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AEBDF4-E04D-452D-9608-0B18B27ADEC5}">
  <a:tblStyle styleId="{78AEBDF4-E04D-452D-9608-0B18B27ADE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0a57cd0f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0a57cd0f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0a57cd0f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0a57cd0f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0a57cd0f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0a57cd0f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0a57cd0f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0a57cd0f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0a57cd0f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0a57cd0f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0a57cd0f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0a57cd0f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0a57cd0f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0a57cd0f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0a57cd0f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0a57cd0f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0a57cd0f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0a57cd0f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0a57cd0f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0a57cd0f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0a57cd0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0a57cd0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0a57cd0f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0a57cd0f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0a57cd0f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0a57cd0f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0a57cd0f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0a57cd0f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0a57cd0f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0a57cd0f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0a57cd0f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0a57cd0f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0a57cd0f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0a57cd0f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0a57cd0f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0a57cd0f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0a57cd0f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0a57cd0f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898163"/>
            <a:ext cx="85206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71475"/>
            <a:ext cx="85206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■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■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■"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b="1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b="1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b="1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b="1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b="1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b="1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b="1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b="1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14950"/>
            <a:ext cx="8520600" cy="13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Нечіткий інтелектуальний інтерфейс діагностики здоров'я людини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86525"/>
            <a:ext cx="85206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Виконав: Волошин Віталій, ІПЗм-21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Математична модель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9013" y="3681900"/>
            <a:ext cx="37473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Cooper Test</a:t>
            </a:r>
            <a:endParaRPr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6700"/>
            <a:ext cx="3785325" cy="28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7150" y="783600"/>
            <a:ext cx="4725299" cy="335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Математична модель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0" y="4004400"/>
            <a:ext cx="41652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IQ Test</a:t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051" y="882450"/>
            <a:ext cx="4479075" cy="327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47675"/>
            <a:ext cx="4165050" cy="31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Математична модель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2235000" y="4172100"/>
            <a:ext cx="46740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Вихідна лінгв. змінна - Health Level</a:t>
            </a:r>
            <a:endParaRPr/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000" y="666600"/>
            <a:ext cx="4674000" cy="35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Математична модель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25" y="738900"/>
            <a:ext cx="9144000" cy="35226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    (('low', 'low', 'low', 'low', 'low', 'low', 'low'), 'deficient'),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    (('low', 'low', 'low', 'low', 'low', 'low', 'healthy'), 'deficient'),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    (('low', 'low', 'low', 'low', 'low', 'healthy', 'low'), 'deficient'),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    (('low', 'low', 'low', 'low', 'low', 'healthy', 'healthy'), 'deficient'),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    (('low', 'low', 'low', 'low', 'healthy', 'low', 'low'), 'deficient'),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    (('low', 'low', 'low', 'low', 'healthy', 'low', 'healthy'), 'deficient'),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    (('low', 'low', 'low', 'healthy', 'low', 'healthy', 'low'), 'deficient'),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25" y="4293000"/>
            <a:ext cx="91440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Ф</a:t>
            </a:r>
            <a:r>
              <a:rPr lang="uk"/>
              <a:t>рагмент бази правил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Діаграма діяльності</a:t>
            </a:r>
            <a:endParaRPr/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442" y="1007550"/>
            <a:ext cx="3607116" cy="32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Архітектура</a:t>
            </a:r>
            <a:endParaRPr/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25" y="4293000"/>
            <a:ext cx="91440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Архітектура програми - моноліт на </a:t>
            </a:r>
            <a:r>
              <a:rPr lang="uk"/>
              <a:t>десктопі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600" y="931350"/>
            <a:ext cx="3280800" cy="32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Дизайн</a:t>
            </a:r>
            <a:endParaRPr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1160650" y="4193850"/>
            <a:ext cx="40833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Діаграма класів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838" y="779675"/>
            <a:ext cx="4978325" cy="436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Засоби реалізації</a:t>
            </a:r>
            <a:endParaRPr/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435725" y="814825"/>
            <a:ext cx="8036700" cy="3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Засоби </a:t>
            </a:r>
            <a:r>
              <a:rPr lang="uk"/>
              <a:t>реалізації програмного забезпечення:</a:t>
            </a:r>
            <a:endParaRPr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uk"/>
              <a:t>Мова програмування: Python 3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uk"/>
              <a:t>Бібліотеки: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uk"/>
              <a:t>argparse - парсинг командного рядка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uk"/>
              <a:t>csv - читання тестових даних із файлу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uk"/>
              <a:t>unittest - проведення тестування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uk"/>
              <a:t>PyQt5 - інтерфейс користувача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Система керування версіями: 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Діаграми компонентів і пакетів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435725" y="4035625"/>
            <a:ext cx="28140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Д</a:t>
            </a:r>
            <a:r>
              <a:rPr lang="uk"/>
              <a:t>іаграма компонентів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5314225" y="4101925"/>
            <a:ext cx="28140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Д</a:t>
            </a:r>
            <a:r>
              <a:rPr lang="uk"/>
              <a:t>іаграма пакетів</a:t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150" y="1302300"/>
            <a:ext cx="2983300" cy="25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63" y="1540975"/>
            <a:ext cx="3110325" cy="20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5806300" y="-3475"/>
            <a:ext cx="3012900" cy="13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Екран застосунку</a:t>
            </a:r>
            <a:endParaRPr/>
          </a:p>
        </p:txBody>
      </p:sp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00" y="225125"/>
            <a:ext cx="5062300" cy="484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"/>
              <a:t>Аналіз предметної області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98163"/>
            <a:ext cx="85206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/>
              <a:t>А</a:t>
            </a:r>
            <a:r>
              <a:rPr b="1" lang="uk"/>
              <a:t>ктуальність теми:</a:t>
            </a:r>
            <a:r>
              <a:rPr lang="uk"/>
              <a:t> поширення захворювань, причиною яких є спосіб життя.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/>
              <a:t>Мета:</a:t>
            </a:r>
            <a:r>
              <a:rPr lang="uk"/>
              <a:t> підвищити </a:t>
            </a:r>
            <a:r>
              <a:rPr lang="uk"/>
              <a:t>рівень</a:t>
            </a:r>
            <a:r>
              <a:rPr lang="uk"/>
              <a:t> обізнаності людей щодо власного </a:t>
            </a:r>
            <a:r>
              <a:rPr lang="uk"/>
              <a:t>здоров'я.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/>
              <a:t>Задачі:</a:t>
            </a:r>
            <a:endParaRPr b="1"/>
          </a:p>
          <a:p>
            <a:pPr indent="-368300" lvl="0" marL="914400" rtl="0" algn="l"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lang="uk"/>
              <a:t>Дослідити фактори оцінки </a:t>
            </a:r>
            <a:r>
              <a:rPr lang="uk"/>
              <a:t>здоров'я</a:t>
            </a:r>
            <a:endParaRPr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uk"/>
              <a:t>Описати модель на базі нечіткої логіки першого типу</a:t>
            </a:r>
            <a:endParaRPr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uk"/>
              <a:t>Створити програмний засіб для користувача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Висновки</a:t>
            </a:r>
            <a:endParaRPr/>
          </a:p>
        </p:txBody>
      </p:sp>
      <p:sp>
        <p:nvSpPr>
          <p:cNvPr id="212" name="Google Shape;21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691550" y="938750"/>
            <a:ext cx="70824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/>
              <a:t>П</a:t>
            </a:r>
            <a:r>
              <a:rPr b="1" lang="uk"/>
              <a:t>рактичні результати: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Спроектовано модель оцінки стану </a:t>
            </a:r>
            <a:r>
              <a:rPr lang="uk"/>
              <a:t>здоров'я</a:t>
            </a:r>
            <a:r>
              <a:rPr lang="uk"/>
              <a:t> людини та створено зручний інтерфейс користувача.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/>
              <a:t>Якісні та кількісні показники:</a:t>
            </a:r>
            <a:endParaRPr b="1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uk"/>
              <a:t>успішне (100%) проходження тестового набору (метод еквівалентного розбиття)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uk"/>
              <a:t>оцінка власного стану </a:t>
            </a:r>
            <a:r>
              <a:rPr lang="uk"/>
              <a:t>здоров'я</a:t>
            </a:r>
            <a:r>
              <a:rPr lang="uk"/>
              <a:t> - (0.62, ‘average’)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Постановка задачі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181100" y="4333050"/>
            <a:ext cx="30516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Вхідні дані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1181100" y="85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{78AEBDF4-E04D-452D-9608-0B18B27ADEC5}</a:tableStyleId>
              </a:tblPr>
              <a:tblGrid>
                <a:gridCol w="1572875"/>
                <a:gridCol w="1478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Дані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Одиниці вимірювання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Body Mass 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kg/m^2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Blood Pressure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mmHg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Cholesterol Level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mg/dL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Visual Acuity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feet/feet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Sleep Duration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hr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Cooper 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IQ 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922700" y="2732988"/>
            <a:ext cx="39096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Вихідні дані</a:t>
            </a:r>
            <a:endParaRPr/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4922700" y="186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{78AEBDF4-E04D-452D-9608-0B18B27ADEC5}</a:tableStyleId>
              </a:tblPr>
              <a:tblGrid>
                <a:gridCol w="1915275"/>
                <a:gridCol w="199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Дані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Одиниці вимірювання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Health Level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Аналіз варіантів використання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992150" y="3566913"/>
            <a:ext cx="51597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Д</a:t>
            </a:r>
            <a:r>
              <a:rPr lang="uk"/>
              <a:t>іаграма прецедентів</a:t>
            </a:r>
            <a:endParaRPr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150" y="1116088"/>
            <a:ext cx="5159650" cy="24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Математична модель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-13750" y="3707325"/>
            <a:ext cx="38424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Body Mass Index</a:t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75" y="822100"/>
            <a:ext cx="3842475" cy="288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8800" y="826975"/>
            <a:ext cx="4765150" cy="38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Математична модель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0" y="3506338"/>
            <a:ext cx="87513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Blood </a:t>
            </a:r>
            <a:r>
              <a:rPr lang="uk"/>
              <a:t>Pressure</a:t>
            </a:r>
            <a:endParaRPr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275" y="1176662"/>
            <a:ext cx="5459900" cy="2245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24262"/>
            <a:ext cx="3308974" cy="2481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Математична модель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-13750" y="3478725"/>
            <a:ext cx="35322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LDL </a:t>
            </a:r>
            <a:r>
              <a:rPr lang="uk"/>
              <a:t>Cholesterol</a:t>
            </a:r>
            <a:r>
              <a:rPr lang="uk"/>
              <a:t> </a:t>
            </a:r>
            <a:endParaRPr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275" y="859800"/>
            <a:ext cx="5114900" cy="3156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9800"/>
            <a:ext cx="3532275" cy="2649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Математична модель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89575" y="3909600"/>
            <a:ext cx="42060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Visual Acuity</a:t>
            </a:r>
            <a:endParaRPr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75" y="756013"/>
            <a:ext cx="4260301" cy="319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796" y="707399"/>
            <a:ext cx="3490030" cy="43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Математична модель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0" y="3909600"/>
            <a:ext cx="44283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Sleep Duration</a:t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250" y="920775"/>
            <a:ext cx="4300075" cy="3301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46950"/>
            <a:ext cx="4300075" cy="32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