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29D851-32B3-4F8D-B62D-E533D5B39DEF}">
  <a:tblStyle styleId="{8829D851-32B3-4F8D-B62D-E533D5B39D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f413df19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f413df1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0f413df19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0f413df19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0f413df19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0f413df19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0f413df19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0f413df19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0f413df19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0f413df19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0f413df19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0f413df19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0f413df1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0f413df1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0f413df19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0f413df19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0f413df19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0f413df19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0f413df19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0f413df19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0f413df19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0f413df19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f413df19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f413df19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0f413df19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0f413df19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0f413df19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0f413df1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0f413df19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0f413df19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0f413df19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0f413df19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f413df19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0f413df1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0f413df19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0f413df19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f413df19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0f413df19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f413df19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f413df19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898163"/>
            <a:ext cx="85206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771475"/>
            <a:ext cx="85206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1006075"/>
            <a:ext cx="85206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Інтелектуальний інтерфейс на основі обчислень зі словами для діагностики здоров'я людини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986525"/>
            <a:ext cx="85206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Виконав: Волошин Віталій, ІПЗм-21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19013" y="3681900"/>
            <a:ext cx="3747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Cooper Test</a:t>
            </a:r>
            <a:endParaRPr/>
          </a:p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150" y="783600"/>
            <a:ext cx="4725299" cy="335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00" y="783600"/>
            <a:ext cx="3442350" cy="258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0" y="4004400"/>
            <a:ext cx="4165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IQ Test</a:t>
            </a:r>
            <a:endParaRPr/>
          </a:p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051" y="882450"/>
            <a:ext cx="4479075" cy="327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38" y="1028500"/>
            <a:ext cx="3539725" cy="26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2235000" y="4172100"/>
            <a:ext cx="4674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Вихідна лінгв. змінна - Health Level</a:t>
            </a:r>
            <a:endParaRPr/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850" y="707412"/>
            <a:ext cx="4606301" cy="345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25" y="738900"/>
            <a:ext cx="9144000" cy="3522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(('low', 'low', 'low', 'low', 'low', 'low', 'low'),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(('low', 'low', 'low', 'low', 'low', 'low', 'moderately low'),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(('low', 'low', 'low', 'low', 'low', 'low', 'slightly low'),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(('low', 'low', 'low', 'low', 'low', 'low', 'healthy'),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(('low', 'low', 'low', 'low', 'low', 'moderately low', 'low'),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(('low', 'low', 'low', 'low', 'low', 'moderately low', 'moderately low'),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(('low', 'low', 'low', 'low', 'low', 'moderately low', 'slightly low'),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25" y="4293000"/>
            <a:ext cx="9144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Ф</a:t>
            </a:r>
            <a:r>
              <a:rPr lang="uk"/>
              <a:t>рагмент бази правил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діяльності</a:t>
            </a:r>
            <a:endParaRPr/>
          </a:p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442" y="1007550"/>
            <a:ext cx="3607116" cy="3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Архітектура</a:t>
            </a:r>
            <a:endParaRPr/>
          </a:p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25" y="4293000"/>
            <a:ext cx="9144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Архітектура програми - моноліт на </a:t>
            </a:r>
            <a:r>
              <a:rPr lang="uk"/>
              <a:t>десктопі</a:t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600" y="931350"/>
            <a:ext cx="3280800" cy="3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Дизайн</a:t>
            </a:r>
            <a:endParaRPr/>
          </a:p>
        </p:txBody>
      </p:sp>
      <p:sp>
        <p:nvSpPr>
          <p:cNvPr id="225" name="Google Shape;2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1160650" y="4193850"/>
            <a:ext cx="4083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Діаграма класів</a:t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38" y="779675"/>
            <a:ext cx="4978325" cy="436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Засоби реалізації</a:t>
            </a:r>
            <a:endParaRPr/>
          </a:p>
        </p:txBody>
      </p:sp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435725" y="814825"/>
            <a:ext cx="80367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Засоби </a:t>
            </a:r>
            <a:r>
              <a:rPr lang="uk"/>
              <a:t>реалізації програмного забезпечення:</a:t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uk"/>
              <a:t>Мова програмування: Python 3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/>
              <a:t>Бібліотеки: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uk"/>
              <a:t>argparse - парсинг командного рядка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uk"/>
              <a:t>csv - читання тестових даних із файлу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uk"/>
              <a:t>unittest - проведення тестування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uk"/>
              <a:t>PyQt5 - інтерфейс користувача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Система керування версіями: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Діаграми компонентів і пакетів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435725" y="4035625"/>
            <a:ext cx="2814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Д</a:t>
            </a:r>
            <a:r>
              <a:rPr lang="uk"/>
              <a:t>іаграма компонентів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5314225" y="4101925"/>
            <a:ext cx="2814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Д</a:t>
            </a:r>
            <a:r>
              <a:rPr lang="uk"/>
              <a:t>іаграма пакетів</a:t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150" y="1302300"/>
            <a:ext cx="2983300" cy="25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63" y="1540975"/>
            <a:ext cx="3110325" cy="20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5806300" y="-3475"/>
            <a:ext cx="30129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Екран застосунку</a:t>
            </a:r>
            <a:endParaRPr/>
          </a:p>
        </p:txBody>
      </p:sp>
      <p:sp>
        <p:nvSpPr>
          <p:cNvPr id="250" name="Google Shape;2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596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Аналіз предметної області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898163"/>
            <a:ext cx="85206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А</a:t>
            </a:r>
            <a:r>
              <a:rPr b="1" lang="uk"/>
              <a:t>ктуальність теми:</a:t>
            </a:r>
            <a:r>
              <a:rPr lang="uk"/>
              <a:t> поширення захворювань, причиною яких є спосіб життя.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/>
              <a:t>Мета:</a:t>
            </a:r>
            <a:r>
              <a:rPr lang="uk"/>
              <a:t> підвищити </a:t>
            </a:r>
            <a:r>
              <a:rPr lang="uk"/>
              <a:t>рівень</a:t>
            </a:r>
            <a:r>
              <a:rPr lang="uk"/>
              <a:t> обізнаності людей щодо власного </a:t>
            </a:r>
            <a:r>
              <a:rPr lang="uk"/>
              <a:t>здоров'я.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/>
              <a:t>Задачі:</a:t>
            </a:r>
            <a:endParaRPr b="1"/>
          </a:p>
          <a:p>
            <a:pPr indent="-368300" lvl="0" marL="9144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uk"/>
              <a:t>Дослідити фактори оцінки </a:t>
            </a:r>
            <a:r>
              <a:rPr lang="uk"/>
              <a:t>здоров'я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uk"/>
              <a:t>Описати модель на базі нечіткої логіки другого типу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uk"/>
              <a:t>Створити програмний засіб для користувача</a:t>
            </a:r>
            <a:endParaRPr/>
          </a:p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Висновки</a:t>
            </a:r>
            <a:endParaRPr/>
          </a:p>
        </p:txBody>
      </p:sp>
      <p:sp>
        <p:nvSpPr>
          <p:cNvPr id="257" name="Google Shape;25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691550" y="938750"/>
            <a:ext cx="70824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П</a:t>
            </a:r>
            <a:r>
              <a:rPr b="1" lang="uk"/>
              <a:t>рактичні результати: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Спроектовано модель оцінки стану </a:t>
            </a:r>
            <a:r>
              <a:rPr lang="uk"/>
              <a:t>здоров'я</a:t>
            </a:r>
            <a:r>
              <a:rPr lang="uk"/>
              <a:t> людини та створено зручний інтерфейс користувача.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/>
              <a:t>Якісні та кількісні показники:</a:t>
            </a:r>
            <a:endParaRPr b="1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uk"/>
              <a:t>збільшення часу обчислень у порівнянні із контролером нечіткої логіки першого типу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/>
              <a:t>часткове успішне покриття тестами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/>
              <a:t>оцінка власного стану </a:t>
            </a:r>
            <a:r>
              <a:rPr lang="uk"/>
              <a:t>здоров'я</a:t>
            </a:r>
            <a:r>
              <a:rPr lang="uk"/>
              <a:t> - (0.62, ‘average’)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Постановка задачі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1181100" y="4333050"/>
            <a:ext cx="30516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Вхідні дані</a:t>
            </a:r>
            <a:endParaRPr/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graphicFrame>
        <p:nvGraphicFramePr>
          <p:cNvPr id="115" name="Google Shape;115;p27"/>
          <p:cNvGraphicFramePr/>
          <p:nvPr/>
        </p:nvGraphicFramePr>
        <p:xfrm>
          <a:off x="1181100" y="85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{8829D851-32B3-4F8D-B62D-E533D5B39DEF}</a:tableStyleId>
              </a:tblPr>
              <a:tblGrid>
                <a:gridCol w="1572875"/>
                <a:gridCol w="147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Дані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Одиниці вимірювання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Body Mass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kg/m^2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Blood Pressure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mmHg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Cholesterol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mg/dL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Visual Acuity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feet/feet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Sleep Duration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hr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Cooper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IQ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922700" y="2732988"/>
            <a:ext cx="39096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Вихідні дані</a:t>
            </a:r>
            <a:endParaRPr/>
          </a:p>
        </p:txBody>
      </p:sp>
      <p:graphicFrame>
        <p:nvGraphicFramePr>
          <p:cNvPr id="117" name="Google Shape;117;p27"/>
          <p:cNvGraphicFramePr/>
          <p:nvPr/>
        </p:nvGraphicFramePr>
        <p:xfrm>
          <a:off x="4922700" y="18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{8829D851-32B3-4F8D-B62D-E533D5B39DEF}</a:tableStyleId>
              </a:tblPr>
              <a:tblGrid>
                <a:gridCol w="1915275"/>
                <a:gridCol w="199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Дані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Одиниці вимірювання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Health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Аналіз варіантів використання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1992150" y="3566913"/>
            <a:ext cx="515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Д</a:t>
            </a:r>
            <a:r>
              <a:rPr lang="uk"/>
              <a:t>іаграма прецедентів</a:t>
            </a:r>
            <a:endParaRPr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150" y="1116088"/>
            <a:ext cx="5159650" cy="24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-13750" y="3707325"/>
            <a:ext cx="3842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Body Mass Index</a:t>
            </a:r>
            <a:endParaRPr/>
          </a:p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800" y="826975"/>
            <a:ext cx="4765150" cy="38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59800"/>
            <a:ext cx="3524000" cy="2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0" y="3506338"/>
            <a:ext cx="8751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Blood </a:t>
            </a:r>
            <a:r>
              <a:rPr lang="uk"/>
              <a:t>Pressure</a:t>
            </a:r>
            <a:endParaRPr/>
          </a:p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275" y="1176662"/>
            <a:ext cx="5459900" cy="224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9275"/>
            <a:ext cx="2986475" cy="223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-13750" y="3478725"/>
            <a:ext cx="3532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LDL </a:t>
            </a:r>
            <a:r>
              <a:rPr lang="uk"/>
              <a:t>Cholesterol</a:t>
            </a:r>
            <a:r>
              <a:rPr lang="uk"/>
              <a:t> </a:t>
            </a:r>
            <a:endParaRPr/>
          </a:p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275" y="859800"/>
            <a:ext cx="5114900" cy="315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13" y="882763"/>
            <a:ext cx="3227475" cy="242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489575" y="3909600"/>
            <a:ext cx="4206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Visual Acuity</a:t>
            </a:r>
            <a:endParaRPr/>
          </a:p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796" y="707399"/>
            <a:ext cx="3490030" cy="43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75" y="859800"/>
            <a:ext cx="3863200" cy="28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0" y="3909600"/>
            <a:ext cx="4428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Sleep Duration</a:t>
            </a:r>
            <a:endParaRPr/>
          </a:p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250" y="920775"/>
            <a:ext cx="4300075" cy="330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50" y="859800"/>
            <a:ext cx="3863200" cy="28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