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76" r:id="rId3"/>
    <p:sldId id="259" r:id="rId4"/>
    <p:sldId id="289" r:id="rId5"/>
    <p:sldId id="306" r:id="rId6"/>
    <p:sldId id="287" r:id="rId7"/>
    <p:sldId id="304" r:id="rId8"/>
    <p:sldId id="288" r:id="rId9"/>
    <p:sldId id="310" r:id="rId10"/>
    <p:sldId id="311" r:id="rId11"/>
    <p:sldId id="290" r:id="rId12"/>
    <p:sldId id="307" r:id="rId13"/>
    <p:sldId id="291" r:id="rId14"/>
    <p:sldId id="295" r:id="rId15"/>
    <p:sldId id="298" r:id="rId16"/>
    <p:sldId id="300" r:id="rId17"/>
    <p:sldId id="301" r:id="rId18"/>
    <p:sldId id="309" r:id="rId19"/>
    <p:sldId id="312" r:id="rId20"/>
    <p:sldId id="26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1D208F"/>
    <a:srgbClr val="211E54"/>
    <a:srgbClr val="F4E59C"/>
    <a:srgbClr val="DDDDDD"/>
    <a:srgbClr val="B2B2B2"/>
    <a:srgbClr val="D476D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2" autoAdjust="0"/>
    <p:restoredTop sz="94660"/>
  </p:normalViewPr>
  <p:slideViewPr>
    <p:cSldViewPr>
      <p:cViewPr>
        <p:scale>
          <a:sx n="60" d="100"/>
          <a:sy n="60" d="100"/>
        </p:scale>
        <p:origin x="-1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доля в экспорте</c:v>
                </c:pt>
              </c:strCache>
            </c:strRef>
          </c:tx>
          <c:explosion val="25"/>
          <c:dPt>
            <c:idx val="2"/>
            <c:bubble3D val="0"/>
            <c:spPr>
              <a:solidFill>
                <a:schemeClr val="bg1">
                  <a:lumMod val="40000"/>
                  <a:lumOff val="60000"/>
                </a:schemeClr>
              </a:solidFill>
            </c:spPr>
          </c:dPt>
          <c:dPt>
            <c:idx val="4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7"/>
            <c:bubble3D val="0"/>
            <c:spPr>
              <a:solidFill>
                <a:schemeClr val="bg1">
                  <a:lumMod val="60000"/>
                  <a:lumOff val="40000"/>
                </a:schemeClr>
              </a:solidFill>
            </c:spPr>
          </c:dPt>
          <c:dPt>
            <c:idx val="8"/>
            <c:bubble3D val="0"/>
            <c:spPr>
              <a:solidFill>
                <a:schemeClr val="tx2">
                  <a:lumMod val="75000"/>
                </a:schemeClr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Лист1!$A$2:$A$11</c:f>
              <c:strCache>
                <c:ptCount val="10"/>
                <c:pt idx="0">
                  <c:v>Китай</c:v>
                </c:pt>
                <c:pt idx="1">
                  <c:v>Индия</c:v>
                </c:pt>
                <c:pt idx="2">
                  <c:v>Испания</c:v>
                </c:pt>
                <c:pt idx="3">
                  <c:v>США</c:v>
                </c:pt>
                <c:pt idx="4">
                  <c:v>Португалия</c:v>
                </c:pt>
                <c:pt idx="5">
                  <c:v>Франция</c:v>
                </c:pt>
                <c:pt idx="6">
                  <c:v>ЮАР</c:v>
                </c:pt>
                <c:pt idx="7">
                  <c:v>Великобритания</c:v>
                </c:pt>
                <c:pt idx="8">
                  <c:v>ОАЭ</c:v>
                </c:pt>
                <c:pt idx="9">
                  <c:v>другие</c:v>
                </c:pt>
              </c:strCache>
            </c:strRef>
          </c:cat>
          <c:val>
            <c:numRef>
              <c:f>Лист1!$B$2:$B$11</c:f>
              <c:numCache>
                <c:formatCode>0.00%</c:formatCode>
                <c:ptCount val="10"/>
                <c:pt idx="0" formatCode="0%">
                  <c:v>0.42</c:v>
                </c:pt>
                <c:pt idx="1">
                  <c:v>8.2000000000000003E-2</c:v>
                </c:pt>
                <c:pt idx="2">
                  <c:v>6.7000000000000004E-2</c:v>
                </c:pt>
                <c:pt idx="3">
                  <c:v>7.1999999999999995E-2</c:v>
                </c:pt>
                <c:pt idx="4">
                  <c:v>3.6999999999999998E-2</c:v>
                </c:pt>
                <c:pt idx="5">
                  <c:v>4.7E-2</c:v>
                </c:pt>
                <c:pt idx="6">
                  <c:v>3.5999999999999997E-2</c:v>
                </c:pt>
                <c:pt idx="7">
                  <c:v>2.7E-2</c:v>
                </c:pt>
                <c:pt idx="8">
                  <c:v>1.9E-2</c:v>
                </c:pt>
                <c:pt idx="9">
                  <c:v>0.193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2C3D5-1DBF-439D-8AA2-D3FDAA5F0076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342F7693-0E71-41F4-B4EF-993C1DCF2C2E}">
      <dgm:prSet phldrT="[Текст]" custT="1"/>
      <dgm:spPr/>
      <dgm:t>
        <a:bodyPr/>
        <a:lstStyle/>
        <a:p>
          <a:r>
            <a:rPr lang="ru-RU" sz="2400" dirty="0" smtClean="0">
              <a:solidFill>
                <a:schemeClr val="bg1"/>
              </a:solidFill>
            </a:rPr>
            <a:t>После окончания гражданской войны в 2002 г. Ангола сделала ставку на региональную политику</a:t>
          </a:r>
          <a:endParaRPr lang="ru-RU" sz="2400" dirty="0">
            <a:solidFill>
              <a:schemeClr val="bg1"/>
            </a:solidFill>
          </a:endParaRPr>
        </a:p>
      </dgm:t>
    </dgm:pt>
    <dgm:pt modelId="{1ACECBB9-F2B9-416F-AA47-2C0CAC36D18A}" type="parTrans" cxnId="{B5A33ED3-C372-4F22-9482-C35F9891FD1C}">
      <dgm:prSet/>
      <dgm:spPr/>
      <dgm:t>
        <a:bodyPr/>
        <a:lstStyle/>
        <a:p>
          <a:endParaRPr lang="ru-RU"/>
        </a:p>
      </dgm:t>
    </dgm:pt>
    <dgm:pt modelId="{0CCA184B-9445-472D-89A2-1C8A97648890}" type="sibTrans" cxnId="{B5A33ED3-C372-4F22-9482-C35F9891FD1C}">
      <dgm:prSet/>
      <dgm:spPr/>
      <dgm:t>
        <a:bodyPr/>
        <a:lstStyle/>
        <a:p>
          <a:endParaRPr lang="ru-RU"/>
        </a:p>
      </dgm:t>
    </dgm:pt>
    <dgm:pt modelId="{AAC66B80-EAB5-475E-855F-89BAD89B2D37}">
      <dgm:prSet phldrT="[Текст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400" dirty="0" smtClean="0">
              <a:solidFill>
                <a:schemeClr val="bg1"/>
              </a:solidFill>
            </a:rPr>
            <a:t>Она стала активным членом целого ряда международных организаций, среди которых ПАЛОП, организация стран Великих Африканских озер, САДК и Африканский союз</a:t>
          </a:r>
        </a:p>
        <a:p>
          <a:pPr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dirty="0">
            <a:solidFill>
              <a:schemeClr val="bg1"/>
            </a:solidFill>
          </a:endParaRPr>
        </a:p>
      </dgm:t>
    </dgm:pt>
    <dgm:pt modelId="{DD466A5D-A6C4-4937-81A6-37BE707B73BA}" type="parTrans" cxnId="{32E5E6E0-6796-4D26-B710-A2CFB71BD1B5}">
      <dgm:prSet/>
      <dgm:spPr/>
      <dgm:t>
        <a:bodyPr/>
        <a:lstStyle/>
        <a:p>
          <a:endParaRPr lang="ru-RU"/>
        </a:p>
      </dgm:t>
    </dgm:pt>
    <dgm:pt modelId="{56D56352-F613-48F2-8B33-3224DA75D613}" type="sibTrans" cxnId="{32E5E6E0-6796-4D26-B710-A2CFB71BD1B5}">
      <dgm:prSet/>
      <dgm:spPr/>
      <dgm:t>
        <a:bodyPr/>
        <a:lstStyle/>
        <a:p>
          <a:endParaRPr lang="ru-RU"/>
        </a:p>
      </dgm:t>
    </dgm:pt>
    <dgm:pt modelId="{C82B4E7D-845A-419D-B984-644E8D0F0E02}">
      <dgm:prSet phldrT="[Текст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400" dirty="0" smtClean="0">
              <a:solidFill>
                <a:schemeClr val="bg1"/>
              </a:solidFill>
            </a:rPr>
            <a:t>Согласно ст. 12 Конституции Анголы (2010 г.), республика «уважает и применяет принципы Устава ООН и Устава Африканского союза», «устанавливает отношения дружбы и сотрудничества со всеми государствами и народами». Во внешней политике она руководствуется такими принципами устава ООН </a:t>
          </a:r>
          <a:r>
            <a:rPr lang="ru-RU" sz="2400" dirty="0" smtClean="0">
              <a:solidFill>
                <a:schemeClr val="bg1"/>
              </a:solidFill>
            </a:rPr>
            <a:t>[4, </a:t>
          </a:r>
          <a:r>
            <a:rPr lang="en-US" sz="2400" dirty="0" smtClean="0">
              <a:solidFill>
                <a:schemeClr val="bg1"/>
              </a:solidFill>
            </a:rPr>
            <a:t>c</a:t>
          </a:r>
          <a:r>
            <a:rPr lang="ru-RU" sz="2400" dirty="0" smtClean="0">
              <a:solidFill>
                <a:schemeClr val="bg1"/>
              </a:solidFill>
            </a:rPr>
            <a:t>. 143].</a:t>
          </a:r>
        </a:p>
        <a:p>
          <a:pPr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dirty="0">
            <a:solidFill>
              <a:schemeClr val="bg1"/>
            </a:solidFill>
          </a:endParaRPr>
        </a:p>
      </dgm:t>
    </dgm:pt>
    <dgm:pt modelId="{C39F6928-F6EF-45AA-A449-18A82FEBB474}" type="parTrans" cxnId="{BE58D9E0-1F16-439F-9E05-9C8F6AD77683}">
      <dgm:prSet/>
      <dgm:spPr/>
      <dgm:t>
        <a:bodyPr/>
        <a:lstStyle/>
        <a:p>
          <a:endParaRPr lang="ru-RU"/>
        </a:p>
      </dgm:t>
    </dgm:pt>
    <dgm:pt modelId="{065DBFE5-407F-46EB-B9A8-842A5393F2CC}" type="sibTrans" cxnId="{BE58D9E0-1F16-439F-9E05-9C8F6AD77683}">
      <dgm:prSet/>
      <dgm:spPr/>
      <dgm:t>
        <a:bodyPr/>
        <a:lstStyle/>
        <a:p>
          <a:endParaRPr lang="ru-RU"/>
        </a:p>
      </dgm:t>
    </dgm:pt>
    <dgm:pt modelId="{EC469E6D-E816-440E-A505-391288277996}" type="pres">
      <dgm:prSet presAssocID="{8012C3D5-1DBF-439D-8AA2-D3FDAA5F007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BF8245E-DC59-431B-A3F6-93FA13944A5E}" type="pres">
      <dgm:prSet presAssocID="{342F7693-0E71-41F4-B4EF-993C1DCF2C2E}" presName="parentLin" presStyleCnt="0"/>
      <dgm:spPr/>
    </dgm:pt>
    <dgm:pt modelId="{8B62F152-E35D-4440-B52D-4CB09F3204D5}" type="pres">
      <dgm:prSet presAssocID="{342F7693-0E71-41F4-B4EF-993C1DCF2C2E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2E793D30-1E73-4357-BA18-CE65BDADBE4F}" type="pres">
      <dgm:prSet presAssocID="{342F7693-0E71-41F4-B4EF-993C1DCF2C2E}" presName="parentText" presStyleLbl="node1" presStyleIdx="0" presStyleCnt="3" custScaleX="142857" custScaleY="8103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0040B7-F9F7-4A39-904E-6324F09E3F6E}" type="pres">
      <dgm:prSet presAssocID="{342F7693-0E71-41F4-B4EF-993C1DCF2C2E}" presName="negativeSpace" presStyleCnt="0"/>
      <dgm:spPr/>
    </dgm:pt>
    <dgm:pt modelId="{E74EBA38-E3C2-4054-B76B-3D7854805FFE}" type="pres">
      <dgm:prSet presAssocID="{342F7693-0E71-41F4-B4EF-993C1DCF2C2E}" presName="childText" presStyleLbl="conFgAcc1" presStyleIdx="0" presStyleCnt="3">
        <dgm:presLayoutVars>
          <dgm:bulletEnabled val="1"/>
        </dgm:presLayoutVars>
      </dgm:prSet>
      <dgm:spPr/>
    </dgm:pt>
    <dgm:pt modelId="{6D692124-5C07-492D-B4F2-9392F0E69822}" type="pres">
      <dgm:prSet presAssocID="{0CCA184B-9445-472D-89A2-1C8A97648890}" presName="spaceBetweenRectangles" presStyleCnt="0"/>
      <dgm:spPr/>
    </dgm:pt>
    <dgm:pt modelId="{DFAF6369-5741-4846-9C96-C56D7E2B31B4}" type="pres">
      <dgm:prSet presAssocID="{AAC66B80-EAB5-475E-855F-89BAD89B2D37}" presName="parentLin" presStyleCnt="0"/>
      <dgm:spPr/>
    </dgm:pt>
    <dgm:pt modelId="{8FF44036-883E-4560-B8C1-82E190D15AD5}" type="pres">
      <dgm:prSet presAssocID="{AAC66B80-EAB5-475E-855F-89BAD89B2D37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7BD4C6AC-6F0D-4A2B-ACAD-7E6853E27CD5}" type="pres">
      <dgm:prSet presAssocID="{AAC66B80-EAB5-475E-855F-89BAD89B2D37}" presName="parentText" presStyleLbl="node1" presStyleIdx="1" presStyleCnt="3" custScaleX="142857" custScaleY="14394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CB3F89-8FCD-4019-B3D6-8B051EB0E304}" type="pres">
      <dgm:prSet presAssocID="{AAC66B80-EAB5-475E-855F-89BAD89B2D37}" presName="negativeSpace" presStyleCnt="0"/>
      <dgm:spPr/>
    </dgm:pt>
    <dgm:pt modelId="{2B6CA66E-F606-45AE-B641-DC0CBD109E7A}" type="pres">
      <dgm:prSet presAssocID="{AAC66B80-EAB5-475E-855F-89BAD89B2D37}" presName="childText" presStyleLbl="conFgAcc1" presStyleIdx="1" presStyleCnt="3">
        <dgm:presLayoutVars>
          <dgm:bulletEnabled val="1"/>
        </dgm:presLayoutVars>
      </dgm:prSet>
      <dgm:spPr/>
    </dgm:pt>
    <dgm:pt modelId="{BEAF8A4D-38B6-49D8-9B5F-836BAAC84F2B}" type="pres">
      <dgm:prSet presAssocID="{56D56352-F613-48F2-8B33-3224DA75D613}" presName="spaceBetweenRectangles" presStyleCnt="0"/>
      <dgm:spPr/>
    </dgm:pt>
    <dgm:pt modelId="{2DBE49DA-BAE8-4A4F-B233-1696BB7B3585}" type="pres">
      <dgm:prSet presAssocID="{C82B4E7D-845A-419D-B984-644E8D0F0E02}" presName="parentLin" presStyleCnt="0"/>
      <dgm:spPr/>
    </dgm:pt>
    <dgm:pt modelId="{834BF38B-7368-448C-855D-AE2353B29A44}" type="pres">
      <dgm:prSet presAssocID="{C82B4E7D-845A-419D-B984-644E8D0F0E02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DA95FF05-6A69-498B-A2BB-38806FAC72E6}" type="pres">
      <dgm:prSet presAssocID="{C82B4E7D-845A-419D-B984-644E8D0F0E02}" presName="parentText" presStyleLbl="node1" presStyleIdx="2" presStyleCnt="3" custScaleX="142857" custScaleY="24096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52524B-1656-4FF1-BE3C-E753BD01A2B0}" type="pres">
      <dgm:prSet presAssocID="{C82B4E7D-845A-419D-B984-644E8D0F0E02}" presName="negativeSpace" presStyleCnt="0"/>
      <dgm:spPr/>
    </dgm:pt>
    <dgm:pt modelId="{622B10D8-AD89-4E58-9596-27DB972334C0}" type="pres">
      <dgm:prSet presAssocID="{C82B4E7D-845A-419D-B984-644E8D0F0E0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6E5258A-094C-44D7-9F85-7E6796E9014E}" type="presOf" srcId="{342F7693-0E71-41F4-B4EF-993C1DCF2C2E}" destId="{2E793D30-1E73-4357-BA18-CE65BDADBE4F}" srcOrd="1" destOrd="0" presId="urn:microsoft.com/office/officeart/2005/8/layout/list1"/>
    <dgm:cxn modelId="{C4FF12C7-4988-461F-85FD-D9CBA78BA951}" type="presOf" srcId="{C82B4E7D-845A-419D-B984-644E8D0F0E02}" destId="{834BF38B-7368-448C-855D-AE2353B29A44}" srcOrd="0" destOrd="0" presId="urn:microsoft.com/office/officeart/2005/8/layout/list1"/>
    <dgm:cxn modelId="{CEE4C896-6BD5-4322-97D4-07A885023A60}" type="presOf" srcId="{AAC66B80-EAB5-475E-855F-89BAD89B2D37}" destId="{7BD4C6AC-6F0D-4A2B-ACAD-7E6853E27CD5}" srcOrd="1" destOrd="0" presId="urn:microsoft.com/office/officeart/2005/8/layout/list1"/>
    <dgm:cxn modelId="{02621799-F2F5-4B4B-B75B-57C116E92BEE}" type="presOf" srcId="{342F7693-0E71-41F4-B4EF-993C1DCF2C2E}" destId="{8B62F152-E35D-4440-B52D-4CB09F3204D5}" srcOrd="0" destOrd="0" presId="urn:microsoft.com/office/officeart/2005/8/layout/list1"/>
    <dgm:cxn modelId="{794FA70F-9BE5-4484-AAF0-882A7A6D1479}" type="presOf" srcId="{AAC66B80-EAB5-475E-855F-89BAD89B2D37}" destId="{8FF44036-883E-4560-B8C1-82E190D15AD5}" srcOrd="0" destOrd="0" presId="urn:microsoft.com/office/officeart/2005/8/layout/list1"/>
    <dgm:cxn modelId="{B5A33ED3-C372-4F22-9482-C35F9891FD1C}" srcId="{8012C3D5-1DBF-439D-8AA2-D3FDAA5F0076}" destId="{342F7693-0E71-41F4-B4EF-993C1DCF2C2E}" srcOrd="0" destOrd="0" parTransId="{1ACECBB9-F2B9-416F-AA47-2C0CAC36D18A}" sibTransId="{0CCA184B-9445-472D-89A2-1C8A97648890}"/>
    <dgm:cxn modelId="{32E5E6E0-6796-4D26-B710-A2CFB71BD1B5}" srcId="{8012C3D5-1DBF-439D-8AA2-D3FDAA5F0076}" destId="{AAC66B80-EAB5-475E-855F-89BAD89B2D37}" srcOrd="1" destOrd="0" parTransId="{DD466A5D-A6C4-4937-81A6-37BE707B73BA}" sibTransId="{56D56352-F613-48F2-8B33-3224DA75D613}"/>
    <dgm:cxn modelId="{82D0FB58-228D-4F17-AE70-4CE62C6BFB2E}" type="presOf" srcId="{C82B4E7D-845A-419D-B984-644E8D0F0E02}" destId="{DA95FF05-6A69-498B-A2BB-38806FAC72E6}" srcOrd="1" destOrd="0" presId="urn:microsoft.com/office/officeart/2005/8/layout/list1"/>
    <dgm:cxn modelId="{C02A7C91-8330-4793-9716-90E98EE80838}" type="presOf" srcId="{8012C3D5-1DBF-439D-8AA2-D3FDAA5F0076}" destId="{EC469E6D-E816-440E-A505-391288277996}" srcOrd="0" destOrd="0" presId="urn:microsoft.com/office/officeart/2005/8/layout/list1"/>
    <dgm:cxn modelId="{BE58D9E0-1F16-439F-9E05-9C8F6AD77683}" srcId="{8012C3D5-1DBF-439D-8AA2-D3FDAA5F0076}" destId="{C82B4E7D-845A-419D-B984-644E8D0F0E02}" srcOrd="2" destOrd="0" parTransId="{C39F6928-F6EF-45AA-A449-18A82FEBB474}" sibTransId="{065DBFE5-407F-46EB-B9A8-842A5393F2CC}"/>
    <dgm:cxn modelId="{EAA4EC46-7CCF-41F0-8DCD-896A0510BD05}" type="presParOf" srcId="{EC469E6D-E816-440E-A505-391288277996}" destId="{3BF8245E-DC59-431B-A3F6-93FA13944A5E}" srcOrd="0" destOrd="0" presId="urn:microsoft.com/office/officeart/2005/8/layout/list1"/>
    <dgm:cxn modelId="{FCCF03E4-B827-45BD-8590-06BB38EB1B90}" type="presParOf" srcId="{3BF8245E-DC59-431B-A3F6-93FA13944A5E}" destId="{8B62F152-E35D-4440-B52D-4CB09F3204D5}" srcOrd="0" destOrd="0" presId="urn:microsoft.com/office/officeart/2005/8/layout/list1"/>
    <dgm:cxn modelId="{F905E71B-930F-4436-81B9-11207441D8F0}" type="presParOf" srcId="{3BF8245E-DC59-431B-A3F6-93FA13944A5E}" destId="{2E793D30-1E73-4357-BA18-CE65BDADBE4F}" srcOrd="1" destOrd="0" presId="urn:microsoft.com/office/officeart/2005/8/layout/list1"/>
    <dgm:cxn modelId="{510EFD31-5DC1-4575-A0E9-08116C5B6573}" type="presParOf" srcId="{EC469E6D-E816-440E-A505-391288277996}" destId="{6D0040B7-F9F7-4A39-904E-6324F09E3F6E}" srcOrd="1" destOrd="0" presId="urn:microsoft.com/office/officeart/2005/8/layout/list1"/>
    <dgm:cxn modelId="{E6B947A4-3560-45FB-9EC8-3D99FCD03364}" type="presParOf" srcId="{EC469E6D-E816-440E-A505-391288277996}" destId="{E74EBA38-E3C2-4054-B76B-3D7854805FFE}" srcOrd="2" destOrd="0" presId="urn:microsoft.com/office/officeart/2005/8/layout/list1"/>
    <dgm:cxn modelId="{993F634B-3ADD-4210-9104-86112FDB91F8}" type="presParOf" srcId="{EC469E6D-E816-440E-A505-391288277996}" destId="{6D692124-5C07-492D-B4F2-9392F0E69822}" srcOrd="3" destOrd="0" presId="urn:microsoft.com/office/officeart/2005/8/layout/list1"/>
    <dgm:cxn modelId="{24B2940C-29C5-4F29-92F6-0AAFE415A6E0}" type="presParOf" srcId="{EC469E6D-E816-440E-A505-391288277996}" destId="{DFAF6369-5741-4846-9C96-C56D7E2B31B4}" srcOrd="4" destOrd="0" presId="urn:microsoft.com/office/officeart/2005/8/layout/list1"/>
    <dgm:cxn modelId="{FFDEC118-3581-4116-8AE8-97F27C953838}" type="presParOf" srcId="{DFAF6369-5741-4846-9C96-C56D7E2B31B4}" destId="{8FF44036-883E-4560-B8C1-82E190D15AD5}" srcOrd="0" destOrd="0" presId="urn:microsoft.com/office/officeart/2005/8/layout/list1"/>
    <dgm:cxn modelId="{3D525983-E115-417C-85AE-8CD64B0FE77A}" type="presParOf" srcId="{DFAF6369-5741-4846-9C96-C56D7E2B31B4}" destId="{7BD4C6AC-6F0D-4A2B-ACAD-7E6853E27CD5}" srcOrd="1" destOrd="0" presId="urn:microsoft.com/office/officeart/2005/8/layout/list1"/>
    <dgm:cxn modelId="{13E873C1-E4E2-4173-9756-5C1A50009A4B}" type="presParOf" srcId="{EC469E6D-E816-440E-A505-391288277996}" destId="{C4CB3F89-8FCD-4019-B3D6-8B051EB0E304}" srcOrd="5" destOrd="0" presId="urn:microsoft.com/office/officeart/2005/8/layout/list1"/>
    <dgm:cxn modelId="{BC808C66-73C5-4B4C-AAE6-425ACAFFB909}" type="presParOf" srcId="{EC469E6D-E816-440E-A505-391288277996}" destId="{2B6CA66E-F606-45AE-B641-DC0CBD109E7A}" srcOrd="6" destOrd="0" presId="urn:microsoft.com/office/officeart/2005/8/layout/list1"/>
    <dgm:cxn modelId="{F51E0841-5D65-4EE8-AFCD-D9C1EFD8CD88}" type="presParOf" srcId="{EC469E6D-E816-440E-A505-391288277996}" destId="{BEAF8A4D-38B6-49D8-9B5F-836BAAC84F2B}" srcOrd="7" destOrd="0" presId="urn:microsoft.com/office/officeart/2005/8/layout/list1"/>
    <dgm:cxn modelId="{330C6ACB-751D-4475-90A9-2BA38E709708}" type="presParOf" srcId="{EC469E6D-E816-440E-A505-391288277996}" destId="{2DBE49DA-BAE8-4A4F-B233-1696BB7B3585}" srcOrd="8" destOrd="0" presId="urn:microsoft.com/office/officeart/2005/8/layout/list1"/>
    <dgm:cxn modelId="{F86E9126-593B-49E0-9631-020D92B04182}" type="presParOf" srcId="{2DBE49DA-BAE8-4A4F-B233-1696BB7B3585}" destId="{834BF38B-7368-448C-855D-AE2353B29A44}" srcOrd="0" destOrd="0" presId="urn:microsoft.com/office/officeart/2005/8/layout/list1"/>
    <dgm:cxn modelId="{5050261B-AD35-4D80-8D19-C1D70BDC3C33}" type="presParOf" srcId="{2DBE49DA-BAE8-4A4F-B233-1696BB7B3585}" destId="{DA95FF05-6A69-498B-A2BB-38806FAC72E6}" srcOrd="1" destOrd="0" presId="urn:microsoft.com/office/officeart/2005/8/layout/list1"/>
    <dgm:cxn modelId="{B883983E-40F8-4F52-B8E0-C83CA30B970E}" type="presParOf" srcId="{EC469E6D-E816-440E-A505-391288277996}" destId="{8C52524B-1656-4FF1-BE3C-E753BD01A2B0}" srcOrd="9" destOrd="0" presId="urn:microsoft.com/office/officeart/2005/8/layout/list1"/>
    <dgm:cxn modelId="{76AE4D02-D4C4-4DA5-88E2-7878CA2CF301}" type="presParOf" srcId="{EC469E6D-E816-440E-A505-391288277996}" destId="{622B10D8-AD89-4E58-9596-27DB972334C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EBA38-E3C2-4054-B76B-3D7854805FFE}">
      <dsp:nvSpPr>
        <dsp:cNvPr id="0" name=""/>
        <dsp:cNvSpPr/>
      </dsp:nvSpPr>
      <dsp:spPr>
        <a:xfrm>
          <a:off x="0" y="363443"/>
          <a:ext cx="91440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93D30-1E73-4357-BA18-CE65BDADBE4F}">
      <dsp:nvSpPr>
        <dsp:cNvPr id="0" name=""/>
        <dsp:cNvSpPr/>
      </dsp:nvSpPr>
      <dsp:spPr>
        <a:xfrm>
          <a:off x="435322" y="15327"/>
          <a:ext cx="8706436" cy="9089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bg1"/>
              </a:solidFill>
            </a:rPr>
            <a:t>После окончания гражданской войны в 2002 г. Ангола сделала ставку на региональную политику</a:t>
          </a:r>
          <a:endParaRPr lang="ru-RU" sz="2400" kern="1200" dirty="0">
            <a:solidFill>
              <a:schemeClr val="bg1"/>
            </a:solidFill>
          </a:endParaRPr>
        </a:p>
      </dsp:txBody>
      <dsp:txXfrm>
        <a:off x="479695" y="59700"/>
        <a:ext cx="8617690" cy="820249"/>
      </dsp:txXfrm>
    </dsp:sp>
    <dsp:sp modelId="{2B6CA66E-F606-45AE-B641-DC0CBD109E7A}">
      <dsp:nvSpPr>
        <dsp:cNvPr id="0" name=""/>
        <dsp:cNvSpPr/>
      </dsp:nvSpPr>
      <dsp:spPr>
        <a:xfrm>
          <a:off x="0" y="2580103"/>
          <a:ext cx="91440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6845873"/>
              <a:satOff val="34269"/>
              <a:lumOff val="-1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4C6AC-6F0D-4A2B-ACAD-7E6853E27CD5}">
      <dsp:nvSpPr>
        <dsp:cNvPr id="0" name=""/>
        <dsp:cNvSpPr/>
      </dsp:nvSpPr>
      <dsp:spPr>
        <a:xfrm>
          <a:off x="435322" y="1526243"/>
          <a:ext cx="8706436" cy="1614739"/>
        </a:xfrm>
        <a:prstGeom prst="roundRect">
          <a:avLst/>
        </a:prstGeom>
        <a:solidFill>
          <a:schemeClr val="accent4">
            <a:hueOff val="6845873"/>
            <a:satOff val="34269"/>
            <a:lumOff val="-1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400" kern="1200" dirty="0" smtClean="0">
              <a:solidFill>
                <a:schemeClr val="bg1"/>
              </a:solidFill>
            </a:rPr>
            <a:t>Она стала активным членом целого ряда международных организаций, среди которых ПАЛОП, организация стран Великих Африканских озер, САДК и Африканский союз</a:t>
          </a:r>
        </a:p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 dirty="0">
            <a:solidFill>
              <a:schemeClr val="bg1"/>
            </a:solidFill>
          </a:endParaRPr>
        </a:p>
      </dsp:txBody>
      <dsp:txXfrm>
        <a:off x="514147" y="1605068"/>
        <a:ext cx="8548786" cy="1457089"/>
      </dsp:txXfrm>
    </dsp:sp>
    <dsp:sp modelId="{622B10D8-AD89-4E58-9596-27DB972334C0}">
      <dsp:nvSpPr>
        <dsp:cNvPr id="0" name=""/>
        <dsp:cNvSpPr/>
      </dsp:nvSpPr>
      <dsp:spPr>
        <a:xfrm>
          <a:off x="0" y="5885072"/>
          <a:ext cx="91440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3691745"/>
              <a:satOff val="68539"/>
              <a:lumOff val="-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5FF05-6A69-498B-A2BB-38806FAC72E6}">
      <dsp:nvSpPr>
        <dsp:cNvPr id="0" name=""/>
        <dsp:cNvSpPr/>
      </dsp:nvSpPr>
      <dsp:spPr>
        <a:xfrm>
          <a:off x="435322" y="3742903"/>
          <a:ext cx="8706436" cy="2703048"/>
        </a:xfrm>
        <a:prstGeom prst="roundRect">
          <a:avLst/>
        </a:prstGeom>
        <a:solidFill>
          <a:schemeClr val="accent4">
            <a:hueOff val="13691745"/>
            <a:satOff val="68539"/>
            <a:lumOff val="-2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400" kern="1200" dirty="0" smtClean="0">
              <a:solidFill>
                <a:schemeClr val="bg1"/>
              </a:solidFill>
            </a:rPr>
            <a:t>Согласно ст. 12 Конституции Анголы (2010 г.), республика «уважает и применяет принципы Устава ООН и Устава Африканского союза», «устанавливает отношения дружбы и сотрудничества со всеми государствами и народами». Во внешней политике она руководствуется такими принципами устава ООН </a:t>
          </a:r>
          <a:r>
            <a:rPr lang="ru-RU" sz="2400" kern="1200" dirty="0" smtClean="0">
              <a:solidFill>
                <a:schemeClr val="bg1"/>
              </a:solidFill>
            </a:rPr>
            <a:t>[4, </a:t>
          </a:r>
          <a:r>
            <a:rPr lang="en-US" sz="2400" kern="1200" dirty="0" smtClean="0">
              <a:solidFill>
                <a:schemeClr val="bg1"/>
              </a:solidFill>
            </a:rPr>
            <a:t>c</a:t>
          </a:r>
          <a:r>
            <a:rPr lang="ru-RU" sz="2400" kern="1200" dirty="0" smtClean="0">
              <a:solidFill>
                <a:schemeClr val="bg1"/>
              </a:solidFill>
            </a:rPr>
            <a:t>. 143].</a:t>
          </a:r>
        </a:p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 dirty="0">
            <a:solidFill>
              <a:schemeClr val="bg1"/>
            </a:solidFill>
          </a:endParaRPr>
        </a:p>
      </dsp:txBody>
      <dsp:txXfrm>
        <a:off x="567274" y="3874855"/>
        <a:ext cx="8442532" cy="2439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066800" y="4648200"/>
            <a:ext cx="7543800" cy="8382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429000" y="4267200"/>
            <a:ext cx="5181600" cy="457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77000"/>
            <a:ext cx="1371600" cy="152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828800" y="6477000"/>
            <a:ext cx="838200" cy="152400"/>
          </a:xfrm>
        </p:spPr>
        <p:txBody>
          <a:bodyPr/>
          <a:lstStyle>
            <a:lvl1pPr>
              <a:defRPr/>
            </a:lvl1pPr>
          </a:lstStyle>
          <a:p>
            <a:fld id="{89840F63-46F0-444D-A324-288DA5BF7BE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gray">
          <a:xfrm>
            <a:off x="7391400" y="6096000"/>
            <a:ext cx="1384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i="1"/>
              <a:t>LOGO</a:t>
            </a: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gray">
          <a:xfrm>
            <a:off x="5257800" y="6229350"/>
            <a:ext cx="220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dirty="0" smtClean="0"/>
              <a:t>http://ppt.prtxt.ru </a:t>
            </a:r>
            <a:endParaRPr lang="en-US" sz="1200" dirty="0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gray">
          <a:xfrm>
            <a:off x="444500" y="6375400"/>
            <a:ext cx="5257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AD153-8727-427C-BC8F-D6343B687E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66700"/>
            <a:ext cx="2057400" cy="61341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66700"/>
            <a:ext cx="6019800" cy="61341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9777F-A19B-4241-B6C8-46BBEF29C0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20512-4DF5-496B-B6CB-060E4BD76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9B3134-D3F8-44E2-9326-F0889C6B2E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ECE94-11E8-45BC-B5A6-20F987456F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98BBB-4423-43E6-A317-5AAE4A50E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8F036-9DE5-4BCC-9D16-362B46A245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A918A-69A7-4DB4-83BF-A87EE06618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B8057-7710-4ED8-83EC-6C0481436F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D9B65-BB28-47A1-AD85-EA4D3E64C7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66700"/>
            <a:ext cx="727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9400" y="6515100"/>
            <a:ext cx="1219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3300" y="6397625"/>
            <a:ext cx="1790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98600" y="651510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E2F48D47-805D-43D3-8027-54AEA58F49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54" name="Text Box 30"/>
          <p:cNvSpPr txBox="1">
            <a:spLocks noChangeArrowheads="1"/>
          </p:cNvSpPr>
          <p:nvPr/>
        </p:nvSpPr>
        <p:spPr bwMode="black">
          <a:xfrm>
            <a:off x="7381875" y="6324600"/>
            <a:ext cx="13843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200" b="1" i="1"/>
              <a:t>LOGO</a:t>
            </a:r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304800" y="6553200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6.xml"/><Relationship Id="rId10" Type="http://schemas.openxmlformats.org/officeDocument/2006/relationships/image" Target="../media/image3.png"/><Relationship Id="rId4" Type="http://schemas.openxmlformats.org/officeDocument/2006/relationships/slide" Target="slide4.xml"/><Relationship Id="rId9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560" y="1052736"/>
            <a:ext cx="7992888" cy="3528392"/>
          </a:xfrm>
          <a:solidFill>
            <a:schemeClr val="lt1">
              <a:alpha val="74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4800" spc="50" dirty="0">
                <a:ln w="11430"/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 scaled="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Роль информационных технологий в изучении внешней политики Анголы (2002-2017 гг.)</a:t>
            </a:r>
            <a:br>
              <a:rPr lang="ru-RU" sz="4800" spc="50" dirty="0">
                <a:ln w="11430"/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 scaled="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US" sz="4800" spc="50" dirty="0">
              <a:ln w="11430"/>
              <a:gradFill>
                <a:gsLst>
                  <a:gs pos="0">
                    <a:schemeClr val="accent6">
                      <a:lumMod val="50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 scaled="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9512" y="4725144"/>
            <a:ext cx="8136904" cy="1754088"/>
          </a:xfrm>
        </p:spPr>
        <p:txBody>
          <a:bodyPr/>
          <a:lstStyle/>
          <a:p>
            <a:pPr algn="l"/>
            <a:r>
              <a:rPr lang="ru-RU" sz="2800" b="1" dirty="0" smtClean="0"/>
              <a:t>Соискатель: </a:t>
            </a:r>
            <a:r>
              <a:rPr lang="ru-RU" sz="2800" dirty="0" err="1" smtClean="0"/>
              <a:t>Королькова</a:t>
            </a:r>
            <a:r>
              <a:rPr lang="ru-RU" sz="2800" dirty="0" smtClean="0"/>
              <a:t> В.В.</a:t>
            </a:r>
          </a:p>
          <a:p>
            <a:pPr algn="l"/>
            <a:r>
              <a:rPr lang="ru-RU" sz="2800" b="1" dirty="0" smtClean="0"/>
              <a:t>Научный руководитель</a:t>
            </a:r>
            <a:r>
              <a:rPr lang="ru-RU" sz="2800" dirty="0" smtClean="0"/>
              <a:t>: кандидат исторических наук, доцент, </a:t>
            </a:r>
            <a:r>
              <a:rPr lang="ru-RU" sz="2800" dirty="0" err="1" smtClean="0"/>
              <a:t>Свилас</a:t>
            </a:r>
            <a:r>
              <a:rPr lang="ru-RU" sz="2800" dirty="0" smtClean="0"/>
              <a:t> С.В.</a:t>
            </a:r>
          </a:p>
          <a:p>
            <a:pPr algn="l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84" y="764704"/>
            <a:ext cx="8219256" cy="457200"/>
          </a:xfrm>
        </p:spPr>
        <p:txBody>
          <a:bodyPr/>
          <a:lstStyle/>
          <a:p>
            <a:pPr marL="0" indent="0" algn="ctr"/>
            <a:r>
              <a:rPr lang="ru-RU" sz="3000" dirty="0"/>
              <a:t>Ангола поддерживает тесное сотрудничество </a:t>
            </a:r>
            <a:r>
              <a:rPr lang="pt-PT" sz="3000" dirty="0" smtClean="0"/>
              <a:t/>
            </a:r>
            <a:br>
              <a:rPr lang="pt-PT" sz="3000" dirty="0" smtClean="0"/>
            </a:br>
            <a:r>
              <a:rPr lang="ru-RU" sz="3000" dirty="0" smtClean="0"/>
              <a:t>со </a:t>
            </a:r>
            <a:r>
              <a:rPr lang="ru-RU" sz="3000" dirty="0"/>
              <a:t>странами БРИКС</a:t>
            </a:r>
            <a:r>
              <a:rPr lang="ru-RU" sz="3000" dirty="0">
                <a:solidFill>
                  <a:schemeClr val="bg1"/>
                </a:solidFill>
              </a:rPr>
              <a:t>. 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4" y="1930310"/>
            <a:ext cx="88924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400" dirty="0"/>
              <a:t>С </a:t>
            </a:r>
            <a:r>
              <a:rPr lang="ru-RU" sz="24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Китаем и Россией </a:t>
            </a:r>
            <a:r>
              <a:rPr lang="ru-RU" sz="2400" dirty="0"/>
              <a:t>Ангола активно сотрудничает в военной сфере. Благодаря </a:t>
            </a:r>
            <a:r>
              <a:rPr lang="ru-RU" sz="24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Бразилии и России </a:t>
            </a:r>
            <a:r>
              <a:rPr lang="ru-RU" sz="2400" dirty="0"/>
              <a:t>в Анголе заработали гидроэлектростанции, страны активно сотрудничают в различных областях: культура, энергетика, сельское хозяйство, авиация, нефтедобыча и переработка. 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Товарооборот с Бразилией и Россией все еще недостаточно высок</a:t>
            </a:r>
            <a:r>
              <a:rPr lang="ru-RU" sz="2400" dirty="0"/>
              <a:t>, но стороны стремятся к дальнейшему развитию плодотворного диалога.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74" y="4653136"/>
            <a:ext cx="2980556" cy="179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0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8147248" cy="457200"/>
          </a:xfrm>
        </p:spPr>
        <p:txBody>
          <a:bodyPr/>
          <a:lstStyle/>
          <a:p>
            <a:r>
              <a:rPr lang="be-BY" sz="2800" dirty="0" smtClean="0"/>
              <a:t>Распределение ангольск</a:t>
            </a:r>
            <a:r>
              <a:rPr lang="ru-RU" sz="2800" dirty="0" smtClean="0"/>
              <a:t>ого экспорта</a:t>
            </a:r>
            <a:r>
              <a:rPr lang="en-US" sz="2800" dirty="0" smtClean="0"/>
              <a:t> [1]</a:t>
            </a:r>
            <a:r>
              <a:rPr lang="ru-RU" sz="2800" dirty="0" smtClean="0"/>
              <a:t>:</a:t>
            </a:r>
            <a:endParaRPr lang="en-US" sz="2800" dirty="0"/>
          </a:p>
        </p:txBody>
      </p:sp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3930393218"/>
              </p:ext>
            </p:extLst>
          </p:nvPr>
        </p:nvGraphicFramePr>
        <p:xfrm>
          <a:off x="0" y="836712"/>
          <a:ext cx="9144000" cy="602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764704"/>
            <a:ext cx="9144000" cy="5832648"/>
          </a:xfrm>
        </p:spPr>
        <p:txBody>
          <a:bodyPr/>
          <a:lstStyle/>
          <a:p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95476090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1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3" y="332656"/>
            <a:ext cx="7277100" cy="457200"/>
          </a:xfrm>
        </p:spPr>
        <p:txBody>
          <a:bodyPr/>
          <a:lstStyle/>
          <a:p>
            <a:r>
              <a:rPr lang="ru-RU" dirty="0" smtClean="0"/>
              <a:t>Ангола-США</a:t>
            </a: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3" y="1171469"/>
            <a:ext cx="8964488" cy="17851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ru-RU" sz="2200" dirty="0"/>
              <a:t>США </a:t>
            </a:r>
            <a:r>
              <a:rPr lang="ru-RU" sz="2200" u="sng" dirty="0"/>
              <a:t>уважают</a:t>
            </a:r>
            <a:r>
              <a:rPr lang="ru-RU" sz="2200" dirty="0"/>
              <a:t> ту позицию, которую занимает Ангола по вопросом региональной и глобальной повестки дня. США рассматривает Анголу как </a:t>
            </a:r>
            <a:r>
              <a:rPr lang="ru-RU" sz="2200" u="sng" dirty="0"/>
              <a:t>оплот стабильности в регионе</a:t>
            </a:r>
            <a:r>
              <a:rPr lang="ru-RU" sz="2200" dirty="0"/>
              <a:t>, несмотря на недовольство со стороны Вашингтона </a:t>
            </a:r>
            <a:r>
              <a:rPr lang="ru-RU" sz="2200" dirty="0" smtClean="0"/>
              <a:t>коррупцией </a:t>
            </a:r>
            <a:r>
              <a:rPr lang="ru-RU" sz="2200" dirty="0"/>
              <a:t>и </a:t>
            </a:r>
            <a:r>
              <a:rPr lang="ru-RU" sz="2200" dirty="0" smtClean="0"/>
              <a:t>непрозрачной отчетностью. </a:t>
            </a:r>
            <a:endParaRPr lang="ru-RU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143" y="3499004"/>
            <a:ext cx="5059576" cy="335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-612" y="2993188"/>
            <a:ext cx="4100755" cy="4154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Ангола нужна США, поэтому они готовы закрывать глаза на некоторые политические вопросы для того, чтобы не потерять доступ к стратегически важным полезным ископаемым, и иметь стабильного союзника в регионе.</a:t>
            </a:r>
          </a:p>
          <a:p>
            <a:endParaRPr lang="ru-RU" sz="2400" dirty="0"/>
          </a:p>
        </p:txBody>
      </p:sp>
      <p:sp>
        <p:nvSpPr>
          <p:cNvPr id="4" name="Управляющая кнопка: назад 3">
            <a:hlinkClick r:id="rId3" action="ppaction://hlinksldjump" highlightClick="1"/>
          </p:cNvPr>
          <p:cNvSpPr/>
          <p:nvPr/>
        </p:nvSpPr>
        <p:spPr>
          <a:xfrm>
            <a:off x="8388424" y="6309320"/>
            <a:ext cx="755576" cy="54868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8579296" cy="457200"/>
          </a:xfrm>
        </p:spPr>
        <p:txBody>
          <a:bodyPr/>
          <a:lstStyle/>
          <a:p>
            <a:r>
              <a:rPr lang="ru-RU" dirty="0" smtClean="0"/>
              <a:t>Беларусь-Ангола: перспективы</a:t>
            </a:r>
            <a:endParaRPr lang="en-US" dirty="0"/>
          </a:p>
        </p:txBody>
      </p:sp>
      <p:sp>
        <p:nvSpPr>
          <p:cNvPr id="69635" name="AutoShape 3"/>
          <p:cNvSpPr>
            <a:spLocks noChangeArrowheads="1"/>
          </p:cNvSpPr>
          <p:nvPr/>
        </p:nvSpPr>
        <p:spPr bwMode="invGray">
          <a:xfrm>
            <a:off x="0" y="1295400"/>
            <a:ext cx="6096000" cy="4495800"/>
          </a:xfrm>
          <a:prstGeom prst="rightArrow">
            <a:avLst>
              <a:gd name="adj1" fmla="val 79306"/>
              <a:gd name="adj2" fmla="val 33584"/>
            </a:avLst>
          </a:prstGeom>
          <a:gradFill rotWithShape="1">
            <a:gsLst>
              <a:gs pos="0">
                <a:srgbClr val="000000"/>
              </a:gs>
              <a:gs pos="100000">
                <a:srgbClr val="8A7797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gray">
          <a:xfrm>
            <a:off x="540296" y="1902759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ru-RU" dirty="0" smtClean="0"/>
              <a:t>Страны руководствуются общими </a:t>
            </a:r>
          </a:p>
          <a:p>
            <a:pPr algn="ctr" eaLnBrk="0" hangingPunct="0"/>
            <a:r>
              <a:rPr lang="ru-RU" dirty="0" smtClean="0"/>
              <a:t>принципами во внешней политике</a:t>
            </a:r>
            <a:endParaRPr lang="en-US" dirty="0"/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gray">
          <a:xfrm>
            <a:off x="533400" y="30480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ru-RU" dirty="0" smtClean="0"/>
              <a:t>Дружественные отношения </a:t>
            </a:r>
          </a:p>
          <a:p>
            <a:pPr algn="ctr" eaLnBrk="0" hangingPunct="0"/>
            <a:r>
              <a:rPr lang="ru-RU" dirty="0" smtClean="0"/>
              <a:t>унаследованы со времен СССР, </a:t>
            </a:r>
          </a:p>
          <a:p>
            <a:pPr algn="ctr" eaLnBrk="0" hangingPunct="0"/>
            <a:r>
              <a:rPr lang="ru-RU" dirty="0" smtClean="0"/>
              <a:t> развивается активный диалог</a:t>
            </a:r>
            <a:endParaRPr lang="en-US" dirty="0"/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gray">
          <a:xfrm>
            <a:off x="533400" y="41910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ru-RU" dirty="0" smtClean="0"/>
              <a:t>Экономики стран </a:t>
            </a:r>
          </a:p>
          <a:p>
            <a:pPr algn="ctr" eaLnBrk="0" hangingPunct="0"/>
            <a:r>
              <a:rPr lang="ru-RU" dirty="0" err="1" smtClean="0"/>
              <a:t>взаимодополняемы</a:t>
            </a:r>
            <a:endParaRPr lang="en-US" dirty="0"/>
          </a:p>
        </p:txBody>
      </p:sp>
      <p:sp>
        <p:nvSpPr>
          <p:cNvPr id="69639" name="AutoShape 7"/>
          <p:cNvSpPr>
            <a:spLocks noChangeArrowheads="1"/>
          </p:cNvSpPr>
          <p:nvPr/>
        </p:nvSpPr>
        <p:spPr bwMode="black">
          <a:xfrm>
            <a:off x="5943600" y="2895600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400" dirty="0" smtClean="0">
                <a:solidFill>
                  <a:srgbClr val="FFE10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Ангола и Беларусь считают стратегическое партнерство реализуемым</a:t>
            </a:r>
            <a:endParaRPr lang="en-US" sz="2400" dirty="0">
              <a:solidFill>
                <a:srgbClr val="FFE10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Управляющая кнопка: сведения 2">
            <a:hlinkClick r:id="" action="ppaction://hlinkshowjump?jump=nextslide" highlightClick="1"/>
          </p:cNvPr>
          <p:cNvSpPr/>
          <p:nvPr/>
        </p:nvSpPr>
        <p:spPr>
          <a:xfrm>
            <a:off x="6588224" y="5181600"/>
            <a:ext cx="1152128" cy="91169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72707" name="AutoShape 3"/>
          <p:cNvSpPr>
            <a:spLocks noChangeArrowheads="1"/>
          </p:cNvSpPr>
          <p:nvPr/>
        </p:nvSpPr>
        <p:spPr bwMode="invGray">
          <a:xfrm rot="39573186">
            <a:off x="4777581" y="240744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invGray">
          <a:xfrm rot="3465783">
            <a:off x="4777582" y="4571206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invGray">
          <a:xfrm rot="35969022">
            <a:off x="3558381" y="248364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2710" name="AutoShape 6"/>
          <p:cNvSpPr>
            <a:spLocks noChangeArrowheads="1"/>
          </p:cNvSpPr>
          <p:nvPr/>
        </p:nvSpPr>
        <p:spPr bwMode="invGray">
          <a:xfrm rot="7535209">
            <a:off x="3520281" y="453786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2711" name="AutoShape 7"/>
          <p:cNvSpPr>
            <a:spLocks noChangeArrowheads="1"/>
          </p:cNvSpPr>
          <p:nvPr/>
        </p:nvSpPr>
        <p:spPr bwMode="invGray">
          <a:xfrm>
            <a:off x="5356225" y="353536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2712" name="AutoShape 8"/>
          <p:cNvSpPr>
            <a:spLocks noChangeArrowheads="1"/>
          </p:cNvSpPr>
          <p:nvPr/>
        </p:nvSpPr>
        <p:spPr bwMode="invGray">
          <a:xfrm rot="-10800000">
            <a:off x="2946400" y="3529013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2713" name="Oval 9"/>
          <p:cNvSpPr>
            <a:spLocks noChangeArrowheads="1"/>
          </p:cNvSpPr>
          <p:nvPr/>
        </p:nvSpPr>
        <p:spPr bwMode="black">
          <a:xfrm>
            <a:off x="2692400" y="1766888"/>
            <a:ext cx="3743325" cy="3744912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29000" y="1825625"/>
            <a:ext cx="360363" cy="360363"/>
            <a:chOff x="1973" y="1706"/>
            <a:chExt cx="227" cy="227"/>
          </a:xfrm>
        </p:grpSpPr>
        <p:sp>
          <p:nvSpPr>
            <p:cNvPr id="72715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2716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72717" name="Group 13"/>
          <p:cNvGrpSpPr>
            <a:grpSpLocks/>
          </p:cNvGrpSpPr>
          <p:nvPr/>
        </p:nvGrpSpPr>
        <p:grpSpPr bwMode="auto">
          <a:xfrm>
            <a:off x="2484438" y="3481388"/>
            <a:ext cx="360362" cy="360362"/>
            <a:chOff x="1565" y="2659"/>
            <a:chExt cx="227" cy="227"/>
          </a:xfrm>
        </p:grpSpPr>
        <p:sp>
          <p:nvSpPr>
            <p:cNvPr id="72718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2719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72720" name="Group 16"/>
          <p:cNvGrpSpPr>
            <a:grpSpLocks/>
          </p:cNvGrpSpPr>
          <p:nvPr/>
        </p:nvGrpSpPr>
        <p:grpSpPr bwMode="auto">
          <a:xfrm>
            <a:off x="3348038" y="5024438"/>
            <a:ext cx="360362" cy="360362"/>
            <a:chOff x="2109" y="3612"/>
            <a:chExt cx="227" cy="227"/>
          </a:xfrm>
        </p:grpSpPr>
        <p:sp>
          <p:nvSpPr>
            <p:cNvPr id="72721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2722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72723" name="Group 19"/>
          <p:cNvGrpSpPr>
            <a:grpSpLocks/>
          </p:cNvGrpSpPr>
          <p:nvPr/>
        </p:nvGrpSpPr>
        <p:grpSpPr bwMode="auto">
          <a:xfrm>
            <a:off x="5278438" y="1804988"/>
            <a:ext cx="360362" cy="360362"/>
            <a:chOff x="3470" y="1706"/>
            <a:chExt cx="227" cy="227"/>
          </a:xfrm>
        </p:grpSpPr>
        <p:sp>
          <p:nvSpPr>
            <p:cNvPr id="72724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2725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72726" name="Group 22"/>
          <p:cNvGrpSpPr>
            <a:grpSpLocks/>
          </p:cNvGrpSpPr>
          <p:nvPr/>
        </p:nvGrpSpPr>
        <p:grpSpPr bwMode="auto">
          <a:xfrm>
            <a:off x="6227763" y="3481388"/>
            <a:ext cx="360362" cy="360362"/>
            <a:chOff x="3923" y="2659"/>
            <a:chExt cx="227" cy="227"/>
          </a:xfrm>
        </p:grpSpPr>
        <p:sp>
          <p:nvSpPr>
            <p:cNvPr id="72727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2728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72729" name="Group 25"/>
          <p:cNvGrpSpPr>
            <a:grpSpLocks/>
          </p:cNvGrpSpPr>
          <p:nvPr/>
        </p:nvGrpSpPr>
        <p:grpSpPr bwMode="auto">
          <a:xfrm>
            <a:off x="5334000" y="5081588"/>
            <a:ext cx="360363" cy="360362"/>
            <a:chOff x="3515" y="3521"/>
            <a:chExt cx="227" cy="227"/>
          </a:xfrm>
        </p:grpSpPr>
        <p:sp>
          <p:nvSpPr>
            <p:cNvPr id="72730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2731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72732" name="Oval 28"/>
          <p:cNvSpPr>
            <a:spLocks noChangeArrowheads="1"/>
          </p:cNvSpPr>
          <p:nvPr/>
        </p:nvSpPr>
        <p:spPr bwMode="gray">
          <a:xfrm>
            <a:off x="3624263" y="2719388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2733" name="Oval 29"/>
          <p:cNvSpPr>
            <a:spLocks noChangeArrowheads="1"/>
          </p:cNvSpPr>
          <p:nvPr/>
        </p:nvSpPr>
        <p:spPr bwMode="gray">
          <a:xfrm>
            <a:off x="3629025" y="2725738"/>
            <a:ext cx="1944688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2734" name="Oval 30"/>
          <p:cNvSpPr>
            <a:spLocks noChangeArrowheads="1"/>
          </p:cNvSpPr>
          <p:nvPr/>
        </p:nvSpPr>
        <p:spPr bwMode="gray">
          <a:xfrm>
            <a:off x="3751263" y="2846388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72735" name="Oval 31"/>
          <p:cNvSpPr>
            <a:spLocks noChangeArrowheads="1"/>
          </p:cNvSpPr>
          <p:nvPr/>
        </p:nvSpPr>
        <p:spPr bwMode="gray">
          <a:xfrm>
            <a:off x="3733800" y="2819400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grpSp>
        <p:nvGrpSpPr>
          <p:cNvPr id="72748" name="Group 44"/>
          <p:cNvGrpSpPr>
            <a:grpSpLocks/>
          </p:cNvGrpSpPr>
          <p:nvPr/>
        </p:nvGrpSpPr>
        <p:grpSpPr bwMode="auto">
          <a:xfrm>
            <a:off x="3835400" y="2930525"/>
            <a:ext cx="1522413" cy="1522413"/>
            <a:chOff x="2416" y="1846"/>
            <a:chExt cx="959" cy="959"/>
          </a:xfrm>
        </p:grpSpPr>
        <p:sp>
          <p:nvSpPr>
            <p:cNvPr id="72736" name="Oval 32"/>
            <p:cNvSpPr>
              <a:spLocks noChangeArrowheads="1"/>
            </p:cNvSpPr>
            <p:nvPr/>
          </p:nvSpPr>
          <p:spPr bwMode="gray">
            <a:xfrm>
              <a:off x="2416" y="1846"/>
              <a:ext cx="959" cy="959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2737" name="Oval 33"/>
            <p:cNvSpPr>
              <a:spLocks noChangeArrowheads="1"/>
            </p:cNvSpPr>
            <p:nvPr/>
          </p:nvSpPr>
          <p:spPr bwMode="gray">
            <a:xfrm>
              <a:off x="2430" y="1858"/>
              <a:ext cx="927" cy="92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72738" name="Oval 34"/>
            <p:cNvSpPr>
              <a:spLocks noChangeArrowheads="1"/>
            </p:cNvSpPr>
            <p:nvPr/>
          </p:nvSpPr>
          <p:spPr bwMode="gray">
            <a:xfrm>
              <a:off x="2441" y="1864"/>
              <a:ext cx="906" cy="90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72739" name="Oval 35"/>
            <p:cNvSpPr>
              <a:spLocks noChangeArrowheads="1"/>
            </p:cNvSpPr>
            <p:nvPr/>
          </p:nvSpPr>
          <p:spPr bwMode="gray">
            <a:xfrm>
              <a:off x="2451" y="1873"/>
              <a:ext cx="861" cy="8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72740" name="Oval 36"/>
            <p:cNvSpPr>
              <a:spLocks noChangeArrowheads="1"/>
            </p:cNvSpPr>
            <p:nvPr/>
          </p:nvSpPr>
          <p:spPr bwMode="gray">
            <a:xfrm>
              <a:off x="2502" y="1896"/>
              <a:ext cx="765" cy="68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 dirty="0"/>
            </a:p>
          </p:txBody>
        </p:sp>
      </p:grp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3938409" y="3419475"/>
            <a:ext cx="130529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000" dirty="0" smtClean="0">
                <a:solidFill>
                  <a:srgbClr val="000000"/>
                </a:solidFill>
              </a:rPr>
              <a:t>Ангола-</a:t>
            </a:r>
          </a:p>
          <a:p>
            <a:pPr algn="ctr" eaLnBrk="0" hangingPunct="0"/>
            <a:r>
              <a:rPr lang="ru-RU" sz="2000" dirty="0" smtClean="0">
                <a:solidFill>
                  <a:srgbClr val="000000"/>
                </a:solidFill>
              </a:rPr>
              <a:t>Беларусь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2742" name="Text Box 38"/>
          <p:cNvSpPr txBox="1">
            <a:spLocks noChangeArrowheads="1"/>
          </p:cNvSpPr>
          <p:nvPr/>
        </p:nvSpPr>
        <p:spPr bwMode="auto">
          <a:xfrm>
            <a:off x="5715000" y="1752600"/>
            <a:ext cx="188885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1600" dirty="0" smtClean="0"/>
              <a:t>Здравоохранение</a:t>
            </a:r>
            <a:endParaRPr lang="en-US" sz="1600" dirty="0"/>
          </a:p>
        </p:txBody>
      </p:sp>
      <p:sp>
        <p:nvSpPr>
          <p:cNvPr id="72743" name="Text Box 39"/>
          <p:cNvSpPr txBox="1">
            <a:spLocks noChangeArrowheads="1"/>
          </p:cNvSpPr>
          <p:nvPr/>
        </p:nvSpPr>
        <p:spPr bwMode="auto">
          <a:xfrm>
            <a:off x="1300394" y="1752600"/>
            <a:ext cx="209685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ru-RU" sz="1600" dirty="0" smtClean="0"/>
              <a:t>Сельское хозяйство</a:t>
            </a:r>
            <a:endParaRPr lang="en-US" sz="1600" dirty="0"/>
          </a:p>
        </p:txBody>
      </p:sp>
      <p:sp>
        <p:nvSpPr>
          <p:cNvPr id="72744" name="Text Box 40"/>
          <p:cNvSpPr txBox="1">
            <a:spLocks noChangeArrowheads="1"/>
          </p:cNvSpPr>
          <p:nvPr/>
        </p:nvSpPr>
        <p:spPr bwMode="auto">
          <a:xfrm>
            <a:off x="6629400" y="3505200"/>
            <a:ext cx="145693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1600" dirty="0" smtClean="0"/>
              <a:t>Образование</a:t>
            </a:r>
            <a:endParaRPr lang="en-US" sz="1600" dirty="0"/>
          </a:p>
        </p:txBody>
      </p:sp>
      <p:sp>
        <p:nvSpPr>
          <p:cNvPr id="72745" name="Text Box 41"/>
          <p:cNvSpPr txBox="1">
            <a:spLocks noChangeArrowheads="1"/>
          </p:cNvSpPr>
          <p:nvPr/>
        </p:nvSpPr>
        <p:spPr bwMode="auto">
          <a:xfrm>
            <a:off x="5715000" y="5105400"/>
            <a:ext cx="161435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1600" dirty="0" smtClean="0"/>
              <a:t>Строительство</a:t>
            </a:r>
            <a:endParaRPr lang="en-US" sz="1600" dirty="0"/>
          </a:p>
        </p:txBody>
      </p:sp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5972378" y="2136102"/>
            <a:ext cx="163147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ru-RU" sz="1600" dirty="0" smtClean="0"/>
              <a:t>Фармацевтика</a:t>
            </a:r>
            <a:r>
              <a:rPr lang="en-US" sz="1600" dirty="0" smtClean="0"/>
              <a:t>t</a:t>
            </a:r>
            <a:endParaRPr lang="en-US" sz="1600" dirty="0"/>
          </a:p>
        </p:txBody>
      </p:sp>
      <p:sp>
        <p:nvSpPr>
          <p:cNvPr id="72747" name="Text Box 43"/>
          <p:cNvSpPr txBox="1">
            <a:spLocks noChangeArrowheads="1"/>
          </p:cNvSpPr>
          <p:nvPr/>
        </p:nvSpPr>
        <p:spPr bwMode="auto">
          <a:xfrm>
            <a:off x="1186170" y="5043488"/>
            <a:ext cx="213488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ru-RU" sz="1600" dirty="0" smtClean="0"/>
              <a:t>Военно-техническая</a:t>
            </a:r>
          </a:p>
          <a:p>
            <a:pPr algn="r" eaLnBrk="0" hangingPunct="0"/>
            <a:r>
              <a:rPr lang="ru-RU" sz="1600" dirty="0" smtClean="0"/>
              <a:t>сфера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6829" y="218768"/>
            <a:ext cx="591533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2800" b="1" cap="all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Перспективные сферы сотрудничества</a:t>
            </a:r>
            <a:endParaRPr lang="ru-RU" sz="2800" b="1" cap="all" dirty="0">
              <a:ln/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invGray">
          <a:xfrm rot="5612346">
            <a:off x="4167980" y="483609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566" y="5331619"/>
            <a:ext cx="360363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64619" y="5706607"/>
            <a:ext cx="404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совместных производств </a:t>
            </a:r>
          </a:p>
          <a:p>
            <a:r>
              <a:rPr lang="ru-RU" dirty="0" smtClean="0"/>
              <a:t>и добыча полезных ископаемых</a:t>
            </a:r>
            <a:r>
              <a:rPr lang="en-US" dirty="0" smtClean="0"/>
              <a:t>[2]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16449" y="3472418"/>
            <a:ext cx="146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Инвестиции</a:t>
            </a:r>
            <a:endParaRPr lang="ru-RU" dirty="0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690292" y="5900382"/>
            <a:ext cx="986163" cy="86409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7277100" cy="1002060"/>
          </a:xfrm>
        </p:spPr>
        <p:txBody>
          <a:bodyPr/>
          <a:lstStyle/>
          <a:p>
            <a:r>
              <a:rPr lang="ru-RU" dirty="0" smtClean="0"/>
              <a:t>Беларусь-Ангола: товарооборот</a:t>
            </a:r>
            <a:endParaRPr lang="en-US" dirty="0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gray">
          <a:xfrm>
            <a:off x="0" y="2889250"/>
            <a:ext cx="9144000" cy="5397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808080">
                  <a:gamma/>
                  <a:tint val="15294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gray">
          <a:xfrm>
            <a:off x="0" y="2941638"/>
            <a:ext cx="9144000" cy="142875"/>
          </a:xfrm>
          <a:prstGeom prst="rect">
            <a:avLst/>
          </a:prstGeom>
          <a:gradFill rotWithShape="1">
            <a:gsLst>
              <a:gs pos="0">
                <a:srgbClr val="5F5F5F">
                  <a:gamma/>
                  <a:tint val="30196"/>
                  <a:invGamma/>
                </a:srgbClr>
              </a:gs>
              <a:gs pos="100000">
                <a:srgbClr val="5F5F5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4757" name="Group 5"/>
          <p:cNvGrpSpPr>
            <a:grpSpLocks/>
          </p:cNvGrpSpPr>
          <p:nvPr/>
        </p:nvGrpSpPr>
        <p:grpSpPr bwMode="auto">
          <a:xfrm rot="3877067">
            <a:off x="4631532" y="4066381"/>
            <a:ext cx="2503488" cy="974725"/>
            <a:chOff x="2290" y="2725"/>
            <a:chExt cx="1832" cy="713"/>
          </a:xfrm>
        </p:grpSpPr>
        <p:grpSp>
          <p:nvGrpSpPr>
            <p:cNvPr id="74758" name="Group 6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74759" name="Freeform 7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4760" name="Freeform 8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4761" name="Group 9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74762" name="Freeform 10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4763" name="Freeform 11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74764" name="Group 12"/>
          <p:cNvGrpSpPr>
            <a:grpSpLocks/>
          </p:cNvGrpSpPr>
          <p:nvPr/>
        </p:nvGrpSpPr>
        <p:grpSpPr bwMode="auto">
          <a:xfrm rot="16200000">
            <a:off x="4427538" y="2292350"/>
            <a:ext cx="1439862" cy="1439863"/>
            <a:chOff x="2789" y="1625"/>
            <a:chExt cx="907" cy="907"/>
          </a:xfrm>
        </p:grpSpPr>
        <p:sp>
          <p:nvSpPr>
            <p:cNvPr id="74765" name="Oval 13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74766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74767" name="Oval 15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4768" name="Oval 16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4769" name="Oval 17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grpSp>
          <p:nvGrpSpPr>
            <p:cNvPr id="74770" name="Group 18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74771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4772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4773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4774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r>
                  <a:rPr lang="ru-RU" b="1" dirty="0" smtClean="0">
                    <a:solidFill>
                      <a:schemeClr val="bg1"/>
                    </a:solidFill>
                  </a:rPr>
                  <a:t>5 млн </a:t>
                </a:r>
              </a:p>
              <a:p>
                <a:r>
                  <a:rPr lang="ru-RU" b="1" dirty="0" smtClean="0">
                    <a:solidFill>
                      <a:schemeClr val="bg1"/>
                    </a:solidFill>
                  </a:rPr>
                  <a:t>дол</a:t>
                </a:r>
                <a:r>
                  <a:rPr lang="ru-RU" b="1" dirty="0" smtClean="0"/>
                  <a:t>.</a:t>
                </a:r>
                <a:endParaRPr lang="ru-RU" b="1" dirty="0"/>
              </a:p>
            </p:txBody>
          </p:sp>
        </p:grpSp>
      </p:grpSp>
      <p:grpSp>
        <p:nvGrpSpPr>
          <p:cNvPr id="74775" name="Group 23"/>
          <p:cNvGrpSpPr>
            <a:grpSpLocks/>
          </p:cNvGrpSpPr>
          <p:nvPr/>
        </p:nvGrpSpPr>
        <p:grpSpPr bwMode="auto">
          <a:xfrm rot="3877067">
            <a:off x="6863557" y="4139406"/>
            <a:ext cx="2503488" cy="974725"/>
            <a:chOff x="2290" y="2725"/>
            <a:chExt cx="1832" cy="713"/>
          </a:xfrm>
        </p:grpSpPr>
        <p:grpSp>
          <p:nvGrpSpPr>
            <p:cNvPr id="74776" name="Group 24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74777" name="Freeform 25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4778" name="Freeform 26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4779" name="Group 27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74780" name="Freeform 28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4781" name="Freeform 29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74782" name="Oval 30"/>
          <p:cNvSpPr>
            <a:spLocks noChangeArrowheads="1"/>
          </p:cNvSpPr>
          <p:nvPr/>
        </p:nvSpPr>
        <p:spPr bwMode="gray">
          <a:xfrm>
            <a:off x="6442075" y="2133600"/>
            <a:ext cx="1730375" cy="1727200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tint val="0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tint val="0"/>
                  <a:invGamma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4783" name="Oval 31"/>
          <p:cNvSpPr>
            <a:spLocks noChangeArrowheads="1"/>
          </p:cNvSpPr>
          <p:nvPr/>
        </p:nvSpPr>
        <p:spPr bwMode="gray">
          <a:xfrm>
            <a:off x="6442075" y="2133600"/>
            <a:ext cx="1730375" cy="1727200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3399FF">
                  <a:gamma/>
                  <a:shade val="0"/>
                  <a:invGamma/>
                  <a:alpha val="89999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4784" name="Oval 32"/>
          <p:cNvSpPr>
            <a:spLocks noChangeArrowheads="1"/>
          </p:cNvSpPr>
          <p:nvPr/>
        </p:nvSpPr>
        <p:spPr bwMode="gray">
          <a:xfrm>
            <a:off x="6557963" y="2246313"/>
            <a:ext cx="1501775" cy="1500187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54118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54118"/>
                  <a:invGamma/>
                </a:srgb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74785" name="Oval 33"/>
          <p:cNvSpPr>
            <a:spLocks noChangeArrowheads="1"/>
          </p:cNvSpPr>
          <p:nvPr/>
        </p:nvSpPr>
        <p:spPr bwMode="gray">
          <a:xfrm>
            <a:off x="6559550" y="2249488"/>
            <a:ext cx="1501775" cy="1500187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63529"/>
                  <a:invGamma/>
                </a:srgbClr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74786" name="Oval 34"/>
          <p:cNvSpPr>
            <a:spLocks noChangeArrowheads="1"/>
          </p:cNvSpPr>
          <p:nvPr/>
        </p:nvSpPr>
        <p:spPr bwMode="gray">
          <a:xfrm>
            <a:off x="6632575" y="2322513"/>
            <a:ext cx="1352550" cy="1349375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grpSp>
        <p:nvGrpSpPr>
          <p:cNvPr id="74787" name="Group 35"/>
          <p:cNvGrpSpPr>
            <a:grpSpLocks/>
          </p:cNvGrpSpPr>
          <p:nvPr/>
        </p:nvGrpSpPr>
        <p:grpSpPr bwMode="auto">
          <a:xfrm rot="16200000">
            <a:off x="6653213" y="2343150"/>
            <a:ext cx="1311275" cy="1309688"/>
            <a:chOff x="4166" y="1706"/>
            <a:chExt cx="1252" cy="1252"/>
          </a:xfrm>
        </p:grpSpPr>
        <p:sp>
          <p:nvSpPr>
            <p:cNvPr id="74788" name="Oval 3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74789" name="Oval 3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74790" name="Oval 3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74791" name="Oval 3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r>
                <a:rPr lang="ru-RU" b="1" dirty="0" smtClean="0">
                  <a:solidFill>
                    <a:schemeClr val="bg1"/>
                  </a:solidFill>
                </a:rPr>
                <a:t>Около</a:t>
              </a:r>
            </a:p>
            <a:p>
              <a:r>
                <a:rPr lang="ru-RU" b="1" dirty="0" smtClean="0">
                  <a:solidFill>
                    <a:schemeClr val="bg1"/>
                  </a:solidFill>
                </a:rPr>
                <a:t> 50 млн.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792" name="Group 40"/>
          <p:cNvGrpSpPr>
            <a:grpSpLocks/>
          </p:cNvGrpSpPr>
          <p:nvPr/>
        </p:nvGrpSpPr>
        <p:grpSpPr bwMode="auto">
          <a:xfrm rot="3877067">
            <a:off x="2583657" y="4066381"/>
            <a:ext cx="2503488" cy="974725"/>
            <a:chOff x="2290" y="2725"/>
            <a:chExt cx="1832" cy="713"/>
          </a:xfrm>
        </p:grpSpPr>
        <p:grpSp>
          <p:nvGrpSpPr>
            <p:cNvPr id="74793" name="Group 41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74794" name="Freeform 42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4795" name="Freeform 43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4796" name="Group 44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74797" name="Freeform 45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4798" name="Freeform 46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74799" name="Group 47"/>
          <p:cNvGrpSpPr>
            <a:grpSpLocks/>
          </p:cNvGrpSpPr>
          <p:nvPr/>
        </p:nvGrpSpPr>
        <p:grpSpPr bwMode="auto">
          <a:xfrm rot="16200000">
            <a:off x="2379663" y="2292350"/>
            <a:ext cx="1439862" cy="1439863"/>
            <a:chOff x="2789" y="1625"/>
            <a:chExt cx="907" cy="907"/>
          </a:xfrm>
        </p:grpSpPr>
        <p:sp>
          <p:nvSpPr>
            <p:cNvPr id="74800" name="Oval 4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74801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74802" name="Oval 50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4803" name="Oval 51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4804" name="Oval 52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grpSp>
          <p:nvGrpSpPr>
            <p:cNvPr id="74805" name="Group 53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74806" name="Oval 5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4807" name="Oval 5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4808" name="Oval 5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4809" name="Oval 5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r>
                  <a:rPr lang="ru-RU" b="1" dirty="0" smtClean="0">
                    <a:solidFill>
                      <a:schemeClr val="bg1"/>
                    </a:solidFill>
                  </a:rPr>
                  <a:t>3 млн.</a:t>
                </a:r>
              </a:p>
              <a:p>
                <a:r>
                  <a:rPr lang="ru-RU" b="1" dirty="0" smtClean="0">
                    <a:solidFill>
                      <a:schemeClr val="bg1"/>
                    </a:solidFill>
                  </a:rPr>
                  <a:t> дол.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4810" name="Group 58"/>
          <p:cNvGrpSpPr>
            <a:grpSpLocks/>
          </p:cNvGrpSpPr>
          <p:nvPr/>
        </p:nvGrpSpPr>
        <p:grpSpPr bwMode="auto">
          <a:xfrm rot="3877067">
            <a:off x="600869" y="4066381"/>
            <a:ext cx="2503488" cy="974725"/>
            <a:chOff x="2290" y="2725"/>
            <a:chExt cx="1832" cy="713"/>
          </a:xfrm>
        </p:grpSpPr>
        <p:grpSp>
          <p:nvGrpSpPr>
            <p:cNvPr id="74811" name="Group 59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74812" name="Freeform 60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4813" name="Freeform 61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4814" name="Group 62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74815" name="Freeform 63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4816" name="Freeform 64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74817" name="Group 65"/>
          <p:cNvGrpSpPr>
            <a:grpSpLocks/>
          </p:cNvGrpSpPr>
          <p:nvPr/>
        </p:nvGrpSpPr>
        <p:grpSpPr bwMode="auto">
          <a:xfrm rot="16200000">
            <a:off x="396875" y="2292350"/>
            <a:ext cx="1439863" cy="1439863"/>
            <a:chOff x="2789" y="1625"/>
            <a:chExt cx="907" cy="907"/>
          </a:xfrm>
        </p:grpSpPr>
        <p:sp>
          <p:nvSpPr>
            <p:cNvPr id="74818" name="Oval 66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74819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74820" name="Oval 68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4821" name="Oval 69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4822" name="Oval 70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grpSp>
          <p:nvGrpSpPr>
            <p:cNvPr id="74823" name="Group 71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74824" name="Oval 7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4825" name="Oval 7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4826" name="Oval 7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r>
                  <a:rPr lang="ru-RU" b="1" dirty="0" smtClean="0">
                    <a:solidFill>
                      <a:schemeClr val="bg1"/>
                    </a:solidFill>
                  </a:rPr>
                  <a:t>7,5 млн </a:t>
                </a:r>
              </a:p>
              <a:p>
                <a:r>
                  <a:rPr lang="ru-RU" b="1" dirty="0" smtClean="0">
                    <a:solidFill>
                      <a:schemeClr val="bg1"/>
                    </a:solidFill>
                  </a:rPr>
                  <a:t>дол.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4828" name="Text Box 76"/>
          <p:cNvSpPr txBox="1">
            <a:spLocks noChangeArrowheads="1"/>
          </p:cNvSpPr>
          <p:nvPr/>
        </p:nvSpPr>
        <p:spPr bwMode="gray">
          <a:xfrm rot="3925970">
            <a:off x="702864" y="4343298"/>
            <a:ext cx="19832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b="1" dirty="0" smtClean="0"/>
              <a:t>Экспорт РБ 7,3</a:t>
            </a:r>
          </a:p>
        </p:txBody>
      </p:sp>
      <p:sp>
        <p:nvSpPr>
          <p:cNvPr id="74836" name="Text Box 84"/>
          <p:cNvSpPr txBox="1">
            <a:spLocks noChangeArrowheads="1"/>
          </p:cNvSpPr>
          <p:nvPr/>
        </p:nvSpPr>
        <p:spPr bwMode="auto">
          <a:xfrm>
            <a:off x="746125" y="1643063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Verdana" pitchFamily="34" charset="0"/>
              </a:rPr>
              <a:t>200</a:t>
            </a:r>
            <a:r>
              <a:rPr lang="ru-RU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74837" name="Text Box 85"/>
          <p:cNvSpPr txBox="1">
            <a:spLocks noChangeArrowheads="1"/>
          </p:cNvSpPr>
          <p:nvPr/>
        </p:nvSpPr>
        <p:spPr bwMode="auto">
          <a:xfrm>
            <a:off x="2736850" y="1643063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Verdana" pitchFamily="34" charset="0"/>
              </a:rPr>
              <a:t>20</a:t>
            </a:r>
            <a:r>
              <a:rPr lang="ru-RU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74838" name="Text Box 86"/>
          <p:cNvSpPr txBox="1">
            <a:spLocks noChangeArrowheads="1"/>
          </p:cNvSpPr>
          <p:nvPr/>
        </p:nvSpPr>
        <p:spPr bwMode="auto">
          <a:xfrm>
            <a:off x="4718050" y="1643063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dirty="0" smtClean="0">
                <a:latin typeface="Verdana" pitchFamily="34" charset="0"/>
              </a:rPr>
              <a:t>2014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74839" name="Text Box 87"/>
          <p:cNvSpPr txBox="1">
            <a:spLocks noChangeArrowheads="1"/>
          </p:cNvSpPr>
          <p:nvPr/>
        </p:nvSpPr>
        <p:spPr bwMode="auto">
          <a:xfrm>
            <a:off x="6705600" y="1600200"/>
            <a:ext cx="1063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b="1" dirty="0" smtClean="0">
                <a:latin typeface="Verdana" pitchFamily="34" charset="0"/>
              </a:rPr>
              <a:t>2017</a:t>
            </a:r>
            <a:endParaRPr lang="en-US" sz="2400" b="1" dirty="0">
              <a:latin typeface="Verdana" pitchFamily="34" charset="0"/>
            </a:endParaRPr>
          </a:p>
        </p:txBody>
      </p:sp>
      <p:cxnSp>
        <p:nvCxnSpPr>
          <p:cNvPr id="74840" name="AutoShape 88"/>
          <p:cNvCxnSpPr>
            <a:cxnSpLocks noChangeShapeType="1"/>
            <a:stCxn id="74836" idx="3"/>
            <a:endCxn id="74837" idx="1"/>
          </p:cNvCxnSpPr>
          <p:nvPr/>
        </p:nvCxnSpPr>
        <p:spPr bwMode="auto">
          <a:xfrm>
            <a:off x="1520696" y="1827729"/>
            <a:ext cx="121615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4841" name="AutoShape 89"/>
          <p:cNvCxnSpPr>
            <a:cxnSpLocks noChangeShapeType="1"/>
            <a:stCxn id="74837" idx="3"/>
            <a:endCxn id="74838" idx="1"/>
          </p:cNvCxnSpPr>
          <p:nvPr/>
        </p:nvCxnSpPr>
        <p:spPr bwMode="auto">
          <a:xfrm>
            <a:off x="3511421" y="1827729"/>
            <a:ext cx="120662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4842" name="AutoShape 90"/>
          <p:cNvCxnSpPr>
            <a:cxnSpLocks noChangeShapeType="1"/>
            <a:stCxn id="74838" idx="3"/>
            <a:endCxn id="74839" idx="1"/>
          </p:cNvCxnSpPr>
          <p:nvPr/>
        </p:nvCxnSpPr>
        <p:spPr bwMode="auto">
          <a:xfrm>
            <a:off x="5492621" y="1827729"/>
            <a:ext cx="1212979" cy="33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308870" y="5876852"/>
            <a:ext cx="567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Наблюдается неуклонный рост  товарооборота с преобладанием белорусского экспорта</a:t>
            </a:r>
            <a:r>
              <a:rPr lang="en-US" dirty="0" smtClean="0"/>
              <a:t> [</a:t>
            </a:r>
            <a:r>
              <a:rPr lang="ru-RU" dirty="0" smtClean="0"/>
              <a:t>38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" name="Управляющая кнопка: назад 4">
            <a:hlinkClick r:id="rId2" action="ppaction://hlinksldjump" highlightClick="1"/>
          </p:cNvPr>
          <p:cNvSpPr/>
          <p:nvPr/>
        </p:nvSpPr>
        <p:spPr>
          <a:xfrm>
            <a:off x="7867456" y="5966591"/>
            <a:ext cx="920815" cy="891409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Научная новизна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836712"/>
            <a:ext cx="889248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600" dirty="0" smtClean="0"/>
              <a:t>Настоящее исследование представляет собой первую  попытку комплексного анализа внешней политики  Анголы как двусторонних отношений, так многостороннего сотрудничества.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600" dirty="0" smtClean="0"/>
              <a:t>Была сделана попытка оценить потенциал Анголы как новой региональной державы и продемонстрировать ее потенциал, перед которым даже такие гиганты мировой политики как США готовы идти на уступки.</a:t>
            </a:r>
          </a:p>
          <a:p>
            <a:endParaRPr lang="ru-RU" sz="2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600" dirty="0" smtClean="0"/>
              <a:t>Впервые представлена оценка ангольско-белорусского диалога и выявлен потенциал дальнейшего сотрудничества</a:t>
            </a:r>
            <a:endParaRPr lang="ru-RU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8291264" cy="457200"/>
          </a:xfrm>
        </p:spPr>
        <p:txBody>
          <a:bodyPr/>
          <a:lstStyle/>
          <a:p>
            <a:pPr eaLnBrk="0" hangingPunct="0"/>
            <a:r>
              <a:rPr lang="ru-RU" dirty="0"/>
              <a:t>Положения выносимые на защиту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484784"/>
            <a:ext cx="8892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Республика </a:t>
            </a:r>
            <a:r>
              <a:rPr lang="ru-RU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Ангола в большей степени тяготеет к странам развивающегося мира, таким как страны БРИКС, нежели к  странам «зрелой демократии</a:t>
            </a:r>
            <a:r>
              <a:rPr lang="ru-RU" sz="24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».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Наблюдается значительное совпадение политических взглядов и позиций по международной повестке дня с развивающимися странами , в частности со странами  БРИКС</a:t>
            </a:r>
            <a:r>
              <a:rPr lang="ru-RU" sz="2400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Ангола является восходящей региональной державой с огромным энергетическим, ресурсным, людским, военным потенциалом.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Ангола придерживается многовекторности во внешней политике, регламентирует свои действия согласно принципам ООН.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91264" cy="457200"/>
          </a:xfrm>
        </p:spPr>
        <p:txBody>
          <a:bodyPr/>
          <a:lstStyle/>
          <a:p>
            <a:pPr eaLnBrk="0" hangingPunct="0"/>
            <a:r>
              <a:rPr lang="ru-RU" dirty="0" smtClean="0"/>
              <a:t>Библиографический список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005260"/>
            <a:ext cx="8856984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PT" dirty="0">
                <a:latin typeface="+mn-lt"/>
                <a:ea typeface="Calibri"/>
              </a:rPr>
              <a:t>Angola </a:t>
            </a:r>
            <a:r>
              <a:rPr lang="pt-PT" dirty="0" smtClean="0">
                <a:latin typeface="+mn-lt"/>
                <a:ea typeface="Calibri"/>
              </a:rPr>
              <a:t>// OEC </a:t>
            </a:r>
            <a:r>
              <a:rPr lang="pt-PT" dirty="0">
                <a:latin typeface="+mn-lt"/>
                <a:ea typeface="Calibri"/>
              </a:rPr>
              <a:t>[Electronic resource]. </a:t>
            </a:r>
            <a:r>
              <a:rPr lang="pt-PT" dirty="0" smtClean="0">
                <a:latin typeface="+mn-lt"/>
                <a:ea typeface="Calibri"/>
              </a:rPr>
              <a:t>– 2016. </a:t>
            </a:r>
            <a:r>
              <a:rPr lang="ru-RU" dirty="0">
                <a:latin typeface="+mn-lt"/>
                <a:ea typeface="Calibri"/>
              </a:rPr>
              <a:t>−</a:t>
            </a:r>
            <a:r>
              <a:rPr lang="ru-RU" dirty="0">
                <a:solidFill>
                  <a:srgbClr val="000000"/>
                </a:solidFill>
                <a:latin typeface="+mn-lt"/>
                <a:ea typeface="Calibri"/>
              </a:rPr>
              <a:t> </a:t>
            </a:r>
            <a:r>
              <a:rPr lang="ru-RU" dirty="0">
                <a:latin typeface="+mn-lt"/>
                <a:ea typeface="Calibri"/>
              </a:rPr>
              <a:t>Режим доступа: </a:t>
            </a:r>
            <a:r>
              <a:rPr lang="pt-PT" dirty="0">
                <a:latin typeface="+mn-lt"/>
                <a:ea typeface="Calibri"/>
              </a:rPr>
              <a:t>https://atlas.media.mit.edu/en/profile/country/ago/</a:t>
            </a:r>
            <a:r>
              <a:rPr lang="ru-RU" dirty="0" smtClean="0">
                <a:latin typeface="+mn-lt"/>
                <a:ea typeface="Calibri"/>
              </a:rPr>
              <a:t>. </a:t>
            </a:r>
            <a:r>
              <a:rPr lang="ru-RU" dirty="0">
                <a:latin typeface="+mn-lt"/>
                <a:ea typeface="Calibri"/>
              </a:rPr>
              <a:t>– Дата доступа: 4.12.2017</a:t>
            </a:r>
            <a:r>
              <a:rPr lang="ru-RU" dirty="0" smtClean="0">
                <a:latin typeface="+mn-lt"/>
                <a:ea typeface="Calibri"/>
              </a:rPr>
              <a:t>.</a:t>
            </a:r>
            <a:endParaRPr lang="en-US" dirty="0" smtClean="0">
              <a:latin typeface="+mn-lt"/>
              <a:ea typeface="Calibri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be-BY" dirty="0" smtClean="0">
                <a:latin typeface="+mn-lt"/>
              </a:rPr>
              <a:t>Королькова</a:t>
            </a:r>
            <a:r>
              <a:rPr lang="en-US" dirty="0" smtClean="0">
                <a:latin typeface="+mn-lt"/>
              </a:rPr>
              <a:t>, </a:t>
            </a:r>
            <a:r>
              <a:rPr lang="be-BY" dirty="0" smtClean="0">
                <a:latin typeface="+mn-lt"/>
              </a:rPr>
              <a:t>В.В., Свилас, С.Ф. </a:t>
            </a:r>
            <a:r>
              <a:rPr lang="ru-RU" dirty="0" smtClean="0">
                <a:latin typeface="+mn-lt"/>
              </a:rPr>
              <a:t>Беларусь</a:t>
            </a:r>
            <a:r>
              <a:rPr lang="ru-RU" dirty="0">
                <a:latin typeface="+mn-lt"/>
              </a:rPr>
              <a:t>−Ангола: Состояние отношений и реальные </a:t>
            </a:r>
            <a:r>
              <a:rPr lang="ru-RU" dirty="0" smtClean="0">
                <a:latin typeface="+mn-lt"/>
              </a:rPr>
              <a:t>перспективы / В.В. </a:t>
            </a:r>
            <a:r>
              <a:rPr lang="ru-RU" dirty="0" err="1" smtClean="0">
                <a:latin typeface="+mn-lt"/>
              </a:rPr>
              <a:t>Королькова</a:t>
            </a:r>
            <a:r>
              <a:rPr lang="ru-RU" dirty="0" smtClean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Свилас</a:t>
            </a:r>
            <a:r>
              <a:rPr lang="ru-RU" dirty="0" smtClean="0">
                <a:latin typeface="+mn-lt"/>
              </a:rPr>
              <a:t> С.Ф. // Вестник БГПУ. − 2017. (в декабре выходит в печать).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+mn-lt"/>
              </a:rPr>
              <a:t>Data on foreign trade of the Rep. of Belarus with selected countries in Jan. – Aug. 2017 [Electronic resource] : National Stat. Committee of the Rep. of Belarus. – 2017. – Mode of access: http://www.belstat.gov.by/en/ofitsialnaya-statistika/macroeconomy-and-environment/vneshnyaya-torgovlya_2/operativnye-dannye_5/data-on-foreign-trade-of-the-republic-of-belarus-with-selected-countries/. – Date of access: 20.10.2017</a:t>
            </a:r>
            <a:r>
              <a:rPr lang="en-US" dirty="0" smtClean="0">
                <a:latin typeface="+mn-lt"/>
              </a:rPr>
              <a:t>.</a:t>
            </a:r>
            <a:endParaRPr lang="ru-RU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PT" dirty="0"/>
              <a:t>Constituição da República de Angola, 2010 // Diário da República. −Série 1− </a:t>
            </a:r>
            <a:r>
              <a:rPr lang="ru-RU" dirty="0"/>
              <a:t>№ 23. – </a:t>
            </a:r>
            <a:r>
              <a:rPr lang="en-US" dirty="0"/>
              <a:t>5.2.2010. − P. 141−187.</a:t>
            </a:r>
            <a:endParaRPr lang="ru-RU" dirty="0"/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endParaRPr lang="ru-RU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endParaRPr lang="ru-RU" b="1" dirty="0" smtClean="0"/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endParaRPr lang="ru-RU" dirty="0"/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endParaRPr lang="ru-RU" dirty="0">
              <a:effectLst/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2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grpSp>
        <p:nvGrpSpPr>
          <p:cNvPr id="41048" name="Group 88"/>
          <p:cNvGrpSpPr>
            <a:grpSpLocks/>
          </p:cNvGrpSpPr>
          <p:nvPr/>
        </p:nvGrpSpPr>
        <p:grpSpPr bwMode="auto">
          <a:xfrm>
            <a:off x="323528" y="836712"/>
            <a:ext cx="762000" cy="665162"/>
            <a:chOff x="1110" y="2656"/>
            <a:chExt cx="1549" cy="1351"/>
          </a:xfrm>
        </p:grpSpPr>
        <p:sp>
          <p:nvSpPr>
            <p:cNvPr id="41049" name="AutoShape 89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50" name="AutoShape 90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51" name="AutoShape 91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41052" name="Group 92"/>
          <p:cNvGrpSpPr>
            <a:grpSpLocks/>
          </p:cNvGrpSpPr>
          <p:nvPr/>
        </p:nvGrpSpPr>
        <p:grpSpPr bwMode="auto">
          <a:xfrm>
            <a:off x="313765" y="1445840"/>
            <a:ext cx="762000" cy="665162"/>
            <a:chOff x="3174" y="2656"/>
            <a:chExt cx="1549" cy="1351"/>
          </a:xfrm>
        </p:grpSpPr>
        <p:sp>
          <p:nvSpPr>
            <p:cNvPr id="41053" name="AutoShape 93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54" name="AutoShape 94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55" name="AutoShape 95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1056" name="Line 96"/>
          <p:cNvSpPr>
            <a:spLocks noChangeShapeType="1"/>
          </p:cNvSpPr>
          <p:nvPr/>
        </p:nvSpPr>
        <p:spPr bwMode="auto">
          <a:xfrm>
            <a:off x="952500" y="1501874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057" name="Text Box 97"/>
          <p:cNvSpPr txBox="1">
            <a:spLocks noChangeArrowheads="1"/>
          </p:cNvSpPr>
          <p:nvPr/>
        </p:nvSpPr>
        <p:spPr bwMode="auto">
          <a:xfrm>
            <a:off x="1138194" y="910489"/>
            <a:ext cx="319722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hlinkClick r:id="rId2" action="ppaction://hlinksldjump"/>
              </a:rPr>
              <a:t>Тема и руководитель</a:t>
            </a:r>
            <a:endParaRPr lang="en-US" sz="2400" dirty="0"/>
          </a:p>
        </p:txBody>
      </p:sp>
      <p:sp>
        <p:nvSpPr>
          <p:cNvPr id="41058" name="Text Box 98"/>
          <p:cNvSpPr txBox="1">
            <a:spLocks noChangeArrowheads="1"/>
          </p:cNvSpPr>
          <p:nvPr/>
        </p:nvSpPr>
        <p:spPr bwMode="gray">
          <a:xfrm>
            <a:off x="530718" y="935031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1</a:t>
            </a:r>
          </a:p>
        </p:txBody>
      </p:sp>
      <p:sp>
        <p:nvSpPr>
          <p:cNvPr id="41059" name="Line 99"/>
          <p:cNvSpPr>
            <a:spLocks noChangeShapeType="1"/>
          </p:cNvSpPr>
          <p:nvPr/>
        </p:nvSpPr>
        <p:spPr bwMode="auto">
          <a:xfrm>
            <a:off x="952500" y="2111002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060" name="Text Box 100"/>
          <p:cNvSpPr txBox="1">
            <a:spLocks noChangeArrowheads="1"/>
          </p:cNvSpPr>
          <p:nvPr/>
        </p:nvSpPr>
        <p:spPr bwMode="auto">
          <a:xfrm>
            <a:off x="1221832" y="1611331"/>
            <a:ext cx="21309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hlinkClick r:id="rId3" action="ppaction://hlinksldjump"/>
              </a:rPr>
              <a:t>Актуальность</a:t>
            </a:r>
            <a:endParaRPr lang="en-US" sz="2400" dirty="0"/>
          </a:p>
        </p:txBody>
      </p:sp>
      <p:sp>
        <p:nvSpPr>
          <p:cNvPr id="41061" name="Text Box 101"/>
          <p:cNvSpPr txBox="1">
            <a:spLocks noChangeArrowheads="1"/>
          </p:cNvSpPr>
          <p:nvPr/>
        </p:nvSpPr>
        <p:spPr bwMode="gray">
          <a:xfrm>
            <a:off x="513085" y="1531086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2</a:t>
            </a:r>
          </a:p>
        </p:txBody>
      </p:sp>
      <p:grpSp>
        <p:nvGrpSpPr>
          <p:cNvPr id="41062" name="Group 102"/>
          <p:cNvGrpSpPr>
            <a:grpSpLocks/>
          </p:cNvGrpSpPr>
          <p:nvPr/>
        </p:nvGrpSpPr>
        <p:grpSpPr bwMode="auto">
          <a:xfrm>
            <a:off x="329923" y="2118091"/>
            <a:ext cx="762000" cy="665162"/>
            <a:chOff x="1110" y="2656"/>
            <a:chExt cx="1549" cy="1351"/>
          </a:xfrm>
        </p:grpSpPr>
        <p:sp>
          <p:nvSpPr>
            <p:cNvPr id="41063" name="AutoShape 103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64" name="AutoShape 104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65" name="AutoShape 105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41066" name="Group 106"/>
          <p:cNvGrpSpPr>
            <a:grpSpLocks/>
          </p:cNvGrpSpPr>
          <p:nvPr/>
        </p:nvGrpSpPr>
        <p:grpSpPr bwMode="auto">
          <a:xfrm>
            <a:off x="313765" y="2812563"/>
            <a:ext cx="762000" cy="665162"/>
            <a:chOff x="3174" y="2656"/>
            <a:chExt cx="1549" cy="1351"/>
          </a:xfrm>
        </p:grpSpPr>
        <p:sp>
          <p:nvSpPr>
            <p:cNvPr id="41067" name="AutoShape 10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68" name="AutoShape 10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69" name="AutoShape 109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1070" name="Line 110"/>
          <p:cNvSpPr>
            <a:spLocks noChangeShapeType="1"/>
          </p:cNvSpPr>
          <p:nvPr/>
        </p:nvSpPr>
        <p:spPr bwMode="auto">
          <a:xfrm>
            <a:off x="952500" y="2783253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071" name="Text Box 111"/>
          <p:cNvSpPr txBox="1">
            <a:spLocks noChangeArrowheads="1"/>
          </p:cNvSpPr>
          <p:nvPr/>
        </p:nvSpPr>
        <p:spPr bwMode="auto">
          <a:xfrm>
            <a:off x="1242665" y="2225501"/>
            <a:ext cx="225484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hlinkClick r:id="rId4" action="ppaction://hlinksldjump"/>
              </a:rPr>
              <a:t>Цели </a:t>
            </a:r>
            <a:r>
              <a:rPr lang="ru-RU" sz="2400" dirty="0" smtClean="0"/>
              <a:t>и </a:t>
            </a:r>
            <a:r>
              <a:rPr lang="ru-RU" sz="2400" dirty="0" smtClean="0">
                <a:hlinkClick r:id="rId4" action="ppaction://hlinksldjump"/>
              </a:rPr>
              <a:t>задачи</a:t>
            </a:r>
            <a:endParaRPr lang="en-US" sz="2400" dirty="0"/>
          </a:p>
        </p:txBody>
      </p:sp>
      <p:sp>
        <p:nvSpPr>
          <p:cNvPr id="41072" name="Text Box 112"/>
          <p:cNvSpPr txBox="1">
            <a:spLocks noChangeArrowheads="1"/>
          </p:cNvSpPr>
          <p:nvPr/>
        </p:nvSpPr>
        <p:spPr bwMode="gray">
          <a:xfrm>
            <a:off x="537113" y="2229966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3</a:t>
            </a:r>
          </a:p>
        </p:txBody>
      </p:sp>
      <p:sp>
        <p:nvSpPr>
          <p:cNvPr id="41073" name="Line 113"/>
          <p:cNvSpPr>
            <a:spLocks noChangeShapeType="1"/>
          </p:cNvSpPr>
          <p:nvPr/>
        </p:nvSpPr>
        <p:spPr bwMode="auto">
          <a:xfrm>
            <a:off x="947965" y="3484824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074" name="Text Box 114"/>
          <p:cNvSpPr txBox="1">
            <a:spLocks noChangeArrowheads="1"/>
          </p:cNvSpPr>
          <p:nvPr/>
        </p:nvSpPr>
        <p:spPr bwMode="auto">
          <a:xfrm>
            <a:off x="1062487" y="2919973"/>
            <a:ext cx="487005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hlinkClick r:id="rId5" action="ppaction://hlinksldjump"/>
              </a:rPr>
              <a:t>Объект и предмет исследования</a:t>
            </a:r>
            <a:endParaRPr lang="en-US" sz="2400" dirty="0"/>
          </a:p>
        </p:txBody>
      </p:sp>
      <p:sp>
        <p:nvSpPr>
          <p:cNvPr id="41075" name="Text Box 115"/>
          <p:cNvSpPr txBox="1">
            <a:spLocks noChangeArrowheads="1"/>
          </p:cNvSpPr>
          <p:nvPr/>
        </p:nvSpPr>
        <p:spPr bwMode="gray">
          <a:xfrm>
            <a:off x="529243" y="291088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4</a:t>
            </a:r>
          </a:p>
        </p:txBody>
      </p:sp>
      <p:sp>
        <p:nvSpPr>
          <p:cNvPr id="33" name="Line 96"/>
          <p:cNvSpPr>
            <a:spLocks noChangeShapeType="1"/>
          </p:cNvSpPr>
          <p:nvPr/>
        </p:nvSpPr>
        <p:spPr bwMode="auto">
          <a:xfrm>
            <a:off x="891126" y="4113874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6" name="Text Box 115"/>
          <p:cNvSpPr txBox="1">
            <a:spLocks noChangeArrowheads="1"/>
          </p:cNvSpPr>
          <p:nvPr/>
        </p:nvSpPr>
        <p:spPr bwMode="gray">
          <a:xfrm>
            <a:off x="502144" y="422688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4</a:t>
            </a:r>
          </a:p>
        </p:txBody>
      </p:sp>
      <p:grpSp>
        <p:nvGrpSpPr>
          <p:cNvPr id="37" name="Group 106"/>
          <p:cNvGrpSpPr>
            <a:grpSpLocks/>
          </p:cNvGrpSpPr>
          <p:nvPr/>
        </p:nvGrpSpPr>
        <p:grpSpPr bwMode="auto">
          <a:xfrm>
            <a:off x="305599" y="5356266"/>
            <a:ext cx="762000" cy="665162"/>
            <a:chOff x="3174" y="2656"/>
            <a:chExt cx="1549" cy="1351"/>
          </a:xfrm>
        </p:grpSpPr>
        <p:sp>
          <p:nvSpPr>
            <p:cNvPr id="38" name="AutoShape 10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" name="AutoShape 10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0" name="AutoShape 109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41" name="Group 106"/>
          <p:cNvGrpSpPr>
            <a:grpSpLocks/>
          </p:cNvGrpSpPr>
          <p:nvPr/>
        </p:nvGrpSpPr>
        <p:grpSpPr bwMode="auto">
          <a:xfrm>
            <a:off x="294954" y="4076654"/>
            <a:ext cx="762000" cy="665162"/>
            <a:chOff x="3174" y="2656"/>
            <a:chExt cx="1549" cy="1351"/>
          </a:xfrm>
        </p:grpSpPr>
        <p:sp>
          <p:nvSpPr>
            <p:cNvPr id="42" name="AutoShape 10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3" name="AutoShape 10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4" name="AutoShape 109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45" name="Group 88"/>
          <p:cNvGrpSpPr>
            <a:grpSpLocks/>
          </p:cNvGrpSpPr>
          <p:nvPr/>
        </p:nvGrpSpPr>
        <p:grpSpPr bwMode="auto">
          <a:xfrm>
            <a:off x="313934" y="4741816"/>
            <a:ext cx="762000" cy="665162"/>
            <a:chOff x="1110" y="2656"/>
            <a:chExt cx="1549" cy="1351"/>
          </a:xfrm>
        </p:grpSpPr>
        <p:sp>
          <p:nvSpPr>
            <p:cNvPr id="46" name="AutoShape 89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" name="AutoShape 90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8" name="AutoShape 91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dirty="0"/>
            </a:p>
          </p:txBody>
        </p:sp>
      </p:grpSp>
      <p:grpSp>
        <p:nvGrpSpPr>
          <p:cNvPr id="49" name="Group 88"/>
          <p:cNvGrpSpPr>
            <a:grpSpLocks/>
          </p:cNvGrpSpPr>
          <p:nvPr/>
        </p:nvGrpSpPr>
        <p:grpSpPr bwMode="auto">
          <a:xfrm>
            <a:off x="317133" y="3484824"/>
            <a:ext cx="762000" cy="665162"/>
            <a:chOff x="1110" y="2656"/>
            <a:chExt cx="1549" cy="1351"/>
          </a:xfrm>
        </p:grpSpPr>
        <p:sp>
          <p:nvSpPr>
            <p:cNvPr id="50" name="AutoShape 89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" name="AutoShape 90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2" name="AutoShape 91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53" name="Line 113"/>
          <p:cNvSpPr>
            <a:spLocks noChangeShapeType="1"/>
          </p:cNvSpPr>
          <p:nvPr/>
        </p:nvSpPr>
        <p:spPr bwMode="auto">
          <a:xfrm>
            <a:off x="884731" y="4741816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Text Box 115"/>
          <p:cNvSpPr txBox="1">
            <a:spLocks noChangeArrowheads="1"/>
          </p:cNvSpPr>
          <p:nvPr/>
        </p:nvSpPr>
        <p:spPr bwMode="gray">
          <a:xfrm>
            <a:off x="499969" y="417497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/>
              <a:t>6</a:t>
            </a:r>
            <a:endParaRPr lang="en-US" sz="2400" b="1" dirty="0"/>
          </a:p>
        </p:txBody>
      </p:sp>
      <p:sp>
        <p:nvSpPr>
          <p:cNvPr id="35" name="Text Box 115"/>
          <p:cNvSpPr txBox="1">
            <a:spLocks noChangeArrowheads="1"/>
          </p:cNvSpPr>
          <p:nvPr/>
        </p:nvSpPr>
        <p:spPr bwMode="gray">
          <a:xfrm>
            <a:off x="523236" y="357560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/>
              <a:t>5</a:t>
            </a:r>
            <a:endParaRPr lang="en-US" sz="2400" b="1" dirty="0"/>
          </a:p>
        </p:txBody>
      </p:sp>
      <p:sp>
        <p:nvSpPr>
          <p:cNvPr id="54" name="Text Box 115"/>
          <p:cNvSpPr txBox="1">
            <a:spLocks noChangeArrowheads="1"/>
          </p:cNvSpPr>
          <p:nvPr/>
        </p:nvSpPr>
        <p:spPr bwMode="gray">
          <a:xfrm>
            <a:off x="502144" y="5465909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 smtClean="0"/>
              <a:t>8</a:t>
            </a:r>
            <a:endParaRPr lang="en-US" sz="2400" b="1" dirty="0"/>
          </a:p>
        </p:txBody>
      </p:sp>
      <p:sp>
        <p:nvSpPr>
          <p:cNvPr id="55" name="Text Box 115"/>
          <p:cNvSpPr txBox="1">
            <a:spLocks noChangeArrowheads="1"/>
          </p:cNvSpPr>
          <p:nvPr/>
        </p:nvSpPr>
        <p:spPr bwMode="gray">
          <a:xfrm>
            <a:off x="493187" y="4781204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/>
              <a:t>7</a:t>
            </a:r>
            <a:endParaRPr lang="en-US" sz="2400" b="1" dirty="0"/>
          </a:p>
        </p:txBody>
      </p:sp>
      <p:sp>
        <p:nvSpPr>
          <p:cNvPr id="57" name="Text Box 114"/>
          <p:cNvSpPr txBox="1">
            <a:spLocks noChangeArrowheads="1"/>
          </p:cNvSpPr>
          <p:nvPr/>
        </p:nvSpPr>
        <p:spPr bwMode="auto">
          <a:xfrm>
            <a:off x="1138194" y="4149986"/>
            <a:ext cx="333148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hlinkClick r:id="rId6" action="ppaction://hlinksldjump"/>
              </a:rPr>
              <a:t>Основные результаты</a:t>
            </a:r>
            <a:endParaRPr lang="en-US" sz="2400" dirty="0"/>
          </a:p>
        </p:txBody>
      </p:sp>
      <p:sp>
        <p:nvSpPr>
          <p:cNvPr id="58" name="Text Box 114"/>
          <p:cNvSpPr txBox="1">
            <a:spLocks noChangeArrowheads="1"/>
          </p:cNvSpPr>
          <p:nvPr/>
        </p:nvSpPr>
        <p:spPr bwMode="auto">
          <a:xfrm>
            <a:off x="1138194" y="5465909"/>
            <a:ext cx="50946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hlinkClick r:id="rId7" action="ppaction://hlinksldjump"/>
              </a:rPr>
              <a:t>Положения выносимые на защиту</a:t>
            </a:r>
            <a:endParaRPr lang="en-US" sz="2400" dirty="0"/>
          </a:p>
        </p:txBody>
      </p:sp>
      <p:sp>
        <p:nvSpPr>
          <p:cNvPr id="59" name="Text Box 114"/>
          <p:cNvSpPr txBox="1">
            <a:spLocks noChangeArrowheads="1"/>
          </p:cNvSpPr>
          <p:nvPr/>
        </p:nvSpPr>
        <p:spPr bwMode="auto">
          <a:xfrm>
            <a:off x="1138194" y="3524212"/>
            <a:ext cx="27130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hlinkClick r:id="rId8" action="ppaction://hlinksldjump"/>
              </a:rPr>
              <a:t>Научная гипотеза</a:t>
            </a:r>
            <a:endParaRPr lang="ru-RU" sz="2400" dirty="0" smtClean="0"/>
          </a:p>
        </p:txBody>
      </p:sp>
      <p:sp>
        <p:nvSpPr>
          <p:cNvPr id="61" name="Line 113"/>
          <p:cNvSpPr>
            <a:spLocks noChangeShapeType="1"/>
          </p:cNvSpPr>
          <p:nvPr/>
        </p:nvSpPr>
        <p:spPr bwMode="auto">
          <a:xfrm>
            <a:off x="891126" y="5367590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2" name="Line 113"/>
          <p:cNvSpPr>
            <a:spLocks noChangeShapeType="1"/>
          </p:cNvSpPr>
          <p:nvPr/>
        </p:nvSpPr>
        <p:spPr bwMode="auto">
          <a:xfrm>
            <a:off x="856157" y="602142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3" name="Text Box 114"/>
          <p:cNvSpPr txBox="1">
            <a:spLocks noChangeArrowheads="1"/>
          </p:cNvSpPr>
          <p:nvPr/>
        </p:nvSpPr>
        <p:spPr bwMode="auto">
          <a:xfrm>
            <a:off x="1182472" y="4764051"/>
            <a:ext cx="264181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hlinkClick r:id="rId9" action="ppaction://hlinksldjump"/>
              </a:rPr>
              <a:t>Научная новизна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60" y="5970716"/>
            <a:ext cx="7810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7113" y="61544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1831" y="6121011"/>
            <a:ext cx="4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hlinkClick r:id="rId11" action="ppaction://hlinksldjump"/>
              </a:rPr>
              <a:t>Библиографический список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1115616" y="4800600"/>
            <a:ext cx="7418784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ru-RU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</a:rPr>
              <a:t>Спасибо за внимание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</a:rPr>
              <a:t> </a:t>
            </a:r>
            <a:r>
              <a:rPr lang="en-US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</a:rPr>
              <a:t>!</a:t>
            </a:r>
            <a:endParaRPr lang="ru-RU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заключается в:</a:t>
            </a:r>
            <a:endParaRPr lang="en-US" dirty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764704"/>
            <a:ext cx="9144000" cy="5832648"/>
          </a:xfrm>
        </p:spPr>
        <p:txBody>
          <a:bodyPr/>
          <a:lstStyle/>
          <a:p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Тема недостаточно представлена как в белорусской, так и в постсоветской историографии. </a:t>
            </a:r>
          </a:p>
          <a:p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Ангола является заинтересованным и платежеспособным покупателем. Экономика Анголы и Беларуси </a:t>
            </a:r>
            <a:r>
              <a:rPr lang="ru-RU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взаимодополняемыми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20000"/>
                    <a:lumOff val="80000"/>
                  </a:schemeClr>
                </a:solidFill>
              </a:rPr>
              <a:t>Д</a:t>
            </a:r>
            <a:r>
              <a:rPr lang="ru-RU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ля Беларуси Ангола </a:t>
            </a:r>
            <a:r>
              <a:rPr lang="ru-RU" dirty="0">
                <a:solidFill>
                  <a:schemeClr val="bg1">
                    <a:lumMod val="20000"/>
                    <a:lumOff val="80000"/>
                  </a:schemeClr>
                </a:solidFill>
              </a:rPr>
              <a:t>является потенциальным надежным партнером на Африканском </a:t>
            </a:r>
            <a:r>
              <a:rPr lang="ru-RU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континенте, поэтому важно определить перспективы.</a:t>
            </a:r>
          </a:p>
          <a:p>
            <a:pPr lvl="1"/>
            <a:r>
              <a:rPr lang="ru-RU" dirty="0" smtClean="0">
                <a:solidFill>
                  <a:schemeClr val="accent5"/>
                </a:solidFill>
              </a:rPr>
              <a:t>Ангола после гражданской войны претендует на лидерство в </a:t>
            </a:r>
            <a:r>
              <a:rPr lang="ru-RU" dirty="0" err="1" smtClean="0">
                <a:solidFill>
                  <a:schemeClr val="accent5"/>
                </a:solidFill>
              </a:rPr>
              <a:t>субрегионе</a:t>
            </a:r>
            <a:r>
              <a:rPr lang="ru-RU" dirty="0" smtClean="0">
                <a:solidFill>
                  <a:schemeClr val="accent5"/>
                </a:solidFill>
              </a:rPr>
              <a:t> и на Африканском континенте, а значит будет влиять на расстановку </a:t>
            </a:r>
            <a:r>
              <a:rPr lang="ru-RU" dirty="0">
                <a:solidFill>
                  <a:schemeClr val="accent5"/>
                </a:solidFill>
              </a:rPr>
              <a:t>сил на мировой </a:t>
            </a:r>
            <a:r>
              <a:rPr lang="ru-RU" dirty="0" smtClean="0">
                <a:solidFill>
                  <a:schemeClr val="accent5"/>
                </a:solidFill>
              </a:rPr>
              <a:t>арене. Для Беларуси важно фиксировать новые тренды мировой политики, чтобы иметь возможность для политического маневра и максимального удовлетворения своих экономических интересов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исследования:</a:t>
            </a:r>
            <a:r>
              <a:rPr lang="en-US" dirty="0" smtClean="0"/>
              <a:t> </a:t>
            </a:r>
            <a:endParaRPr lang="en-US" sz="2000" dirty="0"/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57503" y="4365104"/>
            <a:ext cx="9144000" cy="2320918"/>
            <a:chOff x="1104" y="1200"/>
            <a:chExt cx="3504" cy="823"/>
          </a:xfrm>
        </p:grpSpPr>
        <p:sp>
          <p:nvSpPr>
            <p:cNvPr id="63492" name="AutoShape 4"/>
            <p:cNvSpPr>
              <a:spLocks noChangeArrowheads="1"/>
            </p:cNvSpPr>
            <p:nvPr/>
          </p:nvSpPr>
          <p:spPr bwMode="gray">
            <a:xfrm>
              <a:off x="1104" y="1200"/>
              <a:ext cx="3504" cy="82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493" name="AutoShape 5"/>
            <p:cNvSpPr>
              <a:spLocks noChangeArrowheads="1"/>
            </p:cNvSpPr>
            <p:nvPr/>
          </p:nvSpPr>
          <p:spPr bwMode="gray">
            <a:xfrm>
              <a:off x="1181" y="1276"/>
              <a:ext cx="675" cy="67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66CC"/>
                </a:gs>
                <a:gs pos="100000">
                  <a:srgbClr val="0066CC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494" name="Freeform 6"/>
            <p:cNvSpPr>
              <a:spLocks/>
            </p:cNvSpPr>
            <p:nvPr/>
          </p:nvSpPr>
          <p:spPr bwMode="gray">
            <a:xfrm>
              <a:off x="1223" y="1319"/>
              <a:ext cx="337" cy="33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66CC">
                    <a:gamma/>
                    <a:tint val="54510"/>
                    <a:invGamma/>
                  </a:srgbClr>
                </a:gs>
                <a:gs pos="50000">
                  <a:srgbClr val="0066CC">
                    <a:alpha val="0"/>
                  </a:srgbClr>
                </a:gs>
                <a:gs pos="100000">
                  <a:srgbClr val="0066CC">
                    <a:gamma/>
                    <a:tint val="54510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495" name="Text Box 7"/>
            <p:cNvSpPr txBox="1">
              <a:spLocks noChangeArrowheads="1"/>
            </p:cNvSpPr>
            <p:nvPr/>
          </p:nvSpPr>
          <p:spPr bwMode="gray">
            <a:xfrm>
              <a:off x="1208" y="1460"/>
              <a:ext cx="610" cy="1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be-BY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Задача</a:t>
              </a:r>
              <a:r>
                <a:rPr lang="ru-RU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496" name="Text Box 8"/>
            <p:cNvSpPr txBox="1">
              <a:spLocks noChangeArrowheads="1"/>
            </p:cNvSpPr>
            <p:nvPr/>
          </p:nvSpPr>
          <p:spPr bwMode="gray">
            <a:xfrm>
              <a:off x="1948" y="1327"/>
              <a:ext cx="257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312586" y="908720"/>
            <a:ext cx="82999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дать анализ основным тенденциям в развитии и формировании внешнеполитического курса Республики Ангола в период после окончания гражданской войны с 2002 по 2017 г.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19914" y="4570049"/>
            <a:ext cx="69718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Провести анализ состояния отношений Республики Беларусь с Республикой Ангола и выявить перспективные сферы сотрудничества 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black">
          <a:xfrm>
            <a:off x="266861" y="3505847"/>
            <a:ext cx="727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kern="0" dirty="0" smtClean="0"/>
              <a:t>Задачи исследования:</a:t>
            </a:r>
            <a:r>
              <a:rPr lang="en-US" kern="0" dirty="0" smtClean="0"/>
              <a:t> </a:t>
            </a:r>
            <a:endParaRPr lang="en-US" sz="2000" kern="0" dirty="0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7740353" y="5994125"/>
            <a:ext cx="720080" cy="58916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исследования:</a:t>
            </a:r>
            <a:r>
              <a:rPr lang="en-US" dirty="0" smtClean="0"/>
              <a:t> </a:t>
            </a:r>
            <a:endParaRPr lang="en-US" sz="2000" dirty="0"/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0" y="1196752"/>
            <a:ext cx="8964488" cy="1633761"/>
            <a:chOff x="1104" y="1200"/>
            <a:chExt cx="3504" cy="823"/>
          </a:xfrm>
        </p:grpSpPr>
        <p:sp>
          <p:nvSpPr>
            <p:cNvPr id="63492" name="AutoShape 4"/>
            <p:cNvSpPr>
              <a:spLocks noChangeArrowheads="1"/>
            </p:cNvSpPr>
            <p:nvPr/>
          </p:nvSpPr>
          <p:spPr bwMode="gray">
            <a:xfrm>
              <a:off x="1104" y="1200"/>
              <a:ext cx="3504" cy="82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493" name="AutoShape 5"/>
            <p:cNvSpPr>
              <a:spLocks noChangeArrowheads="1"/>
            </p:cNvSpPr>
            <p:nvPr/>
          </p:nvSpPr>
          <p:spPr bwMode="gray">
            <a:xfrm>
              <a:off x="1181" y="1276"/>
              <a:ext cx="675" cy="67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66CC"/>
                </a:gs>
                <a:gs pos="100000">
                  <a:srgbClr val="0066CC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494" name="Freeform 6"/>
            <p:cNvSpPr>
              <a:spLocks/>
            </p:cNvSpPr>
            <p:nvPr/>
          </p:nvSpPr>
          <p:spPr bwMode="gray">
            <a:xfrm>
              <a:off x="1223" y="1319"/>
              <a:ext cx="337" cy="33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66CC">
                    <a:gamma/>
                    <a:tint val="54510"/>
                    <a:invGamma/>
                  </a:srgbClr>
                </a:gs>
                <a:gs pos="50000">
                  <a:srgbClr val="0066CC">
                    <a:alpha val="0"/>
                  </a:srgbClr>
                </a:gs>
                <a:gs pos="100000">
                  <a:srgbClr val="0066CC">
                    <a:gamma/>
                    <a:tint val="54510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495" name="Text Box 7"/>
            <p:cNvSpPr txBox="1">
              <a:spLocks noChangeArrowheads="1"/>
            </p:cNvSpPr>
            <p:nvPr/>
          </p:nvSpPr>
          <p:spPr bwMode="gray">
            <a:xfrm>
              <a:off x="1180" y="1460"/>
              <a:ext cx="661" cy="2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Задача 2</a:t>
              </a:r>
              <a:endPara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496" name="Text Box 8"/>
            <p:cNvSpPr txBox="1">
              <a:spLocks noChangeArrowheads="1"/>
            </p:cNvSpPr>
            <p:nvPr/>
          </p:nvSpPr>
          <p:spPr bwMode="gray">
            <a:xfrm>
              <a:off x="1948" y="1327"/>
              <a:ext cx="257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3497" name="Group 9"/>
          <p:cNvGrpSpPr>
            <a:grpSpLocks/>
          </p:cNvGrpSpPr>
          <p:nvPr/>
        </p:nvGrpSpPr>
        <p:grpSpPr bwMode="auto">
          <a:xfrm>
            <a:off x="0" y="2967038"/>
            <a:ext cx="8964488" cy="1753416"/>
            <a:chOff x="1104" y="2109"/>
            <a:chExt cx="3504" cy="939"/>
          </a:xfrm>
        </p:grpSpPr>
        <p:sp>
          <p:nvSpPr>
            <p:cNvPr id="63498" name="AutoShape 10"/>
            <p:cNvSpPr>
              <a:spLocks noChangeArrowheads="1"/>
            </p:cNvSpPr>
            <p:nvPr/>
          </p:nvSpPr>
          <p:spPr bwMode="gray">
            <a:xfrm>
              <a:off x="1104" y="2109"/>
              <a:ext cx="3504" cy="82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499" name="AutoShape 11"/>
            <p:cNvSpPr>
              <a:spLocks noChangeArrowheads="1"/>
            </p:cNvSpPr>
            <p:nvPr/>
          </p:nvSpPr>
          <p:spPr bwMode="gray">
            <a:xfrm>
              <a:off x="1181" y="2185"/>
              <a:ext cx="675" cy="67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009999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500" name="Freeform 12"/>
            <p:cNvSpPr>
              <a:spLocks/>
            </p:cNvSpPr>
            <p:nvPr/>
          </p:nvSpPr>
          <p:spPr bwMode="gray">
            <a:xfrm>
              <a:off x="1223" y="2228"/>
              <a:ext cx="337" cy="33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999">
                    <a:gamma/>
                    <a:tint val="42353"/>
                    <a:invGamma/>
                  </a:srgbClr>
                </a:gs>
                <a:gs pos="100000">
                  <a:srgbClr val="009999">
                    <a:alpha val="0"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501" name="Text Box 13"/>
            <p:cNvSpPr txBox="1">
              <a:spLocks noChangeArrowheads="1"/>
            </p:cNvSpPr>
            <p:nvPr/>
          </p:nvSpPr>
          <p:spPr bwMode="gray">
            <a:xfrm>
              <a:off x="1180" y="2370"/>
              <a:ext cx="661" cy="2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Задача 3</a:t>
              </a:r>
              <a:endPara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gray">
            <a:xfrm>
              <a:off x="1948" y="2815"/>
              <a:ext cx="2576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3503" name="Group 15"/>
          <p:cNvGrpSpPr>
            <a:grpSpLocks/>
          </p:cNvGrpSpPr>
          <p:nvPr/>
        </p:nvGrpSpPr>
        <p:grpSpPr bwMode="auto">
          <a:xfrm>
            <a:off x="47814" y="4720454"/>
            <a:ext cx="8964488" cy="2025798"/>
            <a:chOff x="1104" y="3029"/>
            <a:chExt cx="3504" cy="823"/>
          </a:xfrm>
        </p:grpSpPr>
        <p:sp>
          <p:nvSpPr>
            <p:cNvPr id="63504" name="AutoShape 16"/>
            <p:cNvSpPr>
              <a:spLocks noChangeArrowheads="1"/>
            </p:cNvSpPr>
            <p:nvPr/>
          </p:nvSpPr>
          <p:spPr bwMode="gray">
            <a:xfrm>
              <a:off x="1104" y="3029"/>
              <a:ext cx="3504" cy="82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505" name="AutoShape 17"/>
            <p:cNvSpPr>
              <a:spLocks noChangeArrowheads="1"/>
            </p:cNvSpPr>
            <p:nvPr/>
          </p:nvSpPr>
          <p:spPr bwMode="gray">
            <a:xfrm>
              <a:off x="1181" y="3105"/>
              <a:ext cx="675" cy="67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EC941E"/>
                </a:gs>
                <a:gs pos="100000">
                  <a:srgbClr val="EC941E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506" name="Freeform 18"/>
            <p:cNvSpPr>
              <a:spLocks/>
            </p:cNvSpPr>
            <p:nvPr/>
          </p:nvSpPr>
          <p:spPr bwMode="gray">
            <a:xfrm>
              <a:off x="1223" y="3148"/>
              <a:ext cx="337" cy="33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EC941E">
                    <a:gamma/>
                    <a:tint val="48627"/>
                    <a:invGamma/>
                  </a:srgbClr>
                </a:gs>
                <a:gs pos="100000">
                  <a:srgbClr val="EC941E">
                    <a:alpha val="0"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507" name="Text Box 19"/>
            <p:cNvSpPr txBox="1">
              <a:spLocks noChangeArrowheads="1"/>
            </p:cNvSpPr>
            <p:nvPr/>
          </p:nvSpPr>
          <p:spPr bwMode="gray">
            <a:xfrm>
              <a:off x="1181" y="3289"/>
              <a:ext cx="66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Задача 4</a:t>
              </a:r>
              <a:endPara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508" name="Text Box 20"/>
            <p:cNvSpPr txBox="1">
              <a:spLocks noChangeArrowheads="1"/>
            </p:cNvSpPr>
            <p:nvPr/>
          </p:nvSpPr>
          <p:spPr bwMode="gray">
            <a:xfrm>
              <a:off x="1948" y="3141"/>
              <a:ext cx="2576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2147423" y="2967334"/>
            <a:ext cx="667848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smtClean="0">
                <a:solidFill>
                  <a:schemeClr val="bg1"/>
                </a:solidFill>
              </a:rPr>
              <a:t>Определить роль Анголы в решении проблем региональной безопасности, участие в международных организациях</a:t>
            </a:r>
            <a:endParaRPr lang="ru-RU" sz="26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43948" y="1367301"/>
            <a:ext cx="662038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Рассмотреть политические, торгово-экономические и культурные отношения </a:t>
            </a:r>
            <a:r>
              <a:rPr lang="ru-RU" sz="2600" dirty="0" smtClean="0">
                <a:solidFill>
                  <a:schemeClr val="bg1"/>
                </a:solidFill>
              </a:rPr>
              <a:t>Анголы, определить основные векторы</a:t>
            </a:r>
            <a:endParaRPr lang="ru-RU" sz="2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71169" y="4720454"/>
            <a:ext cx="66784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</a:t>
            </a:r>
            <a:r>
              <a:rPr lang="ru-RU" sz="2400" dirty="0" smtClean="0">
                <a:solidFill>
                  <a:schemeClr val="bg1"/>
                </a:solidFill>
              </a:rPr>
              <a:t>роанализировать </a:t>
            </a:r>
            <a:r>
              <a:rPr lang="ru-RU" sz="2400" dirty="0">
                <a:solidFill>
                  <a:schemeClr val="bg1"/>
                </a:solidFill>
              </a:rPr>
              <a:t>внешнеполитический курс Республики Ангола после окончания гражданской войны и принципы, которыми </a:t>
            </a:r>
            <a:r>
              <a:rPr lang="ru-RU" sz="2400" dirty="0" smtClean="0">
                <a:solidFill>
                  <a:schemeClr val="bg1"/>
                </a:solidFill>
              </a:rPr>
              <a:t>она руководствуется при </a:t>
            </a:r>
            <a:r>
              <a:rPr lang="ru-RU" sz="2400" dirty="0">
                <a:solidFill>
                  <a:schemeClr val="bg1"/>
                </a:solidFill>
              </a:rPr>
              <a:t>формировании внешнеполитического курса.</a:t>
            </a:r>
          </a:p>
        </p:txBody>
      </p:sp>
    </p:spTree>
    <p:extLst>
      <p:ext uri="{BB962C8B-B14F-4D97-AF65-F5344CB8AC3E}">
        <p14:creationId xmlns:p14="http://schemas.microsoft.com/office/powerpoint/2010/main" val="19881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71" y="515584"/>
            <a:ext cx="7277100" cy="1535757"/>
          </a:xfrm>
        </p:spPr>
        <p:txBody>
          <a:bodyPr/>
          <a:lstStyle/>
          <a:p>
            <a:r>
              <a:rPr lang="ru-RU" sz="5000" dirty="0" smtClean="0"/>
              <a:t>Объект и предмет исследования</a:t>
            </a:r>
            <a:endParaRPr lang="en-US" sz="5000" dirty="0">
              <a:solidFill>
                <a:schemeClr val="accent1"/>
              </a:solidFill>
            </a:endParaRPr>
          </a:p>
        </p:txBody>
      </p:sp>
      <p:sp>
        <p:nvSpPr>
          <p:cNvPr id="61443" name="AutoShape 3"/>
          <p:cNvSpPr>
            <a:spLocks noChangeArrowheads="1"/>
          </p:cNvSpPr>
          <p:nvPr/>
        </p:nvSpPr>
        <p:spPr bwMode="grayWhite">
          <a:xfrm>
            <a:off x="4355976" y="2780928"/>
            <a:ext cx="4605337" cy="3647579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ru-RU" sz="4000" u="sng" dirty="0" smtClean="0">
                <a:latin typeface="Verdana" pitchFamily="34" charset="0"/>
              </a:rPr>
              <a:t>Предмет:</a:t>
            </a:r>
          </a:p>
          <a:p>
            <a:pPr algn="ctr" eaLnBrk="0" hangingPunct="0"/>
            <a:r>
              <a:rPr lang="ru-RU" dirty="0" smtClean="0">
                <a:latin typeface="Verdana" pitchFamily="34" charset="0"/>
              </a:rPr>
              <a:t> </a:t>
            </a:r>
            <a:r>
              <a:rPr lang="ru-RU" sz="2800" dirty="0" smtClean="0">
                <a:latin typeface="Verdana" pitchFamily="34" charset="0"/>
              </a:rPr>
              <a:t>национальные </a:t>
            </a:r>
          </a:p>
          <a:p>
            <a:pPr algn="ctr" eaLnBrk="0" hangingPunct="0"/>
            <a:r>
              <a:rPr lang="ru-RU" sz="2800" dirty="0" smtClean="0">
                <a:latin typeface="Verdana" pitchFamily="34" charset="0"/>
              </a:rPr>
              <a:t>интересы</a:t>
            </a:r>
          </a:p>
          <a:p>
            <a:pPr algn="ctr" eaLnBrk="0" hangingPunct="0"/>
            <a:r>
              <a:rPr lang="ru-RU" sz="2800" dirty="0" smtClean="0">
                <a:latin typeface="Verdana" pitchFamily="34" charset="0"/>
              </a:rPr>
              <a:t>и внешняя политика</a:t>
            </a:r>
          </a:p>
          <a:p>
            <a:pPr algn="ctr" eaLnBrk="0" hangingPunct="0"/>
            <a:r>
              <a:rPr lang="ru-RU" sz="2800" dirty="0" smtClean="0">
                <a:latin typeface="Verdana" pitchFamily="34" charset="0"/>
              </a:rPr>
              <a:t> Анголы </a:t>
            </a:r>
          </a:p>
          <a:p>
            <a:pPr algn="ctr" eaLnBrk="0" hangingPunct="0"/>
            <a:r>
              <a:rPr lang="ru-RU" sz="2800" dirty="0" smtClean="0">
                <a:latin typeface="Verdana" pitchFamily="34" charset="0"/>
              </a:rPr>
              <a:t>на международной </a:t>
            </a:r>
          </a:p>
          <a:p>
            <a:pPr algn="ctr" eaLnBrk="0" hangingPunct="0"/>
            <a:r>
              <a:rPr lang="ru-RU" sz="2800" dirty="0" smtClean="0">
                <a:latin typeface="Verdana" pitchFamily="34" charset="0"/>
              </a:rPr>
              <a:t>арене 2002-2017 гг.</a:t>
            </a:r>
            <a:endParaRPr lang="ru-RU" sz="2800" dirty="0">
              <a:latin typeface="Verdana" pitchFamily="34" charset="0"/>
            </a:endParaRP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grayWhite">
          <a:xfrm>
            <a:off x="179512" y="2780928"/>
            <a:ext cx="3672408" cy="3600399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ru-RU" sz="4000" u="sng" dirty="0" smtClean="0">
                <a:latin typeface="Verdana" pitchFamily="34" charset="0"/>
              </a:rPr>
              <a:t>Объект:</a:t>
            </a:r>
          </a:p>
          <a:p>
            <a:pPr algn="ctr" eaLnBrk="0" hangingPunct="0"/>
            <a:r>
              <a:rPr lang="ru-RU" sz="2800" dirty="0" smtClean="0"/>
              <a:t>внешняя </a:t>
            </a:r>
            <a:r>
              <a:rPr lang="ru-RU" sz="2800" dirty="0"/>
              <a:t>политика </a:t>
            </a:r>
            <a:endParaRPr lang="ru-RU" sz="2800" dirty="0" smtClean="0"/>
          </a:p>
          <a:p>
            <a:pPr algn="ctr" eaLnBrk="0" hangingPunct="0"/>
            <a:r>
              <a:rPr lang="ru-RU" sz="2800" dirty="0" smtClean="0"/>
              <a:t>Анголы </a:t>
            </a:r>
          </a:p>
          <a:p>
            <a:pPr algn="ctr" eaLnBrk="0" hangingPunct="0"/>
            <a:r>
              <a:rPr lang="ru-RU" sz="2800" dirty="0" smtClean="0"/>
              <a:t>в </a:t>
            </a:r>
            <a:r>
              <a:rPr lang="ru-RU" sz="2800" dirty="0"/>
              <a:t>2002-2017 гг.</a:t>
            </a:r>
          </a:p>
          <a:p>
            <a:pPr algn="ctr" eaLnBrk="0" hangingPunct="0"/>
            <a:endParaRPr lang="ru-RU" sz="2800" dirty="0">
              <a:latin typeface="Verdana" pitchFamily="34" charset="0"/>
            </a:endParaRPr>
          </a:p>
        </p:txBody>
      </p:sp>
      <p:sp>
        <p:nvSpPr>
          <p:cNvPr id="61447" name="AutoShape 7"/>
          <p:cNvSpPr>
            <a:spLocks noChangeAspect="1" noChangeArrowheads="1" noTextEdit="1"/>
          </p:cNvSpPr>
          <p:nvPr/>
        </p:nvSpPr>
        <p:spPr bwMode="gray">
          <a:xfrm>
            <a:off x="3222625" y="2995613"/>
            <a:ext cx="909638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49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2995613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Научная гипотеза:</a:t>
            </a:r>
            <a:endParaRPr lang="en-US" sz="2400" dirty="0"/>
          </a:p>
        </p:txBody>
      </p:sp>
      <p:grpSp>
        <p:nvGrpSpPr>
          <p:cNvPr id="79923" name="Group 51"/>
          <p:cNvGrpSpPr>
            <a:grpSpLocks/>
          </p:cNvGrpSpPr>
          <p:nvPr/>
        </p:nvGrpSpPr>
        <p:grpSpPr bwMode="auto">
          <a:xfrm>
            <a:off x="974723" y="980727"/>
            <a:ext cx="642937" cy="642937"/>
            <a:chOff x="1289" y="582"/>
            <a:chExt cx="668" cy="668"/>
          </a:xfrm>
        </p:grpSpPr>
        <p:sp>
          <p:nvSpPr>
            <p:cNvPr id="79924" name="Oval 52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9925" name="Oval 53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79926" name="Oval 54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79927" name="Oval 55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79928" name="Oval 56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sp>
        <p:nvSpPr>
          <p:cNvPr id="79929" name="Text Box 57"/>
          <p:cNvSpPr txBox="1">
            <a:spLocks noChangeArrowheads="1"/>
          </p:cNvSpPr>
          <p:nvPr/>
        </p:nvSpPr>
        <p:spPr bwMode="gray">
          <a:xfrm>
            <a:off x="1119186" y="10679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930" name="Text Box 58"/>
          <p:cNvSpPr txBox="1">
            <a:spLocks noChangeArrowheads="1"/>
          </p:cNvSpPr>
          <p:nvPr/>
        </p:nvSpPr>
        <p:spPr bwMode="gray">
          <a:xfrm>
            <a:off x="-9874" y="1679013"/>
            <a:ext cx="2997697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</a:rPr>
              <a:t>Ангола является </a:t>
            </a:r>
            <a:r>
              <a:rPr lang="ru-RU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</a:rPr>
              <a:t>восходящим лидером </a:t>
            </a:r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</a:rPr>
              <a:t>Африки и будет играть роль миротворца и стабилизирующего фактора на Африканском континенте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</a:rPr>
              <a:t>.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</a:endParaRPr>
          </a:p>
        </p:txBody>
      </p:sp>
      <p:grpSp>
        <p:nvGrpSpPr>
          <p:cNvPr id="79935" name="Group 63"/>
          <p:cNvGrpSpPr>
            <a:grpSpLocks/>
          </p:cNvGrpSpPr>
          <p:nvPr/>
        </p:nvGrpSpPr>
        <p:grpSpPr bwMode="auto">
          <a:xfrm>
            <a:off x="7102236" y="898585"/>
            <a:ext cx="642937" cy="642937"/>
            <a:chOff x="1289" y="582"/>
            <a:chExt cx="668" cy="668"/>
          </a:xfrm>
        </p:grpSpPr>
        <p:sp>
          <p:nvSpPr>
            <p:cNvPr id="79936" name="Oval 64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9937" name="Oval 65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79938" name="Oval 66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79939" name="Oval 67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79940" name="Oval 68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sp>
        <p:nvSpPr>
          <p:cNvPr id="79941" name="Text Box 69"/>
          <p:cNvSpPr txBox="1">
            <a:spLocks noChangeArrowheads="1"/>
          </p:cNvSpPr>
          <p:nvPr/>
        </p:nvSpPr>
        <p:spPr bwMode="gray">
          <a:xfrm>
            <a:off x="7249178" y="981259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9942" name="Text Box 70"/>
          <p:cNvSpPr txBox="1">
            <a:spLocks noChangeArrowheads="1"/>
          </p:cNvSpPr>
          <p:nvPr/>
        </p:nvSpPr>
        <p:spPr bwMode="gray">
          <a:xfrm>
            <a:off x="2880136" y="1679013"/>
            <a:ext cx="3066228" cy="45243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Verdana" pitchFamily="34" charset="0"/>
              </a:rPr>
              <a:t>Ангола делает ставку на развитие диалога с </a:t>
            </a:r>
            <a:r>
              <a:rPr lang="ru-RU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Verdana" pitchFamily="34" charset="0"/>
              </a:rPr>
              <a:t>развивающимися странами БРИКС</a:t>
            </a: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Verdana" pitchFamily="34" charset="0"/>
              </a:rPr>
              <a:t>, не пренебрегая экономически выгодным сотрудничеством с США и ЕС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</a:endParaRPr>
          </a:p>
        </p:txBody>
      </p:sp>
      <p:sp>
        <p:nvSpPr>
          <p:cNvPr id="79948" name="Oval 76"/>
          <p:cNvSpPr>
            <a:spLocks noChangeArrowheads="1"/>
          </p:cNvSpPr>
          <p:nvPr/>
        </p:nvSpPr>
        <p:spPr bwMode="gray">
          <a:xfrm>
            <a:off x="3901121" y="967464"/>
            <a:ext cx="622300" cy="6223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79949" name="Oval 77"/>
          <p:cNvSpPr>
            <a:spLocks noChangeArrowheads="1"/>
          </p:cNvSpPr>
          <p:nvPr/>
        </p:nvSpPr>
        <p:spPr bwMode="gray">
          <a:xfrm>
            <a:off x="3890848" y="840181"/>
            <a:ext cx="608013" cy="608013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79950" name="Oval 78"/>
          <p:cNvSpPr>
            <a:spLocks noChangeArrowheads="1"/>
          </p:cNvSpPr>
          <p:nvPr/>
        </p:nvSpPr>
        <p:spPr bwMode="gray">
          <a:xfrm>
            <a:off x="3921011" y="958450"/>
            <a:ext cx="577850" cy="5667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79951" name="Oval 79"/>
          <p:cNvSpPr>
            <a:spLocks noChangeArrowheads="1"/>
          </p:cNvSpPr>
          <p:nvPr/>
        </p:nvSpPr>
        <p:spPr bwMode="gray">
          <a:xfrm>
            <a:off x="3953555" y="950588"/>
            <a:ext cx="512763" cy="460375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79952" name="Text Box 80"/>
          <p:cNvSpPr txBox="1">
            <a:spLocks noChangeArrowheads="1"/>
          </p:cNvSpPr>
          <p:nvPr/>
        </p:nvSpPr>
        <p:spPr bwMode="gray">
          <a:xfrm>
            <a:off x="4059237" y="105557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9953" name="Text Box 81"/>
          <p:cNvSpPr txBox="1">
            <a:spLocks noChangeArrowheads="1"/>
          </p:cNvSpPr>
          <p:nvPr/>
        </p:nvSpPr>
        <p:spPr bwMode="gray">
          <a:xfrm>
            <a:off x="5745385" y="1682315"/>
            <a:ext cx="3291111" cy="2677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ru-RU" sz="2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Verdana" pitchFamily="34" charset="0"/>
              </a:rPr>
              <a:t>Ангола в своей внешней политике </a:t>
            </a:r>
            <a:r>
              <a:rPr lang="ru-RU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Verdana" pitchFamily="34" charset="0"/>
              </a:rPr>
              <a:t>придерживается принципов Устава ООН </a:t>
            </a:r>
            <a:r>
              <a:rPr lang="ru-RU" sz="2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Verdana" pitchFamily="34" charset="0"/>
              </a:rPr>
              <a:t>и </a:t>
            </a:r>
            <a:r>
              <a:rPr lang="ru-RU" sz="2400" dirty="0" err="1" smtClean="0">
                <a:solidFill>
                  <a:schemeClr val="bg1">
                    <a:lumMod val="20000"/>
                    <a:lumOff val="80000"/>
                  </a:schemeClr>
                </a:solidFill>
                <a:latin typeface="Verdana" pitchFamily="34" charset="0"/>
              </a:rPr>
              <a:t>многовекторной</a:t>
            </a:r>
            <a:r>
              <a:rPr lang="ru-RU" sz="2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Verdana" pitchFamily="34" charset="0"/>
              </a:rPr>
              <a:t> политики.</a:t>
            </a: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Freeform 3"/>
          <p:cNvSpPr>
            <a:spLocks noEditPoints="1"/>
          </p:cNvSpPr>
          <p:nvPr/>
        </p:nvSpPr>
        <p:spPr bwMode="gray">
          <a:xfrm rot="-1358056">
            <a:off x="1074250" y="2667362"/>
            <a:ext cx="6853237" cy="2803525"/>
          </a:xfrm>
          <a:custGeom>
            <a:avLst/>
            <a:gdLst/>
            <a:ahLst/>
            <a:cxnLst>
              <a:cxn ang="0">
                <a:pos x="1692" y="12"/>
              </a:cxn>
              <a:cxn ang="0">
                <a:pos x="1234" y="74"/>
              </a:cxn>
              <a:cxn ang="0">
                <a:pos x="828" y="182"/>
              </a:cxn>
              <a:cxn ang="0">
                <a:pos x="486" y="330"/>
              </a:cxn>
              <a:cxn ang="0">
                <a:pos x="226" y="510"/>
              </a:cxn>
              <a:cxn ang="0">
                <a:pos x="58" y="718"/>
              </a:cxn>
              <a:cxn ang="0">
                <a:pos x="0" y="944"/>
              </a:cxn>
              <a:cxn ang="0">
                <a:pos x="58" y="1170"/>
              </a:cxn>
              <a:cxn ang="0">
                <a:pos x="226" y="1378"/>
              </a:cxn>
              <a:cxn ang="0">
                <a:pos x="486" y="1558"/>
              </a:cxn>
              <a:cxn ang="0">
                <a:pos x="828" y="1706"/>
              </a:cxn>
              <a:cxn ang="0">
                <a:pos x="1234" y="1814"/>
              </a:cxn>
              <a:cxn ang="0">
                <a:pos x="1692" y="1876"/>
              </a:cxn>
              <a:cxn ang="0">
                <a:pos x="2186" y="1884"/>
              </a:cxn>
              <a:cxn ang="0">
                <a:pos x="2658" y="1840"/>
              </a:cxn>
              <a:cxn ang="0">
                <a:pos x="3084" y="1746"/>
              </a:cxn>
              <a:cxn ang="0">
                <a:pos x="3448" y="1612"/>
              </a:cxn>
              <a:cxn ang="0">
                <a:pos x="3738" y="1442"/>
              </a:cxn>
              <a:cxn ang="0">
                <a:pos x="3938" y="1242"/>
              </a:cxn>
              <a:cxn ang="0">
                <a:pos x="4034" y="1022"/>
              </a:cxn>
              <a:cxn ang="0">
                <a:pos x="4014" y="790"/>
              </a:cxn>
              <a:cxn ang="0">
                <a:pos x="3882" y="576"/>
              </a:cxn>
              <a:cxn ang="0">
                <a:pos x="3650" y="386"/>
              </a:cxn>
              <a:cxn ang="0">
                <a:pos x="3334" y="228"/>
              </a:cxn>
              <a:cxn ang="0">
                <a:pos x="2948" y="106"/>
              </a:cxn>
              <a:cxn ang="0">
                <a:pos x="2506" y="28"/>
              </a:cxn>
              <a:cxn ang="0">
                <a:pos x="2020" y="0"/>
              </a:cxn>
              <a:cxn ang="0">
                <a:pos x="1606" y="1736"/>
              </a:cxn>
              <a:cxn ang="0">
                <a:pos x="1164" y="1678"/>
              </a:cxn>
              <a:cxn ang="0">
                <a:pos x="776" y="1576"/>
              </a:cxn>
              <a:cxn ang="0">
                <a:pos x="458" y="1436"/>
              </a:cxn>
              <a:cxn ang="0">
                <a:pos x="224" y="1266"/>
              </a:cxn>
              <a:cxn ang="0">
                <a:pos x="88" y="1074"/>
              </a:cxn>
              <a:cxn ang="0">
                <a:pos x="68" y="864"/>
              </a:cxn>
              <a:cxn ang="0">
                <a:pos x="166" y="664"/>
              </a:cxn>
              <a:cxn ang="0">
                <a:pos x="370" y="486"/>
              </a:cxn>
              <a:cxn ang="0">
                <a:pos x="662" y="336"/>
              </a:cxn>
              <a:cxn ang="0">
                <a:pos x="1028" y="222"/>
              </a:cxn>
              <a:cxn ang="0">
                <a:pos x="1454" y="148"/>
              </a:cxn>
              <a:cxn ang="0">
                <a:pos x="1922" y="120"/>
              </a:cxn>
              <a:cxn ang="0">
                <a:pos x="2392" y="148"/>
              </a:cxn>
              <a:cxn ang="0">
                <a:pos x="2818" y="222"/>
              </a:cxn>
              <a:cxn ang="0">
                <a:pos x="3184" y="336"/>
              </a:cxn>
              <a:cxn ang="0">
                <a:pos x="3476" y="486"/>
              </a:cxn>
              <a:cxn ang="0">
                <a:pos x="3680" y="664"/>
              </a:cxn>
              <a:cxn ang="0">
                <a:pos x="3778" y="864"/>
              </a:cxn>
              <a:cxn ang="0">
                <a:pos x="3758" y="1074"/>
              </a:cxn>
              <a:cxn ang="0">
                <a:pos x="3622" y="1266"/>
              </a:cxn>
              <a:cxn ang="0">
                <a:pos x="3388" y="1436"/>
              </a:cxn>
              <a:cxn ang="0">
                <a:pos x="3070" y="1576"/>
              </a:cxn>
              <a:cxn ang="0">
                <a:pos x="2682" y="1678"/>
              </a:cxn>
              <a:cxn ang="0">
                <a:pos x="2240" y="1736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9412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gray">
          <a:xfrm>
            <a:off x="4942015" y="4069124"/>
            <a:ext cx="2383421" cy="2313781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400" dirty="0" smtClean="0"/>
              <a:t>Африканский </a:t>
            </a:r>
          </a:p>
          <a:p>
            <a:pPr algn="ctr"/>
            <a:r>
              <a:rPr lang="ru-RU" sz="2400" dirty="0" smtClean="0"/>
              <a:t>политика</a:t>
            </a:r>
            <a:endParaRPr lang="ru-RU" sz="2400" dirty="0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gray">
          <a:xfrm>
            <a:off x="5868144" y="3621741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137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400" dirty="0" smtClean="0"/>
              <a:t>ЮАР</a:t>
            </a:r>
            <a:endParaRPr lang="ru-RU" sz="2400" dirty="0"/>
          </a:p>
        </p:txBody>
      </p:sp>
      <p:sp>
        <p:nvSpPr>
          <p:cNvPr id="2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62482" name="Oval 18"/>
          <p:cNvSpPr>
            <a:spLocks noChangeArrowheads="1"/>
          </p:cNvSpPr>
          <p:nvPr/>
        </p:nvSpPr>
        <p:spPr bwMode="auto">
          <a:xfrm rot="-1543677">
            <a:off x="4572000" y="2438400"/>
            <a:ext cx="1066800" cy="304800"/>
          </a:xfrm>
          <a:prstGeom prst="ellipse">
            <a:avLst/>
          </a:prstGeom>
          <a:solidFill>
            <a:srgbClr val="B2B2B2">
              <a:alpha val="60001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2483" name="Oval 19"/>
          <p:cNvSpPr>
            <a:spLocks noChangeArrowheads="1"/>
          </p:cNvSpPr>
          <p:nvPr/>
        </p:nvSpPr>
        <p:spPr bwMode="auto">
          <a:xfrm rot="-1543677">
            <a:off x="7467600" y="2667000"/>
            <a:ext cx="1066800" cy="304800"/>
          </a:xfrm>
          <a:prstGeom prst="ellipse">
            <a:avLst/>
          </a:prstGeom>
          <a:solidFill>
            <a:srgbClr val="B2B2B2">
              <a:alpha val="60001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2484" name="Oval 20"/>
          <p:cNvSpPr>
            <a:spLocks noChangeArrowheads="1"/>
          </p:cNvSpPr>
          <p:nvPr/>
        </p:nvSpPr>
        <p:spPr bwMode="auto">
          <a:xfrm rot="-1543677">
            <a:off x="2971800" y="5638800"/>
            <a:ext cx="1066800" cy="304800"/>
          </a:xfrm>
          <a:prstGeom prst="ellipse">
            <a:avLst/>
          </a:prstGeom>
          <a:solidFill>
            <a:srgbClr val="B2B2B2">
              <a:alpha val="60001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2486" name="Oval 22"/>
          <p:cNvSpPr>
            <a:spLocks noChangeArrowheads="1"/>
          </p:cNvSpPr>
          <p:nvPr/>
        </p:nvSpPr>
        <p:spPr bwMode="auto">
          <a:xfrm rot="-1543677">
            <a:off x="2057400" y="3962400"/>
            <a:ext cx="1066800" cy="304800"/>
          </a:xfrm>
          <a:prstGeom prst="ellipse">
            <a:avLst/>
          </a:prstGeom>
          <a:solidFill>
            <a:srgbClr val="B2B2B2">
              <a:alpha val="60001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Основные результаты: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gray">
          <a:xfrm>
            <a:off x="3968750" y="16002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gray">
          <a:xfrm>
            <a:off x="1454150" y="31242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137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gray">
          <a:xfrm>
            <a:off x="2336800" y="4821238"/>
            <a:ext cx="1282700" cy="12747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gray">
          <a:xfrm>
            <a:off x="6940550" y="1828800"/>
            <a:ext cx="1212850" cy="1274763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white">
          <a:xfrm>
            <a:off x="1490177" y="3561293"/>
            <a:ext cx="11833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latin typeface="Verdana" pitchFamily="34" charset="0"/>
              </a:rPr>
              <a:t>Индия</a:t>
            </a:r>
            <a:endParaRPr lang="en-US" sz="2400" dirty="0">
              <a:latin typeface="Verdana" pitchFamily="34" charset="0"/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white">
          <a:xfrm>
            <a:off x="3860894" y="1961399"/>
            <a:ext cx="17043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latin typeface="Verdana" pitchFamily="34" charset="0"/>
              </a:rPr>
              <a:t>Бразилия</a:t>
            </a:r>
            <a:endParaRPr lang="en-US" sz="2400" dirty="0">
              <a:latin typeface="Verdana" pitchFamily="34" charset="0"/>
            </a:endParaRP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white">
          <a:xfrm>
            <a:off x="6877957" y="2237581"/>
            <a:ext cx="12698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latin typeface="Verdana" pitchFamily="34" charset="0"/>
              </a:rPr>
              <a:t>Россия</a:t>
            </a:r>
            <a:endParaRPr lang="en-US" sz="2400" dirty="0">
              <a:latin typeface="Verdana" pitchFamily="34" charset="0"/>
            </a:endParaRP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white">
          <a:xfrm>
            <a:off x="2425700" y="5272929"/>
            <a:ext cx="11288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latin typeface="Verdana" pitchFamily="34" charset="0"/>
              </a:rPr>
              <a:t>Китай</a:t>
            </a:r>
            <a:endParaRPr lang="en-US" sz="2400" dirty="0">
              <a:latin typeface="Verdana" pitchFamily="34" charset="0"/>
            </a:endParaRP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3542926" y="2965102"/>
            <a:ext cx="2590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ru-RU" sz="2800" b="1" dirty="0" smtClean="0"/>
              <a:t>Основные векторы ВП Анголы</a:t>
            </a:r>
            <a:endParaRPr lang="en-US" sz="2800" b="1" dirty="0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gray">
          <a:xfrm>
            <a:off x="1212850" y="1332150"/>
            <a:ext cx="1212850" cy="1274763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white">
          <a:xfrm>
            <a:off x="1355846" y="1777545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latin typeface="Verdana" pitchFamily="34" charset="0"/>
              </a:rPr>
              <a:t>США</a:t>
            </a:r>
            <a:endParaRPr lang="en-US" sz="2400" dirty="0">
              <a:latin typeface="Verdana" pitchFamily="34" charset="0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gray">
          <a:xfrm>
            <a:off x="7922313" y="3134115"/>
            <a:ext cx="1130300" cy="1022386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Беларусь</a:t>
            </a:r>
            <a:endParaRPr lang="ru-RU" dirty="0"/>
          </a:p>
        </p:txBody>
      </p:sp>
      <p:sp>
        <p:nvSpPr>
          <p:cNvPr id="5" name="Управляющая кнопка: сведения 4">
            <a:hlinkClick r:id="rId2" action="ppaction://hlinksldjump" highlightClick="1"/>
          </p:cNvPr>
          <p:cNvSpPr/>
          <p:nvPr/>
        </p:nvSpPr>
        <p:spPr>
          <a:xfrm>
            <a:off x="8119364" y="4156501"/>
            <a:ext cx="736197" cy="601543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сведения 5">
            <a:hlinkClick r:id="rId3" action="ppaction://hlinksldjump" highlightClick="1"/>
          </p:cNvPr>
          <p:cNvSpPr/>
          <p:nvPr/>
        </p:nvSpPr>
        <p:spPr>
          <a:xfrm>
            <a:off x="611560" y="2606913"/>
            <a:ext cx="744286" cy="581328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736411" y="6096000"/>
            <a:ext cx="933248" cy="762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http://ppt.prtxt.ru</a:t>
            </a:r>
            <a:endParaRPr lang="en-US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10579" y="692696"/>
            <a:ext cx="8219256" cy="457200"/>
          </a:xfrm>
        </p:spPr>
        <p:txBody>
          <a:bodyPr/>
          <a:lstStyle/>
          <a:p>
            <a:pPr marL="0" indent="0" algn="ctr"/>
            <a:r>
              <a:rPr lang="ru-RU" sz="3400" dirty="0"/>
              <a:t>Ангола поддерживает тесное сотрудничество </a:t>
            </a:r>
            <a:r>
              <a:rPr lang="pt-PT" sz="3400" dirty="0" smtClean="0"/>
              <a:t/>
            </a:r>
            <a:br>
              <a:rPr lang="pt-PT" sz="3400" dirty="0" smtClean="0"/>
            </a:br>
            <a:r>
              <a:rPr lang="ru-RU" sz="3400" dirty="0" smtClean="0"/>
              <a:t>со </a:t>
            </a:r>
            <a:r>
              <a:rPr lang="ru-RU" sz="3400" dirty="0"/>
              <a:t>странами БРИКС</a:t>
            </a:r>
            <a:r>
              <a:rPr lang="ru-RU" sz="3400" dirty="0">
                <a:solidFill>
                  <a:schemeClr val="bg1"/>
                </a:solidFill>
              </a:rPr>
              <a:t>. 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6033" y="1484784"/>
            <a:ext cx="889248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u="sng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Индия и Китай </a:t>
            </a:r>
            <a:r>
              <a:rPr lang="ru-RU" sz="2800" dirty="0"/>
              <a:t>являются </a:t>
            </a:r>
            <a:r>
              <a:rPr lang="ru-RU" sz="2800" u="sng" dirty="0"/>
              <a:t>крупнейшими экспортными рынками</a:t>
            </a:r>
            <a:r>
              <a:rPr lang="ru-RU" sz="2800" dirty="0"/>
              <a:t>. </a:t>
            </a:r>
            <a:r>
              <a:rPr lang="ru-RU" sz="2800" u="sng" dirty="0"/>
              <a:t>Китай является крупнейшим инвестором </a:t>
            </a:r>
            <a:r>
              <a:rPr lang="ru-RU" sz="2800" dirty="0"/>
              <a:t>в ангольскую инфраструктуру. Наблюдаются значительные успехи в сотрудничестве в таких областях, как </a:t>
            </a:r>
            <a:r>
              <a:rPr lang="ru-RU" sz="2800" u="sng" dirty="0"/>
              <a:t>сельское хозяйство</a:t>
            </a:r>
            <a:r>
              <a:rPr lang="ru-RU" sz="2800" dirty="0"/>
              <a:t>, </a:t>
            </a:r>
            <a:r>
              <a:rPr lang="ru-RU" sz="2800" u="sng" dirty="0"/>
              <a:t>энергетика, инфраструктурное строительство</a:t>
            </a:r>
            <a:r>
              <a:rPr lang="ru-RU" sz="2800" dirty="0"/>
              <a:t>. </a:t>
            </a:r>
            <a:r>
              <a:rPr lang="ru-RU" sz="28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Сотрудничество </a:t>
            </a:r>
            <a:r>
              <a:rPr lang="ru-RU" sz="28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с Китаем носит </a:t>
            </a:r>
            <a:r>
              <a:rPr lang="ru-RU" sz="28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стратегический характер. </a:t>
            </a:r>
            <a:endParaRPr lang="en-US" sz="28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endParaRPr lang="ru-RU" sz="2600" dirty="0" smtClean="0"/>
          </a:p>
        </p:txBody>
      </p:sp>
    </p:spTree>
    <p:extLst>
      <p:ext uri="{BB962C8B-B14F-4D97-AF65-F5344CB8AC3E}">
        <p14:creationId xmlns:p14="http://schemas.microsoft.com/office/powerpoint/2010/main" val="37254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">
  <a:themeElements>
    <a:clrScheme name="217tgp_cube_dark 3">
      <a:dk1>
        <a:srgbClr val="969696"/>
      </a:dk1>
      <a:lt1>
        <a:srgbClr val="FFFFFF"/>
      </a:lt1>
      <a:dk2>
        <a:srgbClr val="3F1F53"/>
      </a:dk2>
      <a:lt2>
        <a:srgbClr val="F3CC9D"/>
      </a:lt2>
      <a:accent1>
        <a:srgbClr val="557FE7"/>
      </a:accent1>
      <a:accent2>
        <a:srgbClr val="84ACCA"/>
      </a:accent2>
      <a:accent3>
        <a:srgbClr val="AFABB3"/>
      </a:accent3>
      <a:accent4>
        <a:srgbClr val="DADADA"/>
      </a:accent4>
      <a:accent5>
        <a:srgbClr val="B4C0F1"/>
      </a:accent5>
      <a:accent6>
        <a:srgbClr val="779BB7"/>
      </a:accent6>
      <a:hlink>
        <a:srgbClr val="9351C9"/>
      </a:hlink>
      <a:folHlink>
        <a:srgbClr val="3EB2AC"/>
      </a:folHlink>
    </a:clrScheme>
    <a:fontScheme name="217tgp_cube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7tgp_cub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2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DD873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3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84ACCA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779BB7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</Template>
  <TotalTime>775</TotalTime>
  <Words>1073</Words>
  <Application>Microsoft Office PowerPoint</Application>
  <PresentationFormat>Экран (4:3)</PresentationFormat>
  <Paragraphs>158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21</vt:lpstr>
      <vt:lpstr>Роль информационных технологий в изучении внешней политики Анголы (2002-2017 гг.) </vt:lpstr>
      <vt:lpstr>Содержание</vt:lpstr>
      <vt:lpstr>Актуальность заключается в:</vt:lpstr>
      <vt:lpstr>Цель исследования: </vt:lpstr>
      <vt:lpstr>Задачи исследования: </vt:lpstr>
      <vt:lpstr>Объект и предмет исследования</vt:lpstr>
      <vt:lpstr>Научная гипотеза:</vt:lpstr>
      <vt:lpstr>  Основные результаты: </vt:lpstr>
      <vt:lpstr>Ангола поддерживает тесное сотрудничество  со странами БРИКС. </vt:lpstr>
      <vt:lpstr>Ангола поддерживает тесное сотрудничество  со странами БРИКС. </vt:lpstr>
      <vt:lpstr>Распределение ангольского экспорта [1]:</vt:lpstr>
      <vt:lpstr>Презентация PowerPoint</vt:lpstr>
      <vt:lpstr>Ангола-США</vt:lpstr>
      <vt:lpstr>Беларусь-Ангола: перспективы</vt:lpstr>
      <vt:lpstr>Презентация PowerPoint</vt:lpstr>
      <vt:lpstr>Беларусь-Ангола: товарооборот</vt:lpstr>
      <vt:lpstr>Научная новизна</vt:lpstr>
      <vt:lpstr>Положения выносимые на защиту</vt:lpstr>
      <vt:lpstr>Библиографический список: </vt:lpstr>
      <vt:lpstr>Презентация PowerPoint</vt:lpstr>
    </vt:vector>
  </TitlesOfParts>
  <Company>ARSAGERA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Борис</dc:creator>
  <cp:lastModifiedBy>Vitaliya Karalkova</cp:lastModifiedBy>
  <cp:revision>34</cp:revision>
  <dcterms:created xsi:type="dcterms:W3CDTF">2013-02-15T12:50:53Z</dcterms:created>
  <dcterms:modified xsi:type="dcterms:W3CDTF">2017-12-05T20:55:45Z</dcterms:modified>
</cp:coreProperties>
</file>