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6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9"/>
  </p:normalViewPr>
  <p:slideViewPr>
    <p:cSldViewPr snapToGrid="0">
      <p:cViewPr>
        <p:scale>
          <a:sx n="94" d="100"/>
          <a:sy n="94" d="100"/>
        </p:scale>
        <p:origin x="-186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758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935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6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305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927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72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801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2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647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798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8631-C148-438B-86AA-33E481A0B59F}" type="datetimeFigureOut">
              <a:rPr lang="uk-UA" smtClean="0"/>
              <a:t>19.01.2019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4B04-CA4F-48E5-A153-716F63259EF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483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JavaScript Core </a:t>
            </a:r>
            <a:endParaRPr lang="uk-UA" dirty="0">
              <a:latin typeface="Arial Narrow" panose="020B0606020202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Заняття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#11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490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4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split () </a:t>
            </a: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розбиває рядок на масив </a:t>
            </a:r>
            <a:r>
              <a:rPr lang="uk-UA" sz="1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підрядків</a:t>
            </a: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за певним розподіленням. Тут може використовуватись рядок, який передається в метод: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message = </a:t>
            </a:r>
            <a:r>
              <a:rPr lang="en-US" sz="14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”</a:t>
            </a:r>
            <a:r>
              <a:rPr lang="uk-UA" sz="1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Сьогодні була прекрасна погода";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stringArray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message.split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“ ”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);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for </a:t>
            </a:r>
            <a:r>
              <a:rPr lang="en-US" sz="14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4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stringArray</a:t>
            </a:r>
            <a:r>
              <a:rPr lang="en-US" sz="14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    </a:t>
            </a: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	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console.log 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stringArray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[</a:t>
            </a:r>
            <a:r>
              <a:rPr lang="en-US" sz="1400" dirty="0" err="1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]);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Вивід браузера : </a:t>
            </a:r>
            <a:endParaRPr lang="en-US" sz="14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Щоб перевірити чи рядок починається з певного </a:t>
            </a:r>
            <a:r>
              <a:rPr lang="uk-UA" sz="1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використовують </a:t>
            </a:r>
            <a:r>
              <a:rPr lang="uk-UA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400" dirty="0" err="1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startsWith</a:t>
            </a:r>
            <a:r>
              <a:rPr lang="en-US" sz="14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, який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повертає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true,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якщо починається. А </a:t>
            </a:r>
            <a:r>
              <a:rPr lang="uk-UA" sz="14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перевірки чи закінчується на певний </a:t>
            </a:r>
            <a:r>
              <a:rPr lang="uk-UA" sz="1400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4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є </a:t>
            </a:r>
            <a:r>
              <a:rPr lang="uk-UA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400" dirty="0" err="1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endsWith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повертає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true,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якщо закінчується.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let hello =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"let me speak from my heart";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hello.startsWith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"let"));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true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hello.startsWith</a:t>
            </a:r>
            <a:r>
              <a:rPr lang="en-US" sz="14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"Let"));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false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hello.startsWith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"lets"));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false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hello.endsWith</a:t>
            </a:r>
            <a:r>
              <a:rPr lang="en-US" sz="1400" dirty="0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"heart"));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true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hello.startsWith</a:t>
            </a:r>
            <a:r>
              <a:rPr lang="en-US" sz="1400" dirty="0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</a:t>
            </a:r>
            <a:r>
              <a:rPr lang="en-US" sz="1400" dirty="0" err="1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bart</a:t>
            </a:r>
            <a:r>
              <a:rPr lang="en-US" sz="1400" dirty="0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false</a:t>
            </a:r>
          </a:p>
          <a:p>
            <a:pPr marL="0" indent="0">
              <a:buNone/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При цьому грає роль регістр символів, і з прикладу вище ми бачимо, що "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let"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 еквівалентне "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Let".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xmlns="" id="{1122B771-950D-6043-8878-7300617BE24E}"/>
              </a:ext>
            </a:extLst>
          </p:cNvPr>
          <p:cNvSpPr/>
          <p:nvPr/>
        </p:nvSpPr>
        <p:spPr>
          <a:xfrm>
            <a:off x="9036384" y="77833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Методи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657147-27F6-2D4A-843E-520F9334C24A}"/>
              </a:ext>
            </a:extLst>
          </p:cNvPr>
          <p:cNvSpPr txBox="1"/>
          <p:nvPr/>
        </p:nvSpPr>
        <p:spPr>
          <a:xfrm>
            <a:off x="2434442" y="2598003"/>
            <a:ext cx="920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/>
              <a:t>Сьогодні </a:t>
            </a:r>
          </a:p>
          <a:p>
            <a:r>
              <a:rPr lang="uk-UA" sz="1200" dirty="0"/>
              <a:t>Була</a:t>
            </a:r>
          </a:p>
          <a:p>
            <a:r>
              <a:rPr lang="uk-UA" sz="1200" dirty="0"/>
              <a:t>Прекрасна </a:t>
            </a:r>
          </a:p>
          <a:p>
            <a:r>
              <a:rPr lang="uk-UA" sz="1200" dirty="0"/>
              <a:t>погода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20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829" y="2041238"/>
            <a:ext cx="10515600" cy="20438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Додатковий другий параметр дозволяє вказати індекс (для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startsWith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-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індекс з початку, а для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endsWith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-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індекс з кінця рядка), щодо якого буде здійснюватися порівняння:</a:t>
            </a:r>
          </a:p>
          <a:p>
            <a:pPr marL="0" indent="0">
              <a:buNone/>
            </a:pPr>
            <a:endParaRPr lang="uk-UA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"let me speak from my heart";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hello.startsWith</a:t>
            </a:r>
            <a:r>
              <a:rPr lang="en-US" sz="1600" dirty="0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"me", 4));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true, "me" - 4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індекс з початку рядка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hello.startsWith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 "my", hello.length-8));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true, "my" - 8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індекс з кінця</a:t>
            </a: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6C096BFE-78A1-2541-BA7E-9E8F84E3F79B}"/>
              </a:ext>
            </a:extLst>
          </p:cNvPr>
          <p:cNvSpPr/>
          <p:nvPr/>
        </p:nvSpPr>
        <p:spPr>
          <a:xfrm>
            <a:off x="9048260" y="1241470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Методи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0535"/>
            <a:ext cx="10515600" cy="490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Об'єкти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створені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конструктора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(), але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частіше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вони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створюються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спеціального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синтаксису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літералів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algn="ctr">
              <a:buNone/>
            </a:pPr>
            <a:r>
              <a:rPr lang="uk-UA" sz="1600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­pattern­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=­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s$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        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                або                      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­pattern ­=­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new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 </a:t>
            </a:r>
            <a:r>
              <a:rPr lang="en-US" sz="1600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("s$"); </a:t>
            </a:r>
            <a:endParaRPr lang="uk-UA" sz="1600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приймає один або два рядкові аргументи і створює новий об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 Перший аргумент – тіло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(текст, який є між двома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слешами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). Другого аргументу може і не бути, якщо ж він є, то визначає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регулярного виразу. Це має бути або один із символів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g, </a:t>
            </a:r>
            <a:r>
              <a:rPr lang="en-US" sz="1600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m,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або їх комбінації :</a:t>
            </a:r>
          </a:p>
          <a:p>
            <a:pPr marL="0" indent="0" algn="ctr">
              <a:buNone/>
            </a:pP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Comic Sans MS" panose="030F0902030302020204" pitchFamily="66" charset="0"/>
                <a:cs typeface="Arial" panose="020B0604020202020204" pitchFamily="34" charset="0"/>
              </a:rPr>
              <a:t>zipcode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new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("\\d{5}",­"g");</a:t>
            </a: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Кожен об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має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властивостей :</a:t>
            </a:r>
          </a:p>
          <a:p>
            <a:r>
              <a:rPr lang="en-US" sz="16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source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рядок, призначений для зчитування, який містить текст регулярного виразу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global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логічне значення, доступне лише для зчитування, яке призначене для визначення наявності прапорця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g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в регулярному виразі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ignoreCase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логічне значення, доступне лише для зчитування, яке призначене для визначення наявності прапорця </a:t>
            </a:r>
            <a:r>
              <a:rPr lang="uk-UA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в регулярному виразі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multiline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логічне значення, доступне лише для зчитування, яке призначене для визначення наявності прапорця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в регулярному виразі</a:t>
            </a:r>
            <a:r>
              <a:rPr lang="en-US" sz="1600" dirty="0" smtClean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xmlns="" id="{92FC85B8-ADF0-8940-8340-AD126052764F}"/>
              </a:ext>
            </a:extLst>
          </p:cNvPr>
          <p:cNvSpPr/>
          <p:nvPr/>
        </p:nvSpPr>
        <p:spPr>
          <a:xfrm>
            <a:off x="9226390" y="804205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єкти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мають два методи для пошуку по шаблону :</a:t>
            </a:r>
          </a:p>
          <a:p>
            <a:pPr algn="just"/>
            <a:r>
              <a:rPr lang="en-US" sz="16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exec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()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аргументом якого є рядок. Цей метод шукає збіги в рядку. Якщо їх немає, результатом роботи є </a:t>
            </a:r>
            <a:r>
              <a:rPr lang="en-US" sz="1600" b="1" dirty="0">
                <a:latin typeface="Comic Sans MS" panose="030F0902030302020204" pitchFamily="66" charset="0"/>
                <a:cs typeface="Arial" panose="020B0604020202020204" pitchFamily="34" charset="0"/>
              </a:rPr>
              <a:t>null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 Коли метод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exec()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із регулярним виразом, який містить прапорець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g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то встановлює властивість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lastIndex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рівним номеру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символа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який йде після даного. Якщо робота метода починається вдруге, то розпочинає вже з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символа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номер якого вказаний у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lastIndex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var­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pattern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­=­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/Java/g; </a:t>
            </a:r>
            <a:endParaRPr lang="uk-UA" sz="1600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­text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­=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­"Ja­va­Script­</a:t>
            </a:r>
            <a:r>
              <a:rPr lang="uk-UA" sz="1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–</a:t>
            </a:r>
            <a:r>
              <a:rPr lang="uk-UA" sz="1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sz="1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це цікавіша штука ніж­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Java!";</a:t>
            </a:r>
            <a:endParaRPr lang="uk-UA" sz="1600" dirty="0">
              <a:solidFill>
                <a:schemeClr val="accent2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var­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result; 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while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((result­</a:t>
            </a:r>
            <a:r>
              <a:rPr lang="uk-UA" sz="1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=­</a:t>
            </a:r>
            <a:r>
              <a:rPr lang="uk-UA" sz="1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pattern.exec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(text))­!</a:t>
            </a:r>
            <a:r>
              <a:rPr lang="uk-UA" sz="1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=­</a:t>
            </a:r>
            <a:r>
              <a:rPr lang="uk-UA" sz="1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null)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­{ ­­­­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alert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’’Знайдено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“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­+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result [0]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­+ ­“ ‘ "­ +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­­­"­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­по­зи­ції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­“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­+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</a:t>
            </a:r>
            <a:r>
              <a:rPr lang="en-US" sz="1600" dirty="0" err="1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result.index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+</a:t>
            </a:r>
            <a:r>
              <a:rPr lang="uk-UA" sz="1600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­­­­­­­­­­</a:t>
            </a:r>
            <a:endParaRPr lang="uk-UA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		’’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;­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наступний елементи починається з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‘’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­+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pattern.lastIndex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); 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                              } 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B2060B94-1B43-EF40-A98F-257526900B27}"/>
              </a:ext>
            </a:extLst>
          </p:cNvPr>
          <p:cNvSpPr/>
          <p:nvPr/>
        </p:nvSpPr>
        <p:spPr>
          <a:xfrm>
            <a:off x="9226390" y="804205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5673"/>
            <a:ext cx="10515600" cy="492567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test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() –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,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який приймає рядок і результатом є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true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якщо він відповідає регулярному виразу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.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Принцип його дії ідентичний із методом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exec().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sv-SE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­pattern </a:t>
            </a:r>
            <a:r>
              <a:rPr lang="sv-SE" sz="1600" dirty="0">
                <a:latin typeface="Comic Sans MS" panose="030F0902030302020204" pitchFamily="66" charset="0"/>
                <a:cs typeface="Arial" panose="020B0604020202020204" pitchFamily="34" charset="0"/>
              </a:rPr>
              <a:t>­= </a:t>
            </a:r>
            <a:r>
              <a:rPr lang="sv-SE" sz="1600" dirty="0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­/java/i; </a:t>
            </a:r>
          </a:p>
          <a:p>
            <a:pPr marL="0" indent="0">
              <a:buNone/>
            </a:pPr>
            <a:r>
              <a:rPr lang="uk-UA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sv-SE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pattern</a:t>
            </a:r>
            <a:r>
              <a:rPr lang="sv-SE" sz="1600" dirty="0" err="1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.</a:t>
            </a:r>
            <a:r>
              <a:rPr lang="sv-SE" sz="1600" dirty="0" err="1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test</a:t>
            </a:r>
            <a:r>
              <a:rPr lang="sv-SE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("Ja­va­Script");  </a:t>
            </a:r>
            <a:r>
              <a:rPr lang="sv-SE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­//­­ true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Якщо методи </a:t>
            </a:r>
            <a:r>
              <a:rPr lang="en-US" sz="1600" b="1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exec</a:t>
            </a:r>
            <a:r>
              <a:rPr lang="en-US" sz="1600" b="1" dirty="0">
                <a:latin typeface="Comic Sans MS" panose="030F0902030302020204" pitchFamily="66" charset="0"/>
                <a:cs typeface="Arial" panose="020B0604020202020204" pitchFamily="34" charset="0"/>
              </a:rPr>
              <a:t>()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sz="1600" b="1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test</a:t>
            </a:r>
            <a:r>
              <a:rPr lang="en-US" sz="1600" b="1" dirty="0">
                <a:latin typeface="Comic Sans MS" panose="030F0902030302020204" pitchFamily="66" charset="0"/>
                <a:cs typeface="Arial" panose="020B0604020202020204" pitchFamily="34" charset="0"/>
              </a:rPr>
              <a:t>()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використовуються із шаблоном, де є прапорець </a:t>
            </a:r>
            <a:r>
              <a:rPr lang="en-US" sz="1600" b="1" dirty="0">
                <a:latin typeface="Comic Sans MS" panose="030F0902030302020204" pitchFamily="66" charset="0"/>
                <a:cs typeface="Arial" panose="020B0604020202020204" pitchFamily="34" charset="0"/>
              </a:rPr>
              <a:t>g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то ми маємо або знайти збіги у рядках, щоб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lastIndex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дорівнював 0, або ж самотужки присвоїти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lastIndex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0,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бо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цього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зробити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, робота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початись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не з початку, а з будь-яко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ї позиції в коді.</a:t>
            </a: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F7D15EF6-A330-6941-AACE-D7B4218BBF70}"/>
              </a:ext>
            </a:extLst>
          </p:cNvPr>
          <p:cNvSpPr/>
          <p:nvPr/>
        </p:nvSpPr>
        <p:spPr>
          <a:xfrm>
            <a:off x="9250140" y="1112964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24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67" y="1803643"/>
            <a:ext cx="10515600" cy="3250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Ітератор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– це об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який дозволяє виконувати ітерації по певній сукупності значень і зберігає інформацію про значення, з яким працюємо в сукупності.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Ітератор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має мати метод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next ()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function ­counter (start)­ { 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­­­­let ­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nextValue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­= ­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Math.round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(start); 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		­­­­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­{ ­next : ­function()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­{ return ­</a:t>
            </a:r>
            <a:r>
              <a:rPr lang="en-US" sz="1600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nextValue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++ ; ­}</a:t>
            </a:r>
            <a:r>
              <a:rPr lang="en-US" sz="1600" dirty="0">
                <a:solidFill>
                  <a:srgbClr val="00206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;­ 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let­ </a:t>
            </a:r>
            <a:r>
              <a:rPr lang="en-US" sz="16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serialNumberGenerator</a:t>
            </a:r>
            <a:r>
              <a:rPr lang="en-US" sz="16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= ­counter (1000); 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let ­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sn1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­= ­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serialNumberGenerator.next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­//­1000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let ­</a:t>
            </a:r>
            <a:r>
              <a:rPr lang="en-US" sz="16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sn2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 =­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serialNumberGenerator.next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­//­1001</a:t>
            </a:r>
          </a:p>
          <a:p>
            <a:pPr marL="0" indent="0" algn="ctr">
              <a:buNone/>
            </a:pPr>
            <a:endParaRPr lang="uk-UA" sz="1600" dirty="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E645CD77-C84F-8A49-8F79-E46CF0007737}"/>
              </a:ext>
            </a:extLst>
          </p:cNvPr>
          <p:cNvSpPr/>
          <p:nvPr/>
        </p:nvSpPr>
        <p:spPr>
          <a:xfrm>
            <a:off x="7962340" y="1144629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Ітератори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генератори 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6ED735-5698-2D4E-AB91-8384369DABF5}"/>
              </a:ext>
            </a:extLst>
          </p:cNvPr>
          <p:cNvSpPr/>
          <p:nvPr/>
        </p:nvSpPr>
        <p:spPr>
          <a:xfrm>
            <a:off x="488868" y="2099954"/>
            <a:ext cx="11214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Якщо в сукупності вже немає елементів для виконання ітерації, тоді використовують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StopIteration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uk-UA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en-US" dirty="0" err="1">
                <a:latin typeface="Comic Sans MS" panose="030F0902030302020204" pitchFamily="66" charset="0"/>
                <a:cs typeface="Arial" panose="020B0604020202020204" pitchFamily="34" charset="0"/>
              </a:rPr>
              <a:t>rangeIter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(first,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­last)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­{</a:t>
            </a:r>
            <a:endParaRPr lang="uk-UA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­­­­let­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nextValue</a:t>
            </a:r>
            <a:r>
              <a:rPr lang="en-US" dirty="0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=­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Math.ceil</a:t>
            </a:r>
            <a:r>
              <a:rPr lang="uk-UA" dirty="0">
                <a:solidFill>
                  <a:schemeClr val="accent5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(first);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endParaRPr lang="uk-UA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­­­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</a:p>
          <a:p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­{ </a:t>
            </a:r>
            <a:endParaRPr lang="uk-UA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­­­­­­­­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next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: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­function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()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­{</a:t>
            </a:r>
            <a:endParaRPr lang="uk-UA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		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 ­­­­­­­­­­­­if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­(</a:t>
            </a:r>
            <a:r>
              <a:rPr lang="en-US" dirty="0" err="1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nextValue</a:t>
            </a:r>
            <a:r>
              <a:rPr lang="uk-UA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­&gt;­</a:t>
            </a:r>
            <a:r>
              <a:rPr lang="uk-UA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last)­</a:t>
            </a:r>
            <a:r>
              <a:rPr lang="uk-UA" dirty="0">
                <a:solidFill>
                  <a:srgbClr val="FF6699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throw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StopIteration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; ­</a:t>
            </a:r>
            <a:r>
              <a:rPr lang="uk-UA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­­­­­­­­­­­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	     </a:t>
            </a:r>
            <a:r>
              <a:rPr lang="en-US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Comic Sans MS" panose="030F0902030302020204" pitchFamily="66" charset="0"/>
                <a:cs typeface="Arial" panose="020B0604020202020204" pitchFamily="34" charset="0"/>
              </a:rPr>
              <a:t>nextValue</a:t>
            </a:r>
            <a:r>
              <a:rPr lang="uk-UA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++; </a:t>
            </a:r>
            <a:endParaRPr lang="uk-UA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­­­­­­­­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­­­­ </a:t>
            </a:r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};</a:t>
            </a:r>
            <a:endParaRPr lang="uk-UA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Прямокутник 1">
            <a:extLst>
              <a:ext uri="{FF2B5EF4-FFF2-40B4-BE49-F238E27FC236}">
                <a16:creationId xmlns:a16="http://schemas.microsoft.com/office/drawing/2014/main" xmlns="" id="{F3ECB65F-B7E1-664C-9C78-E76A08E655A8}"/>
              </a:ext>
            </a:extLst>
          </p:cNvPr>
          <p:cNvSpPr/>
          <p:nvPr/>
        </p:nvSpPr>
        <p:spPr>
          <a:xfrm>
            <a:off x="7962340" y="1144629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Ітератори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генератори 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487E26C-A1D3-CF49-A9BF-E69AB81A96D3}"/>
              </a:ext>
            </a:extLst>
          </p:cNvPr>
          <p:cNvSpPr/>
          <p:nvPr/>
        </p:nvSpPr>
        <p:spPr>
          <a:xfrm>
            <a:off x="6248400" y="171306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­­­­­­­­__iterator__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: ­function () ­{­    </a:t>
            </a: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­­­­­­­­­­­­		   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let ­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val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­= ­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Math.ceil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(min) </a:t>
            </a:r>
          </a:p>
          <a:p>
            <a:r>
              <a:rPr lang="uk-UA" sz="16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­­­­­­­­­­­­			</a:t>
            </a:r>
            <a:r>
              <a:rPr lang="en-US" sz="1600" dirty="0">
                <a:solidFill>
                  <a:schemeClr val="tx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return­ {</a:t>
            </a: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	­­­­­­­­­­­­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next : ­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 ()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­{</a:t>
            </a: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­­­­­­­­­­­­­­­­	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if ­(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val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­&gt; ­max</a:t>
            </a: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throw ­</a:t>
            </a:r>
            <a:r>
              <a:rPr lang="en-US" sz="1600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StopIteration</a:t>
            </a:r>
            <a:r>
              <a:rPr lang="en-US" sz="16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­­­­­­­­­­­­­­­­</a:t>
            </a: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        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return ­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val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++; </a:t>
            </a: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     	­­­­­­­­­­­­}­­­­­­­­­­­­­­­­­­­­­­­­­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   </a:t>
            </a: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­­­­­­­­­­­­        }; </a:t>
            </a:r>
            <a:endParaRPr lang="en-US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­­­­­­­­      }</a:t>
            </a:r>
            <a:endParaRPr lang="en-US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­­­­  }; </a:t>
            </a:r>
            <a:endParaRPr lang="en-US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}</a:t>
            </a:r>
          </a:p>
          <a:p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for (let ­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і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­in­ range (1,10))­</a:t>
            </a:r>
          </a:p>
          <a:p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    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);   </a:t>
            </a:r>
            <a:r>
              <a:rPr lang="en-US" sz="16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­//­ </a:t>
            </a:r>
            <a:r>
              <a:rPr lang="uk-UA" sz="16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­чис­ла­</a:t>
            </a:r>
            <a:r>
              <a:rPr lang="en-US" sz="16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від 1 до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3B140D-98C2-6041-896D-AEF936BFED7B}"/>
              </a:ext>
            </a:extLst>
          </p:cNvPr>
          <p:cNvSpPr/>
          <p:nvPr/>
        </p:nvSpPr>
        <p:spPr>
          <a:xfrm>
            <a:off x="635000" y="1343730"/>
            <a:ext cx="5613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Ітератори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не так часто використовують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чере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незручність. Натомість є </a:t>
            </a:r>
            <a:r>
              <a:rPr lang="uk-UA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ітерувальний</a:t>
            </a:r>
            <a:r>
              <a:rPr lang="uk-UA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</a:t>
            </a:r>
            <a:r>
              <a:rPr lang="en-US" sz="1600" b="1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– сукупність значень, по яких виконують ітерацію. Є спеціальний метод, який визначає такий об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function­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range 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min,max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) ­{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solidFill>
                  <a:schemeClr val="tx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solidFill>
                  <a:schemeClr val="tx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­­­­return ­{</a:t>
            </a:r>
            <a:endParaRPr lang="uk-UA" sz="1600" dirty="0">
              <a:solidFill>
                <a:schemeClr val="tx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­­­­­­­­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get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­min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()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­{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­return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­min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;­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</a:t>
            </a:r>
            <a:r>
              <a:rPr lang="uk-UA" sz="16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­­­­­­­­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get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­max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()­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{­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­max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­}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,­</a:t>
            </a:r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uk-UA" sz="1600" dirty="0">
                <a:solidFill>
                  <a:schemeClr val="accent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             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­­­­­­­­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includes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: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</a:t>
            </a:r>
            <a:r>
              <a:rPr lang="uk-UA" sz="16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(x)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­{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              ­­­        </a:t>
            </a:r>
            <a:r>
              <a:rPr lang="en-US" sz="1600" dirty="0">
                <a:solidFill>
                  <a:srgbClr val="FFC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min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­&lt;=­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x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­&amp;&amp;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­x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­&lt;=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­max</a:t>
            </a:r>
            <a:endParaRPr lang="uk-UA" sz="1600" dirty="0">
              <a:solidFill>
                <a:srgbClr val="7030A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	      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­­­­­­­­},</a:t>
            </a:r>
            <a:endParaRPr lang="uk-UA" sz="1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­­­­</a:t>
            </a: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       </a:t>
            </a:r>
            <a:r>
              <a:rPr lang="en-US" sz="1600" dirty="0" err="1">
                <a:solidFill>
                  <a:srgbClr val="6699FF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toString</a:t>
            </a:r>
            <a:r>
              <a:rPr lang="uk-UA" sz="1600" dirty="0">
                <a:solidFill>
                  <a:srgbClr val="6699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: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­function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()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 {</a:t>
            </a:r>
          </a:p>
          <a:p>
            <a:pPr algn="ctr"/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                            ­­­­­­­­­­­­</a:t>
            </a:r>
            <a:r>
              <a:rPr lang="en-US" sz="1600" dirty="0">
                <a:solidFill>
                  <a:srgbClr val="FFC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­"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["­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+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­min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­+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­",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­+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­max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­+</a:t>
            </a:r>
            <a:r>
              <a:rPr lang="uk-UA" sz="160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­"]"; </a:t>
            </a:r>
            <a:endParaRPr lang="uk-UA" sz="1600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      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­­­­­­­­},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7EDE81F-7E2E-9B4C-B3D7-5D85C02930CF}"/>
              </a:ext>
            </a:extLst>
          </p:cNvPr>
          <p:cNvCxnSpPr/>
          <p:nvPr/>
        </p:nvCxnSpPr>
        <p:spPr>
          <a:xfrm>
            <a:off x="6248400" y="1511300"/>
            <a:ext cx="0" cy="40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кутник 1">
            <a:extLst>
              <a:ext uri="{FF2B5EF4-FFF2-40B4-BE49-F238E27FC236}">
                <a16:creationId xmlns:a16="http://schemas.microsoft.com/office/drawing/2014/main" xmlns="" id="{2077A62A-2F94-D348-BD01-A9E0A6B0859A}"/>
              </a:ext>
            </a:extLst>
          </p:cNvPr>
          <p:cNvSpPr/>
          <p:nvPr/>
        </p:nvSpPr>
        <p:spPr>
          <a:xfrm>
            <a:off x="7964649" y="1066731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Ітератори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генератори 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8658"/>
            <a:ext cx="10515600" cy="4954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– особливість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JavaScript 1.7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, основою якої є використання слова </a:t>
            </a:r>
            <a:r>
              <a:rPr lang="en-US" sz="14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yield</a:t>
            </a:r>
            <a:r>
              <a:rPr lang="uk-UA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(діє як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return ,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але зберігаючи інформацію про свою роботу).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Крім того, може використовуватись і метод </a:t>
            </a:r>
            <a:r>
              <a:rPr lang="en-US" sz="1400" dirty="0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next ()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.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всі функції, які містять в собі слово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yield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є </a:t>
            </a:r>
            <a:r>
              <a:rPr lang="uk-UA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функціям-генераторами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accent4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­range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(min, ­max) ­{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­­­­</a:t>
            </a:r>
            <a:r>
              <a:rPr lang="uk-UA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for ( let ­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­= ­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Math.ceil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(min) ; ­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­&lt;=­ max; ­</a:t>
            </a:r>
            <a:r>
              <a:rPr lang="en-US" sz="14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++) ­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yield ­</a:t>
            </a:r>
            <a:r>
              <a:rPr lang="en-US" sz="1400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Викликати функцію-генератор, ­щоб отримати генератор ,­ і виконати по ньому ітерацію 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for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 let­ n­ in ­range (3,8)) </a:t>
            </a:r>
          </a:p>
          <a:p>
            <a:pPr marL="0" indent="0">
              <a:buNone/>
            </a:pP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(n);­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числа від 3 до 8</a:t>
            </a:r>
          </a:p>
          <a:p>
            <a:pPr marL="0" indent="0">
              <a:buNone/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uk-UA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 програмі більше не треба зберігати інформацію про стан функції-генератора, то використовують метод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close ()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до об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uk-UA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Генератор масивів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– це спосіб ініціалізації елементів масиву на основі елементів іншого масиву чи об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єкта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який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ітеруємо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 Синтаксис цього генератора виглядає так :</a:t>
            </a:r>
          </a:p>
          <a:p>
            <a:pPr marL="0" indent="0" algn="ctr">
              <a:buNone/>
            </a:pPr>
            <a:r>
              <a:rPr lang="uk-UA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­вираз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for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­(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змінна­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­) </a:t>
            </a:r>
            <a:r>
              <a:rPr lang="uk-U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­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if­</a:t>
            </a:r>
            <a:r>
              <a:rPr lang="uk-UA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умова­ ) </a:t>
            </a:r>
            <a:r>
              <a:rPr lang="uk-UA" sz="1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­]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data­</a:t>
            </a:r>
            <a:r>
              <a:rPr lang="uk-UA" sz="1400" dirty="0">
                <a:solidFill>
                  <a:schemeClr val="accent5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=</a:t>
            </a:r>
            <a:r>
              <a:rPr lang="uk-UA" sz="1400" dirty="0">
                <a:solidFill>
                  <a:schemeClr val="accent5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­[2,3,4,­-5];­­­­­­­­­­­­­­­­­­­</a:t>
            </a:r>
            <a:r>
              <a:rPr lang="uk-UA" sz="1400" dirty="0">
                <a:solidFill>
                  <a:schemeClr val="accent5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Мас­ив чисел</a:t>
            </a:r>
          </a:p>
          <a:p>
            <a:pPr marL="0" indent="0">
              <a:buNone/>
            </a:pP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squares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­=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­[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x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*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x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for</a:t>
            </a:r>
            <a:r>
              <a:rPr lang="uk-UA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each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­(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x­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­data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];</a:t>
            </a:r>
            <a:r>
              <a:rPr lang="uk-UA" sz="1400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­//­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Квад­ра­ти всіх чисел : ­[4,9,16,25] </a:t>
            </a:r>
          </a:p>
          <a:p>
            <a:pPr marL="0" indent="0">
              <a:buNone/>
            </a:pP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//­знайти квадратні корені із всі невід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ємних чисел</a:t>
            </a:r>
          </a:p>
          <a:p>
            <a:pPr marL="0" indent="0">
              <a:buNone/>
            </a:pP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roots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­=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[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Math.sqrt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(x)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for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­each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­(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x­</a:t>
            </a:r>
            <a:r>
              <a:rPr lang="uk-UA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</a:t>
            </a:r>
            <a:r>
              <a:rPr lang="uk-UA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­data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)­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if</a:t>
            </a:r>
            <a:r>
              <a:rPr lang="uk-UA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­(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x­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&gt;=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­0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)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]</a:t>
            </a:r>
          </a:p>
          <a:p>
            <a:pPr marL="0" indent="0" algn="ctr">
              <a:buNone/>
            </a:pP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E0ED4491-DA3F-364C-942C-A70E546D34D2}"/>
              </a:ext>
            </a:extLst>
          </p:cNvPr>
          <p:cNvSpPr/>
          <p:nvPr/>
        </p:nvSpPr>
        <p:spPr>
          <a:xfrm>
            <a:off x="8009841" y="926244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Ітератори</a:t>
            </a: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генератори 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 –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Подробное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руководство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Девид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Фленеган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издание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). (с.278-с.310)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кутник 1">
            <a:extLst>
              <a:ext uri="{FF2B5EF4-FFF2-40B4-BE49-F238E27FC236}">
                <a16:creationId xmlns:a16="http://schemas.microsoft.com/office/drawing/2014/main" xmlns="" id="{31741FE9-A31C-2649-AE14-5159FADB88C7}"/>
              </a:ext>
            </a:extLst>
          </p:cNvPr>
          <p:cNvSpPr/>
          <p:nvPr/>
        </p:nvSpPr>
        <p:spPr>
          <a:xfrm>
            <a:off x="9464634" y="1002125"/>
            <a:ext cx="5626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Література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Рядки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Шаблони рядків</a:t>
            </a:r>
          </a:p>
          <a:p>
            <a:pPr marL="457200" indent="-457200">
              <a:buAutoNum type="arabicPeriod" startAt="3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Методи рядків</a:t>
            </a:r>
          </a:p>
          <a:p>
            <a:pPr marL="457200" indent="-457200">
              <a:buAutoNum type="arabicPeriod" startAt="3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24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omic Sans MS" panose="030F0902030302020204" pitchFamily="66" charset="0"/>
                <a:cs typeface="Arial" panose="020B0604020202020204" pitchFamily="34" charset="0"/>
              </a:rPr>
              <a:t>RegExp</a:t>
            </a:r>
            <a:r>
              <a:rPr lang="en-US" sz="2400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регулярні вирази)</a:t>
            </a:r>
          </a:p>
          <a:p>
            <a:pPr marL="457200" indent="-457200">
              <a:buAutoNum type="arabicPeriod" startAt="3"/>
            </a:pP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Ітератори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та генератори </a:t>
            </a:r>
            <a:endParaRPr lang="en-US" sz="24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Ð ÐµÐ·ÑÐ»ÑÑÐ°Ñ Ð¿Ð¾ÑÑÐºÑ Ð·Ð¾Ð±ÑÐ°Ð¶ÐµÐ½Ñ Ð·Ð° Ð·Ð°Ð¿Ð¸ÑÐ¾Ð¼ &quot;less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31" y="1633168"/>
            <a:ext cx="5759669" cy="387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30"/>
            <a:ext cx="10515600" cy="4565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Щоб створити рядок ми можемо :</a:t>
            </a:r>
          </a:p>
          <a:p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безпосередньо присвоїти змінній рядок, наприклад :</a:t>
            </a:r>
          </a:p>
          <a:p>
            <a:pPr marL="0" indent="0">
              <a:buNone/>
            </a:pPr>
            <a:r>
              <a:rPr lang="uk-UA" sz="18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18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name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=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‘’Tom’’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en-US" sz="1800" dirty="0"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використати об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800" dirty="0" err="1">
                <a:latin typeface="Arial" panose="020B0604020202020204" pitchFamily="34" charset="0"/>
                <a:cs typeface="Arial" panose="020B0604020202020204" pitchFamily="34" charset="0"/>
              </a:rPr>
              <a:t>єкт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String 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name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=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new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“Tom’’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Об'єкт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великий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набір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властивостей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методів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за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яких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ми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можемо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маніпулювати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рядками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uk-UA" sz="1800" dirty="0" err="1">
                <a:latin typeface="Arial" panose="020B0604020202020204" pitchFamily="34" charset="0"/>
                <a:cs typeface="Arial" panose="020B0604020202020204" pitchFamily="34" charset="0"/>
              </a:rPr>
              <a:t>ластивість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length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вказує на довжину рядка :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var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=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“</a:t>
            </a:r>
            <a:r>
              <a:rPr lang="uk-UA" sz="18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”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( 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“</a:t>
            </a:r>
            <a:r>
              <a:rPr lang="uk-UA" sz="18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 стрічці 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‘ ‘’ 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+ </a:t>
            </a:r>
            <a:r>
              <a:rPr lang="en-US" sz="18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+ 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‘’ ‘  ‘’ 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+ </a:t>
            </a:r>
            <a:r>
              <a:rPr lang="en-US" sz="18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length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 + 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‘’ </a:t>
            </a:r>
            <a:r>
              <a:rPr lang="uk-UA" sz="18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символів</a:t>
            </a:r>
            <a:r>
              <a:rPr lang="en-US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’’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);</a:t>
            </a:r>
            <a:endParaRPr 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1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ru-RU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дозволяє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створити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рядок шляхом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багаторазового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повторення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іншого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рядка.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Кількість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повторів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є аргументом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8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nn-NO" sz="18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nn-NO" sz="18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nn-NO" sz="18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nn-NO" sz="18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"hello“</a:t>
            </a:r>
            <a:r>
              <a:rPr lang="en-US" sz="18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nn-NO" sz="1800" dirty="0"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800" dirty="0">
                <a:solidFill>
                  <a:srgbClr val="FFC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nn-NO" sz="1800" dirty="0" err="1">
                <a:solidFill>
                  <a:srgbClr val="FFC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nn-NO" sz="1800" dirty="0">
                <a:latin typeface="Comic Sans MS" panose="030F0902030302020204" pitchFamily="66" charset="0"/>
                <a:cs typeface="Arial" panose="020B0604020202020204" pitchFamily="34" charset="0"/>
              </a:rPr>
              <a:t> (hello.</a:t>
            </a:r>
            <a:r>
              <a:rPr lang="nn-NO" sz="18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repeat (3)</a:t>
            </a:r>
            <a:r>
              <a:rPr lang="nn-NO" sz="1800" dirty="0">
                <a:latin typeface="Comic Sans MS" panose="030F0902030302020204" pitchFamily="66" charset="0"/>
                <a:cs typeface="Arial" panose="020B0604020202020204" pitchFamily="34" charset="0"/>
              </a:rPr>
              <a:t>); </a:t>
            </a:r>
            <a:r>
              <a:rPr lang="nn-NO" sz="18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hello hello hello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23DD66BE-4FCA-DA45-9F05-113AB093884F}"/>
              </a:ext>
            </a:extLst>
          </p:cNvPr>
          <p:cNvSpPr/>
          <p:nvPr/>
        </p:nvSpPr>
        <p:spPr>
          <a:xfrm>
            <a:off x="9748903" y="1039590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Рядки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433" y="1757275"/>
            <a:ext cx="11426867" cy="489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Шаблони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рядків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дозволяють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вставляти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рядок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різні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"Tom"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`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 $ {name}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`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(hello);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Hello Tom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age = 23;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info = </a:t>
            </a:r>
            <a:r>
              <a:rPr lang="en-US" sz="2000" u="sng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`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$ {name} is $ {age} years old</a:t>
            </a:r>
            <a:r>
              <a:rPr lang="en-US" sz="2000" u="sng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`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  <a:endParaRPr lang="en-US" sz="2000" dirty="0"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(info);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Tom is 23 years old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ABA15E1D-599E-1946-B8F6-012CC559F81C}"/>
              </a:ext>
            </a:extLst>
          </p:cNvPr>
          <p:cNvSpPr/>
          <p:nvPr/>
        </p:nvSpPr>
        <p:spPr>
          <a:xfrm>
            <a:off x="9083885" y="1015839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Шаблони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замість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скалярних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значень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додаватися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властивості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складних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об'єктів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700" dirty="0" err="1">
                <a:latin typeface="Arial" panose="020B0604020202020204" pitchFamily="34" charset="0"/>
                <a:cs typeface="Arial" panose="020B0604020202020204" pitchFamily="34" charset="0"/>
              </a:rPr>
              <a:t>виразів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tom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= {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     </a:t>
            </a: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"Tom"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     </a:t>
            </a: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age: 25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info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`$ {tom.name} </a:t>
            </a:r>
            <a:r>
              <a:rPr lang="en-US" sz="2000" dirty="0">
                <a:solidFill>
                  <a:schemeClr val="tx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is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$ {</a:t>
            </a:r>
            <a:r>
              <a:rPr lang="en-US" sz="2000" dirty="0" err="1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tom.age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} years old`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(info);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Tom is 23 years old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uk-UA" sz="2000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function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sum (x, y) {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    </a:t>
            </a: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return x + y;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= 5, b = 4;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let </a:t>
            </a:r>
            <a:r>
              <a:rPr lang="en-US" sz="20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result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`$ {a} + $ {b} = $ {sum (a, b)}`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2000" dirty="0">
                <a:latin typeface="Arial Narrow" panose="020B060602020203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(result);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5 + 4 = 9</a:t>
            </a:r>
            <a:endParaRPr lang="uk-UA" sz="20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DA175945-8D82-884E-B3F8-B88801C30B84}"/>
              </a:ext>
            </a:extLst>
          </p:cNvPr>
          <p:cNvSpPr/>
          <p:nvPr/>
        </p:nvSpPr>
        <p:spPr>
          <a:xfrm>
            <a:off x="9036384" y="77833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Шаблони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49514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пошуку в рядку </a:t>
            </a:r>
            <a:r>
              <a:rPr lang="uk-UA" sz="14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використовуються </a:t>
            </a:r>
            <a:r>
              <a:rPr lang="uk-UA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 </a:t>
            </a:r>
            <a:r>
              <a:rPr lang="en-US" sz="1400" dirty="0" err="1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indexOf</a:t>
            </a:r>
            <a:r>
              <a:rPr lang="en-US" sz="14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індекс першого входження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) і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lastIndexOf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()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індекс останнього входження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). Ці методи приймають два параметра:</a:t>
            </a:r>
          </a:p>
          <a:p>
            <a:pPr algn="just"/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, який треба знайти</a:t>
            </a:r>
          </a:p>
          <a:p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Необов'язковий параметр, який вказує, з якого символу слід проводити пошук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в рядку</a:t>
            </a:r>
          </a:p>
          <a:p>
            <a:pPr marL="0" indent="0">
              <a:buNone/>
            </a:pP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Обидва ці методи повертають індекс символу, з якого в рядку починається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 Якщо </a:t>
            </a:r>
            <a:r>
              <a:rPr lang="uk-UA" sz="14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не знайдено, то повертається число -1.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4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світ. папа світ";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key =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400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світ";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firstPos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hello.indexOf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(key);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lastPos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hello.lastIndexOf</a:t>
            </a:r>
            <a:r>
              <a:rPr lang="en-US" sz="14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(key);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( "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Перше входження:", 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firstPos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7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( "</a:t>
            </a:r>
            <a:r>
              <a:rPr lang="uk-UA" sz="1400" dirty="0">
                <a:latin typeface="Arial Narrow" panose="020B0606020202030204" pitchFamily="34" charset="0"/>
                <a:cs typeface="Arial" panose="020B0604020202020204" pitchFamily="34" charset="0"/>
              </a:rPr>
              <a:t>Останнє входження:", 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lastPos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17</a:t>
            </a:r>
          </a:p>
          <a:p>
            <a:pPr marL="0" indent="0">
              <a:buNone/>
            </a:pPr>
            <a:r>
              <a:rPr lang="uk-UA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зміни регістру</a:t>
            </a:r>
            <a:r>
              <a:rPr lang="uk-UA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є методи </a:t>
            </a:r>
            <a:r>
              <a:rPr lang="en-US" sz="1400" dirty="0" err="1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toLowerCase</a:t>
            </a:r>
            <a:r>
              <a:rPr lang="en-US" sz="14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для перекладу в нижній регістр) і </a:t>
            </a:r>
            <a:r>
              <a:rPr lang="en-US" sz="1400" dirty="0" err="1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toUpperCase</a:t>
            </a:r>
            <a:r>
              <a:rPr lang="en-US" sz="14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для перекладу в верхній регістр).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4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Том";</a:t>
            </a: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206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hello.toLowerCase</a:t>
            </a:r>
            <a:r>
              <a:rPr lang="en-US" sz="1400" dirty="0">
                <a:solidFill>
                  <a:srgbClr val="00206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</a:t>
            </a:r>
            <a:r>
              <a:rPr lang="uk-UA" sz="14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ом</a:t>
            </a:r>
            <a:endParaRPr lang="uk-UA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4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400" b="1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latin typeface="Comic Sans MS" panose="030F0902030302020204" pitchFamily="66" charset="0"/>
                <a:cs typeface="Arial" panose="020B0604020202020204" pitchFamily="34" charset="0"/>
              </a:rPr>
              <a:t>.log</a:t>
            </a:r>
            <a:r>
              <a:rPr lang="en-US" sz="14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hello.toUpperCase</a:t>
            </a:r>
            <a:r>
              <a:rPr lang="en-US" sz="1400" dirty="0">
                <a:solidFill>
                  <a:srgbClr val="92D05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());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ТОМ</a:t>
            </a: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606C8DCE-8830-AC4D-8FAF-E907817C1063}"/>
              </a:ext>
            </a:extLst>
          </p:cNvPr>
          <p:cNvSpPr/>
          <p:nvPr/>
        </p:nvSpPr>
        <p:spPr>
          <a:xfrm>
            <a:off x="9036384" y="77833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Методи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Ще один метод - </a:t>
            </a:r>
            <a:r>
              <a:rPr lang="en-US" sz="1600" dirty="0">
                <a:solidFill>
                  <a:schemeClr val="accent5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includes ()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повертає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true, </a:t>
            </a: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якщо рядок містить певний </a:t>
            </a:r>
            <a:r>
              <a:rPr lang="uk-UA" sz="16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uk-UA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світ. папа світ";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uk-UA" sz="1600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includes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 "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світ"));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true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includes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 "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мить"));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false</a:t>
            </a: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</a:t>
            </a:r>
            <a:r>
              <a:rPr lang="uk-UA" sz="1600" u="sng" dirty="0">
                <a:latin typeface="Arial" panose="020B0604020202020204" pitchFamily="34" charset="0"/>
                <a:cs typeface="Arial" panose="020B0604020202020204" pitchFamily="34" charset="0"/>
              </a:rPr>
              <a:t>другого додаткового параметра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можна визначити індекс, з якого буде починатися пошук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16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світ. поки світ";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hello.includes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 "</a:t>
            </a:r>
            <a:r>
              <a:rPr lang="uk-UA" sz="16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світ", </a:t>
            </a:r>
            <a:r>
              <a:rPr lang="uk-UA" sz="1600" u="sng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uk-UA" sz="16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);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true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hello.includes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 "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привіт", </a:t>
            </a:r>
            <a:r>
              <a:rPr lang="uk-UA" sz="1600" u="sng" dirty="0"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));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false</a:t>
            </a:r>
            <a:endParaRPr lang="uk-UA" sz="16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видалення початкових і кінцевих пробілів в рядку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 </a:t>
            </a:r>
            <a:r>
              <a:rPr lang="uk-UA" sz="16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600" dirty="0">
                <a:solidFill>
                  <a:srgbClr val="FF6699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trim ()</a:t>
            </a:r>
            <a:r>
              <a:rPr lang="uk-UA" sz="16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uk-UA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“</a:t>
            </a:r>
            <a:r>
              <a:rPr lang="uk-UA" sz="1600" dirty="0" smtClean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  </a:t>
            </a:r>
            <a:r>
              <a:rPr lang="uk-UA" sz="16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Том  ";</a:t>
            </a:r>
            <a:endParaRPr lang="uk-UA" sz="16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beforeLength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</a:t>
            </a:r>
            <a:r>
              <a:rPr lang="en-US" sz="1600" dirty="0" err="1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length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600" dirty="0" err="1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.trim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();</a:t>
            </a:r>
          </a:p>
          <a:p>
            <a:pPr marL="0" indent="0">
              <a:buNone/>
            </a:pPr>
            <a:r>
              <a:rPr lang="uk-UA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afterLength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hello.</a:t>
            </a:r>
            <a:r>
              <a:rPr lang="en-US" sz="1600" dirty="0" err="1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length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("</a:t>
            </a:r>
            <a:r>
              <a:rPr lang="uk-UA" sz="1600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Довжина рядка до:",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beforeLength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15</a:t>
            </a:r>
          </a:p>
          <a:p>
            <a:pPr marL="0" indent="0">
              <a:buNone/>
            </a:pPr>
            <a:r>
              <a:rPr lang="uk-UA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("</a:t>
            </a:r>
            <a:r>
              <a:rPr lang="uk-UA" sz="1600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Довжина рядка після:",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afterLength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10</a:t>
            </a:r>
            <a:endParaRPr lang="uk-UA" sz="16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01614795-B636-8944-84F7-CD603E1136F1}"/>
              </a:ext>
            </a:extLst>
          </p:cNvPr>
          <p:cNvSpPr/>
          <p:nvPr/>
        </p:nvSpPr>
        <p:spPr>
          <a:xfrm>
            <a:off x="9036384" y="77833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Методи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Для того, щоб </a:t>
            </a:r>
            <a:r>
              <a:rPr lang="uk-UA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видалити з рядка </a:t>
            </a:r>
            <a:r>
              <a:rPr lang="uk-UA" sz="20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застосовуються </a:t>
            </a:r>
            <a:r>
              <a:rPr lang="uk-UA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substr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uk-UA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substring ().</a:t>
            </a:r>
          </a:p>
          <a:p>
            <a:pPr marL="0" indent="0">
              <a:buNone/>
            </a:pPr>
            <a:r>
              <a:rPr lang="uk-UA" sz="20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u="sng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substring ()</a:t>
            </a:r>
            <a:r>
              <a:rPr lang="en-US" sz="2000" u="sng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2000" u="sng" dirty="0">
                <a:latin typeface="Arial" panose="020B0604020202020204" pitchFamily="34" charset="0"/>
                <a:cs typeface="Arial" panose="020B0604020202020204" pitchFamily="34" charset="0"/>
              </a:rPr>
              <a:t>приймає два параметри: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індекс символу в рядку, починаючи з якого треба видаляти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індекс, до якого треба видаляти 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20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світ. папа світ";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world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hello.substring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(7, 10);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 7-го по 10-й індекс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20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(world);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світ</a:t>
            </a:r>
          </a:p>
          <a:p>
            <a:pPr marL="0" indent="0">
              <a:buNone/>
            </a:pPr>
            <a:r>
              <a:rPr lang="uk-UA" sz="2000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2000" u="sng" dirty="0" err="1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substr</a:t>
            </a:r>
            <a:r>
              <a:rPr lang="en-US" sz="2000" u="sng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також в якості першого параметра приймає початковий індекс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а в якості другого - довжину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підрядка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, який видаляється :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20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світ. папа світ";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bye = </a:t>
            </a:r>
            <a:r>
              <a:rPr lang="en-US" sz="2000" dirty="0" err="1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hello.substr</a:t>
            </a:r>
            <a:r>
              <a:rPr lang="en-US" sz="20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(12, 4);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20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(bye);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папа</a:t>
            </a:r>
          </a:p>
          <a:p>
            <a:pPr marL="0" indent="0">
              <a:buNone/>
            </a:pP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Якщо другий параметр не вказується, то видаляється вся інша частина рядка: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hello =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200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світ. папа світ";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let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bye =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hello.substr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(12);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20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</a:t>
            </a:r>
            <a:r>
              <a:rPr lang="en-US" sz="20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log</a:t>
            </a:r>
            <a:r>
              <a:rPr lang="en-US" sz="2000" dirty="0">
                <a:latin typeface="Comic Sans MS" panose="030F0902030302020204" pitchFamily="66" charset="0"/>
                <a:cs typeface="Arial" panose="020B0604020202020204" pitchFamily="34" charset="0"/>
              </a:rPr>
              <a:t> (bye);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папа світ</a:t>
            </a: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08F43CF7-1025-A64F-A9A4-66E833947947}"/>
              </a:ext>
            </a:extLst>
          </p:cNvPr>
          <p:cNvSpPr/>
          <p:nvPr/>
        </p:nvSpPr>
        <p:spPr>
          <a:xfrm>
            <a:off x="9036384" y="77833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Методи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840" y="1249680"/>
            <a:ext cx="10855960" cy="4927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Щоб отримати певний символ в рядку за індексом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можна застосовувати методи </a:t>
            </a:r>
            <a:r>
              <a:rPr lang="en-US" sz="1600" dirty="0" err="1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charAt</a:t>
            </a:r>
            <a:r>
              <a:rPr lang="en-US" sz="1600" dirty="0">
                <a:solidFill>
                  <a:srgbClr val="00B0F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sz="1600" dirty="0" err="1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charCodeAt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.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Обидва ці методи в якості параметра приймають індекс символу: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let </a:t>
            </a:r>
            <a:r>
              <a:rPr lang="en-US" sz="1600" dirty="0">
                <a:solidFill>
                  <a:schemeClr val="accent3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Том"</a:t>
            </a:r>
            <a:r>
              <a:rPr lang="uk-UA" sz="1600" dirty="0">
                <a:latin typeface="Arial Narrow" panose="020B0606020202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console.log 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hello.charAt</a:t>
            </a:r>
            <a:r>
              <a:rPr lang="en-US" sz="1600" dirty="0">
                <a:solidFill>
                  <a:schemeClr val="accent4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(2));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hello.charCodeAt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(2));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1080</a:t>
            </a: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Але якщо в якості результату метод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charAt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повертає сам символ, то метод 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charCodeAt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()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повертає числовий код цього символу.</a:t>
            </a:r>
            <a:endParaRPr lang="en-US" sz="1600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Щоб </a:t>
            </a: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</a:t>
            </a:r>
            <a:r>
              <a:rPr lang="en-US" sz="1600" b="1" i="1" dirty="0">
                <a:solidFill>
                  <a:srgbClr val="FF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’</a:t>
            </a: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єднати два рядки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, використовують </a:t>
            </a:r>
            <a:r>
              <a:rPr lang="uk-UA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600" dirty="0" err="1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concat</a:t>
            </a:r>
            <a:r>
              <a:rPr lang="en-US" sz="1600" dirty="0">
                <a:solidFill>
                  <a:srgbClr val="7030A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()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let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Привіт";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let </a:t>
            </a:r>
            <a:r>
              <a:rPr lang="en-US" sz="1600" dirty="0">
                <a:solidFill>
                  <a:schemeClr val="accent6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world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світ";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hello = </a:t>
            </a:r>
            <a:r>
              <a:rPr lang="en-US" sz="1600" dirty="0" err="1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hello.concat</a:t>
            </a:r>
            <a:r>
              <a:rPr lang="en-US" sz="1600" dirty="0">
                <a:solidFill>
                  <a:srgbClr val="C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(world);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(hello);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Привіт світ</a:t>
            </a:r>
            <a:endParaRPr lang="uk-UA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Для того, щоб </a:t>
            </a: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змінити один </a:t>
            </a:r>
            <a:r>
              <a:rPr lang="uk-UA" sz="16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інший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є </a:t>
            </a:r>
            <a:r>
              <a:rPr lang="uk-UA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replace ()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let hello = </a:t>
            </a:r>
            <a:r>
              <a:rPr lang="en-US" sz="1600" dirty="0">
                <a:solidFill>
                  <a:schemeClr val="accent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"</a:t>
            </a:r>
            <a:r>
              <a:rPr lang="uk-UA" sz="160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Добрий </a:t>
            </a:r>
            <a:r>
              <a:rPr lang="uk-UA" sz="1600" u="sng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день</a:t>
            </a:r>
            <a:r>
              <a:rPr lang="uk-UA" sz="1600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";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			hello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hello.replace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("</a:t>
            </a:r>
            <a:r>
              <a:rPr lang="uk-UA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день", "вечір");</a:t>
            </a:r>
          </a:p>
          <a:p>
            <a:pPr marL="0" indent="0">
              <a:buNone/>
            </a:pP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			</a:t>
            </a:r>
            <a:r>
              <a:rPr lang="en-US" sz="1600" dirty="0" err="1">
                <a:latin typeface="Comic Sans MS" panose="030F0902030302020204" pitchFamily="66" charset="0"/>
                <a:cs typeface="Arial" panose="020B0604020202020204" pitchFamily="34" charset="0"/>
              </a:rPr>
              <a:t>console.log</a:t>
            </a:r>
            <a:r>
              <a:rPr lang="en-US" sz="1600" dirty="0">
                <a:latin typeface="Comic Sans MS" panose="030F0902030302020204" pitchFamily="66" charset="0"/>
                <a:cs typeface="Arial" panose="020B0604020202020204" pitchFamily="34" charset="0"/>
              </a:rPr>
              <a:t> (hello);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// </a:t>
            </a:r>
            <a:r>
              <a:rPr lang="uk-UA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Добрий вечір</a:t>
            </a:r>
          </a:p>
          <a:p>
            <a:pPr marL="0" indent="0">
              <a:buNone/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Перший параметр методу вказує який </a:t>
            </a:r>
            <a:r>
              <a:rPr lang="uk-UA" sz="1600" dirty="0" err="1">
                <a:latin typeface="Arial" panose="020B0604020202020204" pitchFamily="34" charset="0"/>
                <a:cs typeface="Arial" panose="020B0604020202020204" pitchFamily="34" charset="0"/>
              </a:rPr>
              <a:t>підрядок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треба замінити, а другий параметр - на який треба замінити.</a:t>
            </a:r>
          </a:p>
        </p:txBody>
      </p:sp>
      <p:sp>
        <p:nvSpPr>
          <p:cNvPr id="4" name="Прямокутник 1">
            <a:extLst>
              <a:ext uri="{FF2B5EF4-FFF2-40B4-BE49-F238E27FC236}">
                <a16:creationId xmlns:a16="http://schemas.microsoft.com/office/drawing/2014/main" xmlns="" id="{A0839A25-921C-0A49-A2A3-A9F1917BD3B7}"/>
              </a:ext>
            </a:extLst>
          </p:cNvPr>
          <p:cNvSpPr/>
          <p:nvPr/>
        </p:nvSpPr>
        <p:spPr>
          <a:xfrm>
            <a:off x="9036384" y="778333"/>
            <a:ext cx="7794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70C0"/>
                </a:solidFill>
                <a:latin typeface="Comic Sans MS" panose="030F0902030302020204" pitchFamily="66" charset="0"/>
              </a:rPr>
              <a:t>Методи рядків</a:t>
            </a:r>
            <a:endParaRPr lang="en-US" sz="2400" dirty="0">
              <a:solidFill>
                <a:srgbClr val="0070C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835</Words>
  <Application>Microsoft Office PowerPoint</Application>
  <PresentationFormat>Довільний</PresentationFormat>
  <Paragraphs>228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0" baseType="lpstr">
      <vt:lpstr>Тема Office</vt:lpstr>
      <vt:lpstr>JavaScript Core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Core </dc:title>
  <dc:creator>Софія Вільшанецька</dc:creator>
  <cp:lastModifiedBy>Windows User</cp:lastModifiedBy>
  <cp:revision>70</cp:revision>
  <dcterms:created xsi:type="dcterms:W3CDTF">2019-01-12T22:01:03Z</dcterms:created>
  <dcterms:modified xsi:type="dcterms:W3CDTF">2019-01-19T18:50:04Z</dcterms:modified>
</cp:coreProperties>
</file>