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7" r:id="rId9"/>
    <p:sldId id="266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7" r:id="rId19"/>
    <p:sldId id="278" r:id="rId20"/>
    <p:sldId id="279" r:id="rId21"/>
    <p:sldId id="281" r:id="rId22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4" d="100"/>
          <a:sy n="94" d="100"/>
        </p:scale>
        <p:origin x="-384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76BBD-0A84-45B4-86DD-4C82C2271BC8}" type="datetimeFigureOut">
              <a:rPr lang="uk-UA" smtClean="0"/>
              <a:t>20.01.2019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FE43-6C5F-4CA6-8CF1-E8E2581EE83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49616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76BBD-0A84-45B4-86DD-4C82C2271BC8}" type="datetimeFigureOut">
              <a:rPr lang="uk-UA" smtClean="0"/>
              <a:t>20.01.2019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FE43-6C5F-4CA6-8CF1-E8E2581EE83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04381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76BBD-0A84-45B4-86DD-4C82C2271BC8}" type="datetimeFigureOut">
              <a:rPr lang="uk-UA" smtClean="0"/>
              <a:t>20.01.2019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FE43-6C5F-4CA6-8CF1-E8E2581EE83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79491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76BBD-0A84-45B4-86DD-4C82C2271BC8}" type="datetimeFigureOut">
              <a:rPr lang="uk-UA" smtClean="0"/>
              <a:t>20.01.2019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FE43-6C5F-4CA6-8CF1-E8E2581EE83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71242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76BBD-0A84-45B4-86DD-4C82C2271BC8}" type="datetimeFigureOut">
              <a:rPr lang="uk-UA" smtClean="0"/>
              <a:t>20.01.2019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FE43-6C5F-4CA6-8CF1-E8E2581EE83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82853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76BBD-0A84-45B4-86DD-4C82C2271BC8}" type="datetimeFigureOut">
              <a:rPr lang="uk-UA" smtClean="0"/>
              <a:t>20.01.2019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FE43-6C5F-4CA6-8CF1-E8E2581EE83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18232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76BBD-0A84-45B4-86DD-4C82C2271BC8}" type="datetimeFigureOut">
              <a:rPr lang="uk-UA" smtClean="0"/>
              <a:t>20.01.2019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FE43-6C5F-4CA6-8CF1-E8E2581EE83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86240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76BBD-0A84-45B4-86DD-4C82C2271BC8}" type="datetimeFigureOut">
              <a:rPr lang="uk-UA" smtClean="0"/>
              <a:t>20.01.2019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FE43-6C5F-4CA6-8CF1-E8E2581EE83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0977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76BBD-0A84-45B4-86DD-4C82C2271BC8}" type="datetimeFigureOut">
              <a:rPr lang="uk-UA" smtClean="0"/>
              <a:t>20.01.2019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FE43-6C5F-4CA6-8CF1-E8E2581EE83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09569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76BBD-0A84-45B4-86DD-4C82C2271BC8}" type="datetimeFigureOut">
              <a:rPr lang="uk-UA" smtClean="0"/>
              <a:t>20.01.2019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FE43-6C5F-4CA6-8CF1-E8E2581EE83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48161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76BBD-0A84-45B4-86DD-4C82C2271BC8}" type="datetimeFigureOut">
              <a:rPr lang="uk-UA" smtClean="0"/>
              <a:t>20.01.2019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FE43-6C5F-4CA6-8CF1-E8E2581EE83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65573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76BBD-0A84-45B4-86DD-4C82C2271BC8}" type="datetimeFigureOut">
              <a:rPr lang="uk-UA" smtClean="0"/>
              <a:t>20.01.2019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FFE43-6C5F-4CA6-8CF1-E8E2581EE83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11074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954923"/>
            <a:ext cx="9144000" cy="2312277"/>
          </a:xfrm>
        </p:spPr>
        <p:txBody>
          <a:bodyPr>
            <a:noAutofit/>
          </a:bodyPr>
          <a:lstStyle/>
          <a:p>
            <a:r>
              <a:rPr lang="en-US" sz="7200" dirty="0">
                <a:latin typeface="Arial Narrow" panose="020B0606020202030204" pitchFamily="34" charset="0"/>
              </a:rPr>
              <a:t>JavaScript Core</a:t>
            </a:r>
            <a:br>
              <a:rPr lang="en-US" sz="7200" dirty="0">
                <a:latin typeface="Arial Narrow" panose="020B0606020202030204" pitchFamily="34" charset="0"/>
              </a:rPr>
            </a:br>
            <a:endParaRPr lang="uk-UA" sz="7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Заняття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endParaRPr lang="uk-U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39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32070" y="982980"/>
            <a:ext cx="7059930" cy="84264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400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Синхронні, асинхронні і відкладені сценарії</a:t>
            </a:r>
            <a:endParaRPr lang="uk-UA" sz="2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uk-UA" sz="1400" dirty="0" smtClean="0">
                <a:latin typeface="Comic Sans MS" panose="030F0702030302020204" pitchFamily="66" charset="0"/>
              </a:rPr>
              <a:t>Такий </a:t>
            </a:r>
            <a:r>
              <a:rPr lang="uk-UA" sz="1400" u="sng" dirty="0" smtClean="0">
                <a:latin typeface="Comic Sans MS" panose="030F0702030302020204" pitchFamily="66" charset="0"/>
              </a:rPr>
              <a:t>синхронний</a:t>
            </a:r>
            <a:r>
              <a:rPr lang="uk-UA" sz="1400" dirty="0" smtClean="0">
                <a:latin typeface="Comic Sans MS" panose="030F0702030302020204" pitchFamily="66" charset="0"/>
              </a:rPr>
              <a:t>, або </a:t>
            </a:r>
            <a:r>
              <a:rPr lang="uk-UA" sz="1400" u="sng" dirty="0" smtClean="0">
                <a:latin typeface="Comic Sans MS" panose="030F0702030302020204" pitchFamily="66" charset="0"/>
              </a:rPr>
              <a:t>блокувальний</a:t>
            </a:r>
            <a:r>
              <a:rPr lang="uk-UA" sz="1400" dirty="0" smtClean="0">
                <a:latin typeface="Comic Sans MS" panose="030F0702030302020204" pitchFamily="66" charset="0"/>
              </a:rPr>
              <a:t>, порядок виконання діє лише за замовчуванням. Тег </a:t>
            </a:r>
            <a:r>
              <a:rPr lang="en-US" sz="1400" dirty="0" smtClean="0">
                <a:latin typeface="Comic Sans MS" panose="030F0702030302020204" pitchFamily="66" charset="0"/>
              </a:rPr>
              <a:t>&lt;script&gt; </a:t>
            </a:r>
            <a:r>
              <a:rPr lang="uk-UA" sz="1400" dirty="0" smtClean="0">
                <a:latin typeface="Comic Sans MS" panose="030F0702030302020204" pitchFamily="66" charset="0"/>
              </a:rPr>
              <a:t> може мати атрибути</a:t>
            </a:r>
            <a:r>
              <a:rPr lang="uk-UA" sz="1400" u="sng" dirty="0">
                <a:latin typeface="Comic Sans MS" panose="030F0702030302020204" pitchFamily="66" charset="0"/>
              </a:rPr>
              <a:t> </a:t>
            </a:r>
            <a:r>
              <a:rPr lang="en-US" sz="1400" u="sng" dirty="0" smtClean="0">
                <a:latin typeface="Comic Sans MS" panose="030F0702030302020204" pitchFamily="66" charset="0"/>
              </a:rPr>
              <a:t>defer</a:t>
            </a:r>
            <a:r>
              <a:rPr lang="en-US" sz="1400" dirty="0" smtClean="0">
                <a:latin typeface="Comic Sans MS" panose="030F0702030302020204" pitchFamily="66" charset="0"/>
              </a:rPr>
              <a:t> </a:t>
            </a:r>
            <a:r>
              <a:rPr lang="uk-UA" sz="1400" dirty="0" smtClean="0">
                <a:latin typeface="Comic Sans MS" panose="030F0702030302020204" pitchFamily="66" charset="0"/>
              </a:rPr>
              <a:t>і </a:t>
            </a:r>
            <a:r>
              <a:rPr lang="en-US" sz="1400" u="sng" dirty="0" err="1" smtClean="0">
                <a:latin typeface="Comic Sans MS" panose="030F0702030302020204" pitchFamily="66" charset="0"/>
              </a:rPr>
              <a:t>async</a:t>
            </a:r>
            <a:r>
              <a:rPr lang="uk-UA" sz="1400" dirty="0" smtClean="0">
                <a:latin typeface="Comic Sans MS" panose="030F0702030302020204" pitchFamily="66" charset="0"/>
              </a:rPr>
              <a:t>, які визначають інший порядок виконання сценаріїв. Це логічні атрибути, які мають бути присутніми в тезі </a:t>
            </a:r>
            <a:r>
              <a:rPr lang="en-US" sz="1400" dirty="0" smtClean="0">
                <a:latin typeface="Comic Sans MS" panose="030F0702030302020204" pitchFamily="66" charset="0"/>
              </a:rPr>
              <a:t>&lt;script&gt; :</a:t>
            </a:r>
            <a:endParaRPr lang="uk-UA" sz="1400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uk-UA" sz="1400" dirty="0" smtClean="0">
                <a:latin typeface="Comic Sans MS" panose="030F0702030302020204" pitchFamily="66" charset="0"/>
              </a:rPr>
              <a:t>           </a:t>
            </a:r>
            <a:r>
              <a:rPr lang="en-US" sz="1400" dirty="0" smtClean="0">
                <a:latin typeface="Comic Sans MS" panose="030F0702030302020204" pitchFamily="66" charset="0"/>
              </a:rPr>
              <a:t>&lt;script</a:t>
            </a:r>
            <a:r>
              <a:rPr lang="uk-UA" sz="1400" dirty="0" smtClean="0"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­defer</a:t>
            </a:r>
            <a:r>
              <a:rPr lang="uk-UA" sz="1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latin typeface="Comic Sans MS" panose="030F0702030302020204" pitchFamily="66" charset="0"/>
              </a:rPr>
              <a:t>­</a:t>
            </a:r>
            <a:r>
              <a:rPr lang="en-US" sz="1400" dirty="0" err="1" smtClean="0">
                <a:latin typeface="Comic Sans MS" panose="030F0702030302020204" pitchFamily="66" charset="0"/>
              </a:rPr>
              <a:t>src</a:t>
            </a:r>
            <a:r>
              <a:rPr lang="uk-UA" sz="1400" dirty="0" smtClean="0"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latin typeface="Comic Sans MS" panose="030F0702030302020204" pitchFamily="66" charset="0"/>
              </a:rPr>
              <a:t>=</a:t>
            </a:r>
            <a:r>
              <a:rPr lang="uk-UA" sz="1400" dirty="0" smtClean="0"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latin typeface="Comic Sans MS" panose="030F0702030302020204" pitchFamily="66" charset="0"/>
              </a:rPr>
              <a:t>"deferred.js"&gt;</a:t>
            </a:r>
            <a:r>
              <a:rPr lang="uk-UA" sz="1400" dirty="0" smtClean="0"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latin typeface="Comic Sans MS" panose="030F0702030302020204" pitchFamily="66" charset="0"/>
              </a:rPr>
              <a:t>&lt;/script&gt; </a:t>
            </a:r>
            <a:endParaRPr lang="uk-UA" sz="1400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uk-UA" sz="1400" dirty="0">
                <a:latin typeface="Comic Sans MS" panose="030F0702030302020204" pitchFamily="66" charset="0"/>
              </a:rPr>
              <a:t> </a:t>
            </a:r>
            <a:r>
              <a:rPr lang="uk-UA" sz="1400" dirty="0" smtClean="0">
                <a:latin typeface="Comic Sans MS" panose="030F0702030302020204" pitchFamily="66" charset="0"/>
              </a:rPr>
              <a:t>          </a:t>
            </a:r>
            <a:r>
              <a:rPr lang="en-US" sz="1400" dirty="0" smtClean="0">
                <a:latin typeface="Comic Sans MS" panose="030F0702030302020204" pitchFamily="66" charset="0"/>
              </a:rPr>
              <a:t>&lt;script</a:t>
            </a:r>
            <a:r>
              <a:rPr lang="uk-UA" sz="1400" dirty="0" smtClean="0"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latin typeface="Comic Sans MS" panose="030F0702030302020204" pitchFamily="66" charset="0"/>
              </a:rPr>
              <a:t>­</a:t>
            </a:r>
            <a:r>
              <a:rPr lang="en-US" sz="14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async</a:t>
            </a:r>
            <a:r>
              <a:rPr lang="uk-UA" sz="1400" dirty="0" smtClean="0"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latin typeface="Comic Sans MS" panose="030F0702030302020204" pitchFamily="66" charset="0"/>
              </a:rPr>
              <a:t>­</a:t>
            </a:r>
            <a:r>
              <a:rPr lang="en-US" sz="1400" dirty="0" err="1" smtClean="0">
                <a:latin typeface="Comic Sans MS" panose="030F0702030302020204" pitchFamily="66" charset="0"/>
              </a:rPr>
              <a:t>src</a:t>
            </a:r>
            <a:r>
              <a:rPr lang="uk-UA" sz="1400" dirty="0" smtClean="0"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latin typeface="Comic Sans MS" panose="030F0702030302020204" pitchFamily="66" charset="0"/>
              </a:rPr>
              <a:t>=</a:t>
            </a:r>
            <a:r>
              <a:rPr lang="uk-UA" sz="1400" dirty="0" smtClean="0"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latin typeface="Comic Sans MS" panose="030F0702030302020204" pitchFamily="66" charset="0"/>
              </a:rPr>
              <a:t>"async.js"&gt;</a:t>
            </a:r>
            <a:r>
              <a:rPr lang="uk-UA" sz="1400" dirty="0" smtClean="0"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latin typeface="Comic Sans MS" panose="030F0702030302020204" pitchFamily="66" charset="0"/>
              </a:rPr>
              <a:t>&lt;/script&gt;</a:t>
            </a:r>
            <a:endParaRPr lang="uk-UA" sz="1400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uk-UA" sz="1400" dirty="0" smtClean="0">
                <a:latin typeface="Comic Sans MS" panose="030F0702030302020204" pitchFamily="66" charset="0"/>
              </a:rPr>
              <a:t>Атрибути</a:t>
            </a:r>
            <a:r>
              <a:rPr lang="uk-UA" sz="1400" u="sng" dirty="0" smtClean="0">
                <a:latin typeface="Comic Sans MS" panose="030F0702030302020204" pitchFamily="66" charset="0"/>
              </a:rPr>
              <a:t> </a:t>
            </a:r>
            <a:r>
              <a:rPr lang="en-US" sz="1400" u="sng" dirty="0" smtClean="0">
                <a:latin typeface="Comic Sans MS" panose="030F0702030302020204" pitchFamily="66" charset="0"/>
              </a:rPr>
              <a:t>defer</a:t>
            </a:r>
            <a:r>
              <a:rPr lang="en-US" sz="1400" dirty="0" smtClean="0">
                <a:latin typeface="Comic Sans MS" panose="030F0702030302020204" pitchFamily="66" charset="0"/>
              </a:rPr>
              <a:t> </a:t>
            </a:r>
            <a:r>
              <a:rPr lang="uk-UA" sz="1400" dirty="0" smtClean="0">
                <a:latin typeface="Comic Sans MS" panose="030F0702030302020204" pitchFamily="66" charset="0"/>
              </a:rPr>
              <a:t>і </a:t>
            </a:r>
            <a:r>
              <a:rPr lang="en-US" sz="1400" u="sng" dirty="0" err="1" smtClean="0">
                <a:latin typeface="Comic Sans MS" panose="030F0702030302020204" pitchFamily="66" charset="0"/>
              </a:rPr>
              <a:t>async</a:t>
            </a:r>
            <a:r>
              <a:rPr lang="uk-UA" sz="1400" u="sng" dirty="0" smtClean="0">
                <a:latin typeface="Comic Sans MS" panose="030F0702030302020204" pitchFamily="66" charset="0"/>
              </a:rPr>
              <a:t> </a:t>
            </a:r>
            <a:r>
              <a:rPr lang="uk-UA" sz="1400" dirty="0" smtClean="0">
                <a:latin typeface="Comic Sans MS" panose="030F0702030302020204" pitchFamily="66" charset="0"/>
              </a:rPr>
              <a:t>повідомляють браузера, що даний сценарій не використовує мето</a:t>
            </a:r>
            <a:r>
              <a:rPr lang="ru-RU" sz="1400" dirty="0" smtClean="0">
                <a:latin typeface="Comic Sans MS" panose="030F0702030302020204" pitchFamily="66" charset="0"/>
              </a:rPr>
              <a:t>д</a:t>
            </a:r>
            <a:r>
              <a:rPr lang="uk-UA" sz="1400" dirty="0" smtClean="0">
                <a:latin typeface="Comic Sans MS" panose="030F0702030302020204" pitchFamily="66" charset="0"/>
              </a:rPr>
              <a:t> </a:t>
            </a:r>
            <a:r>
              <a:rPr lang="en-US" sz="1400" dirty="0" err="1" smtClean="0">
                <a:latin typeface="Comic Sans MS" panose="030F0702030302020204" pitchFamily="66" charset="0"/>
              </a:rPr>
              <a:t>document.write</a:t>
            </a:r>
            <a:r>
              <a:rPr lang="en-US" sz="1400" dirty="0" smtClean="0">
                <a:latin typeface="Comic Sans MS" panose="030F0702030302020204" pitchFamily="66" charset="0"/>
              </a:rPr>
              <a:t> ()</a:t>
            </a:r>
            <a:r>
              <a:rPr lang="uk-UA" sz="1400" dirty="0" smtClean="0">
                <a:latin typeface="Comic Sans MS" panose="030F0702030302020204" pitchFamily="66" charset="0"/>
              </a:rPr>
              <a:t> і не генерує вміст документа. </a:t>
            </a:r>
            <a:r>
              <a:rPr lang="uk-UA" sz="1400" u="sng" dirty="0" smtClean="0">
                <a:latin typeface="Comic Sans MS" panose="030F0702030302020204" pitchFamily="66" charset="0"/>
              </a:rPr>
              <a:t>Атрибут </a:t>
            </a:r>
            <a:r>
              <a:rPr lang="en-US" sz="1400" u="sng" dirty="0" smtClean="0">
                <a:latin typeface="Comic Sans MS" panose="030F0702030302020204" pitchFamily="66" charset="0"/>
              </a:rPr>
              <a:t>defer </a:t>
            </a:r>
            <a:r>
              <a:rPr lang="uk-UA" sz="1400" dirty="0" smtClean="0">
                <a:latin typeface="Comic Sans MS" panose="030F0702030302020204" pitchFamily="66" charset="0"/>
              </a:rPr>
              <a:t>змушує браузер відкласти виконання сценарію до моменту, коли документ буде повністю завантажений, проаналізований і готовий до операцій. </a:t>
            </a:r>
            <a:r>
              <a:rPr lang="uk-UA" sz="1400" u="sng" dirty="0" smtClean="0">
                <a:latin typeface="Comic Sans MS" panose="030F0702030302020204" pitchFamily="66" charset="0"/>
              </a:rPr>
              <a:t>Атрибут </a:t>
            </a:r>
            <a:r>
              <a:rPr lang="en-US" sz="1400" u="sng" dirty="0" err="1" smtClean="0">
                <a:latin typeface="Comic Sans MS" panose="030F0702030302020204" pitchFamily="66" charset="0"/>
              </a:rPr>
              <a:t>async</a:t>
            </a:r>
            <a:r>
              <a:rPr lang="en-US" sz="1400" u="sng" dirty="0" smtClean="0"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latin typeface="Comic Sans MS" panose="030F0702030302020204" pitchFamily="66" charset="0"/>
              </a:rPr>
              <a:t>з</a:t>
            </a:r>
            <a:r>
              <a:rPr lang="uk-UA" sz="1400" dirty="0" err="1" smtClean="0">
                <a:latin typeface="Comic Sans MS" panose="030F0702030302020204" pitchFamily="66" charset="0"/>
              </a:rPr>
              <a:t>мушує</a:t>
            </a:r>
            <a:r>
              <a:rPr lang="uk-UA" sz="1400" dirty="0" smtClean="0">
                <a:latin typeface="Comic Sans MS" panose="030F0702030302020204" pitchFamily="66" charset="0"/>
              </a:rPr>
              <a:t> браузер обробляти сценарій, як тільки це буде можливо. Якщо тег </a:t>
            </a:r>
            <a:r>
              <a:rPr lang="en-US" sz="1400" dirty="0" smtClean="0">
                <a:latin typeface="Comic Sans MS" panose="030F0702030302020204" pitchFamily="66" charset="0"/>
              </a:rPr>
              <a:t>&lt;script&gt; </a:t>
            </a:r>
            <a:r>
              <a:rPr lang="uk-UA" sz="1400" dirty="0" smtClean="0">
                <a:latin typeface="Comic Sans MS" panose="030F0702030302020204" pitchFamily="66" charset="0"/>
              </a:rPr>
              <a:t>містить два атрибути, проігнорує </a:t>
            </a:r>
            <a:r>
              <a:rPr lang="en-US" sz="1400" dirty="0" smtClean="0">
                <a:latin typeface="Comic Sans MS" panose="030F0702030302020204" pitchFamily="66" charset="0"/>
              </a:rPr>
              <a:t>defer.</a:t>
            </a:r>
            <a:endParaRPr lang="ru-RU" sz="1400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uk-UA" sz="1400" dirty="0" smtClean="0">
                <a:latin typeface="Comic Sans MS" panose="030F0702030302020204" pitchFamily="66" charset="0"/>
              </a:rPr>
              <a:t>Крім того, є можливість завантажувати і виконувати сценарії асинхронно, навіть якщо сценарій не підтримує атрибут </a:t>
            </a:r>
            <a:r>
              <a:rPr lang="en-US" sz="1400" dirty="0" err="1" smtClean="0">
                <a:latin typeface="Comic Sans MS" panose="030F0702030302020204" pitchFamily="66" charset="0"/>
              </a:rPr>
              <a:t>async</a:t>
            </a:r>
            <a:r>
              <a:rPr lang="uk-UA" sz="1400" dirty="0" smtClean="0">
                <a:latin typeface="Comic Sans MS" panose="030F0702030302020204" pitchFamily="66" charset="0"/>
              </a:rPr>
              <a:t>, для цього треба лише </a:t>
            </a:r>
            <a:r>
              <a:rPr lang="uk-UA" sz="1400" dirty="0" err="1" smtClean="0">
                <a:latin typeface="Comic Sans MS" panose="030F0702030302020204" pitchFamily="66" charset="0"/>
              </a:rPr>
              <a:t>динамічно</a:t>
            </a:r>
            <a:r>
              <a:rPr lang="uk-UA" sz="1400" dirty="0" smtClean="0">
                <a:latin typeface="Comic Sans MS" panose="030F0702030302020204" pitchFamily="66" charset="0"/>
              </a:rPr>
              <a:t> створити елемент </a:t>
            </a:r>
            <a:r>
              <a:rPr lang="en-US" sz="1400" dirty="0" smtClean="0">
                <a:latin typeface="Comic Sans MS" panose="030F0702030302020204" pitchFamily="66" charset="0"/>
              </a:rPr>
              <a:t>&lt;script&gt; </a:t>
            </a:r>
            <a:r>
              <a:rPr lang="uk-UA" sz="1400" dirty="0" smtClean="0">
                <a:latin typeface="Comic Sans MS" panose="030F0702030302020204" pitchFamily="66" charset="0"/>
              </a:rPr>
              <a:t>і вставити його в документ. Це реалізує </a:t>
            </a:r>
            <a:r>
              <a:rPr lang="uk-UA" sz="1400" u="sng" dirty="0" smtClean="0">
                <a:latin typeface="Comic Sans MS" panose="030F0702030302020204" pitchFamily="66" charset="0"/>
              </a:rPr>
              <a:t>функція </a:t>
            </a:r>
            <a:r>
              <a:rPr lang="en-US" sz="1400" u="sng" dirty="0" err="1" smtClean="0">
                <a:latin typeface="Comic Sans MS" panose="030F0702030302020204" pitchFamily="66" charset="0"/>
              </a:rPr>
              <a:t>loadasync</a:t>
            </a:r>
            <a:r>
              <a:rPr lang="en-US" sz="1400" u="sng" dirty="0" smtClean="0">
                <a:latin typeface="Comic Sans MS" panose="030F0702030302020204" pitchFamily="66" charset="0"/>
              </a:rPr>
              <a:t>()</a:t>
            </a:r>
            <a:r>
              <a:rPr lang="uk-UA" sz="1400" dirty="0" smtClean="0">
                <a:latin typeface="Comic Sans MS" panose="030F0702030302020204" pitchFamily="66" charset="0"/>
              </a:rPr>
              <a:t> :</a:t>
            </a:r>
          </a:p>
          <a:p>
            <a:pPr marL="0" indent="0">
              <a:buNone/>
            </a:pPr>
            <a:r>
              <a:rPr lang="uk-UA" sz="1400" i="1" dirty="0" smtClean="0">
                <a:latin typeface="Comic Sans MS" panose="030F0702030302020204" pitchFamily="66" charset="0"/>
              </a:rPr>
              <a:t>Приклад : асинхронне завантаження і виконання сценарію</a:t>
            </a:r>
          </a:p>
          <a:p>
            <a:pPr marL="0" indent="0">
              <a:buNone/>
            </a:pPr>
            <a:r>
              <a:rPr lang="uk-UA" sz="1400" dirty="0" smtClean="0">
                <a:latin typeface="Comic Sans MS" panose="030F0702030302020204" pitchFamily="66" charset="0"/>
              </a:rPr>
              <a:t>           </a:t>
            </a:r>
            <a:r>
              <a:rPr lang="en-US" sz="1400" dirty="0" smtClean="0">
                <a:latin typeface="Comic Sans MS" panose="030F0702030302020204" pitchFamily="66" charset="0"/>
              </a:rPr>
              <a:t>function</a:t>
            </a:r>
            <a:r>
              <a:rPr lang="uk-UA" sz="1400" dirty="0" smtClean="0"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latin typeface="Comic Sans MS" panose="030F0702030302020204" pitchFamily="66" charset="0"/>
              </a:rPr>
              <a:t>­</a:t>
            </a:r>
            <a:r>
              <a:rPr lang="en-US" sz="1400" dirty="0" err="1" smtClean="0">
                <a:latin typeface="Comic Sans MS" panose="030F0702030302020204" pitchFamily="66" charset="0"/>
              </a:rPr>
              <a:t>loadasync</a:t>
            </a:r>
            <a:r>
              <a:rPr lang="uk-UA" sz="1400" dirty="0" smtClean="0"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latin typeface="Comic Sans MS" panose="030F0702030302020204" pitchFamily="66" charset="0"/>
              </a:rPr>
              <a:t>(</a:t>
            </a:r>
            <a:r>
              <a:rPr lang="en-US" sz="1400" dirty="0" err="1" smtClean="0">
                <a:latin typeface="Comic Sans MS" panose="030F0702030302020204" pitchFamily="66" charset="0"/>
              </a:rPr>
              <a:t>url</a:t>
            </a:r>
            <a:r>
              <a:rPr lang="en-US" sz="1400" dirty="0" smtClean="0">
                <a:latin typeface="Comic Sans MS" panose="030F0702030302020204" pitchFamily="66" charset="0"/>
              </a:rPr>
              <a:t>)</a:t>
            </a:r>
            <a:r>
              <a:rPr lang="uk-UA" sz="1400" dirty="0" smtClean="0"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latin typeface="Comic Sans MS" panose="030F0702030302020204" pitchFamily="66" charset="0"/>
              </a:rPr>
              <a:t>­{</a:t>
            </a:r>
            <a:endParaRPr lang="uk-UA" sz="1400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mic Sans MS" panose="030F0702030302020204" pitchFamily="66" charset="0"/>
              </a:rPr>
              <a:t> ­­­</a:t>
            </a:r>
            <a:r>
              <a:rPr lang="uk-UA" sz="1400" dirty="0" smtClean="0">
                <a:latin typeface="Comic Sans MS" panose="030F0702030302020204" pitchFamily="66" charset="0"/>
              </a:rPr>
              <a:t>                 </a:t>
            </a:r>
            <a:r>
              <a:rPr lang="en-US" sz="1400" dirty="0" smtClean="0">
                <a:latin typeface="Comic Sans MS" panose="030F0702030302020204" pitchFamily="66" charset="0"/>
              </a:rPr>
              <a:t>­</a:t>
            </a:r>
            <a:r>
              <a:rPr lang="en-US" sz="1400" dirty="0" err="1" smtClean="0">
                <a:latin typeface="Comic Sans MS" panose="030F0702030302020204" pitchFamily="66" charset="0"/>
              </a:rPr>
              <a:t>var</a:t>
            </a:r>
            <a:r>
              <a:rPr lang="uk-UA" sz="1400" dirty="0" smtClean="0"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latin typeface="Comic Sans MS" panose="030F0702030302020204" pitchFamily="66" charset="0"/>
              </a:rPr>
              <a:t>­head­</a:t>
            </a:r>
            <a:r>
              <a:rPr lang="uk-UA" sz="1400" dirty="0" smtClean="0"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latin typeface="Comic Sans MS" panose="030F0702030302020204" pitchFamily="66" charset="0"/>
              </a:rPr>
              <a:t>=</a:t>
            </a:r>
            <a:r>
              <a:rPr lang="uk-UA" sz="1400" dirty="0" smtClean="0"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latin typeface="Comic Sans MS" panose="030F0702030302020204" pitchFamily="66" charset="0"/>
              </a:rPr>
              <a:t>­</a:t>
            </a:r>
            <a:r>
              <a:rPr lang="en-US" sz="1400" dirty="0" err="1" smtClean="0">
                <a:latin typeface="Comic Sans MS" panose="030F0702030302020204" pitchFamily="66" charset="0"/>
              </a:rPr>
              <a:t>document.getElementsByTagName</a:t>
            </a:r>
            <a:r>
              <a:rPr lang="uk-UA" sz="1400" dirty="0" smtClean="0"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latin typeface="Comic Sans MS" panose="030F0702030302020204" pitchFamily="66" charset="0"/>
              </a:rPr>
              <a:t>("head")</a:t>
            </a:r>
            <a:r>
              <a:rPr lang="uk-UA" sz="1400" dirty="0" smtClean="0"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latin typeface="Comic Sans MS" panose="030F0702030302020204" pitchFamily="66" charset="0"/>
              </a:rPr>
              <a:t>[0];</a:t>
            </a:r>
            <a:r>
              <a:rPr lang="uk-UA" sz="1400" dirty="0" smtClean="0">
                <a:latin typeface="Comic Sans MS" panose="030F0702030302020204" pitchFamily="66" charset="0"/>
              </a:rPr>
              <a:t> 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­//­</a:t>
            </a:r>
            <a:r>
              <a:rPr lang="uk-UA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Знайти &lt;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head&gt; </a:t>
            </a:r>
            <a:endParaRPr lang="uk-UA" sz="1400" dirty="0" smtClean="0">
              <a:solidFill>
                <a:schemeClr val="bg1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mic Sans MS" panose="030F0702030302020204" pitchFamily="66" charset="0"/>
              </a:rPr>
              <a:t>­­­­</a:t>
            </a:r>
            <a:r>
              <a:rPr lang="uk-UA" sz="1400" dirty="0" smtClean="0">
                <a:latin typeface="Comic Sans MS" panose="030F0702030302020204" pitchFamily="66" charset="0"/>
              </a:rPr>
              <a:t>                  </a:t>
            </a:r>
            <a:r>
              <a:rPr lang="en-US" sz="1400" dirty="0" err="1" smtClean="0">
                <a:latin typeface="Comic Sans MS" panose="030F0702030302020204" pitchFamily="66" charset="0"/>
              </a:rPr>
              <a:t>var</a:t>
            </a:r>
            <a:r>
              <a:rPr lang="uk-UA" sz="1400" dirty="0" smtClean="0"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latin typeface="Comic Sans MS" panose="030F0702030302020204" pitchFamily="66" charset="0"/>
              </a:rPr>
              <a:t>­s</a:t>
            </a:r>
            <a:r>
              <a:rPr lang="uk-UA" sz="1400" dirty="0" smtClean="0"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latin typeface="Comic Sans MS" panose="030F0702030302020204" pitchFamily="66" charset="0"/>
              </a:rPr>
              <a:t>­=</a:t>
            </a:r>
            <a:r>
              <a:rPr lang="uk-UA" sz="1400" dirty="0" smtClean="0"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latin typeface="Comic Sans MS" panose="030F0702030302020204" pitchFamily="66" charset="0"/>
              </a:rPr>
              <a:t>­</a:t>
            </a:r>
            <a:r>
              <a:rPr lang="en-US" sz="1400" dirty="0" err="1" smtClean="0">
                <a:latin typeface="Comic Sans MS" panose="030F0702030302020204" pitchFamily="66" charset="0"/>
              </a:rPr>
              <a:t>document.createElement</a:t>
            </a:r>
            <a:r>
              <a:rPr lang="uk-UA" sz="1400" dirty="0" smtClean="0"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latin typeface="Comic Sans MS" panose="030F0702030302020204" pitchFamily="66" charset="0"/>
              </a:rPr>
              <a:t>("script");</a:t>
            </a:r>
            <a:r>
              <a:rPr lang="uk-UA" sz="1400" dirty="0" smtClean="0">
                <a:latin typeface="Comic Sans MS" panose="030F0702030302020204" pitchFamily="66" charset="0"/>
              </a:rPr>
              <a:t>      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­­­­­­­­­­­­//­</a:t>
            </a:r>
            <a:r>
              <a:rPr lang="uk-UA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Створити елемент ­&lt;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script&gt; </a:t>
            </a:r>
            <a:endParaRPr lang="uk-UA" sz="1400" dirty="0" smtClean="0">
              <a:solidFill>
                <a:schemeClr val="bg1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mic Sans MS" panose="030F0702030302020204" pitchFamily="66" charset="0"/>
              </a:rPr>
              <a:t>­­­­</a:t>
            </a:r>
            <a:r>
              <a:rPr lang="uk-UA" sz="1400" dirty="0" smtClean="0">
                <a:latin typeface="Comic Sans MS" panose="030F0702030302020204" pitchFamily="66" charset="0"/>
              </a:rPr>
              <a:t>                  </a:t>
            </a:r>
            <a:r>
              <a:rPr lang="en-US" sz="14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s.src</a:t>
            </a:r>
            <a:r>
              <a:rPr lang="uk-UA" sz="1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­=</a:t>
            </a:r>
            <a:r>
              <a:rPr lang="uk-UA" sz="1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­</a:t>
            </a:r>
            <a:r>
              <a:rPr lang="en-US" sz="14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url</a:t>
            </a:r>
            <a:r>
              <a:rPr lang="en-US" sz="1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;</a:t>
            </a:r>
            <a:r>
              <a:rPr lang="uk-UA" sz="1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                  </a:t>
            </a:r>
            <a:r>
              <a:rPr lang="en-US" sz="1400" dirty="0" smtClean="0">
                <a:latin typeface="Comic Sans MS" panose="030F0702030302020204" pitchFamily="66" charset="0"/>
              </a:rPr>
              <a:t>­­­­­­­­­­­­­­­­­­­­­­­­­­­­­­­­­­­­­­­­­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//</a:t>
            </a:r>
            <a:r>
              <a:rPr lang="uk-UA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Вставити атрибут ­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src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 ­­</a:t>
            </a:r>
            <a:endParaRPr lang="uk-UA" sz="1400" dirty="0" smtClean="0">
              <a:solidFill>
                <a:schemeClr val="bg1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mic Sans MS" panose="030F0702030302020204" pitchFamily="66" charset="0"/>
              </a:rPr>
              <a:t>­­</a:t>
            </a:r>
            <a:r>
              <a:rPr lang="uk-UA" sz="1400" dirty="0" smtClean="0">
                <a:latin typeface="Comic Sans MS" panose="030F0702030302020204" pitchFamily="66" charset="0"/>
              </a:rPr>
              <a:t>                  </a:t>
            </a:r>
            <a:r>
              <a:rPr lang="en-US" sz="1400" dirty="0" err="1" smtClean="0">
                <a:latin typeface="Comic Sans MS" panose="030F0702030302020204" pitchFamily="66" charset="0"/>
              </a:rPr>
              <a:t>head.appendChild</a:t>
            </a:r>
            <a:r>
              <a:rPr lang="uk-UA" sz="1400" dirty="0" smtClean="0"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latin typeface="Comic Sans MS" panose="030F0702030302020204" pitchFamily="66" charset="0"/>
              </a:rPr>
              <a:t>(s);</a:t>
            </a:r>
            <a:r>
              <a:rPr lang="uk-UA" sz="1400" dirty="0" smtClean="0">
                <a:latin typeface="Comic Sans MS" panose="030F0702030302020204" pitchFamily="66" charset="0"/>
              </a:rPr>
              <a:t>  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­­­­­­­­­­­­­­­­­­­­­­­­­­­­­­­­­//­</a:t>
            </a:r>
            <a:r>
              <a:rPr lang="uk-UA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Вставити &lt;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script&gt;</a:t>
            </a:r>
            <a:r>
              <a:rPr lang="uk-UA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­</a:t>
            </a:r>
            <a:r>
              <a:rPr lang="uk-UA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в ­&lt;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head&gt; </a:t>
            </a:r>
            <a:endParaRPr lang="uk-UA" sz="1400" dirty="0" smtClean="0">
              <a:solidFill>
                <a:schemeClr val="bg1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uk-UA" sz="1400" dirty="0">
                <a:latin typeface="Comic Sans MS" panose="030F0702030302020204" pitchFamily="66" charset="0"/>
              </a:rPr>
              <a:t> </a:t>
            </a:r>
            <a:r>
              <a:rPr lang="uk-UA" sz="1400" dirty="0" smtClean="0">
                <a:latin typeface="Comic Sans MS" panose="030F0702030302020204" pitchFamily="66" charset="0"/>
              </a:rPr>
              <a:t>           </a:t>
            </a:r>
            <a:r>
              <a:rPr lang="en-US" sz="1400" dirty="0" smtClean="0">
                <a:latin typeface="Comic Sans MS" panose="030F0702030302020204" pitchFamily="66" charset="0"/>
              </a:rPr>
              <a:t>}</a:t>
            </a:r>
            <a:endParaRPr lang="uk-UA" sz="1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95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81800" y="971550"/>
            <a:ext cx="5025390" cy="85407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400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Виконання, кероване подіями</a:t>
            </a:r>
            <a:endParaRPr lang="uk-UA" sz="2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uk-UA" sz="1400" dirty="0" smtClean="0">
                <a:latin typeface="Comic Sans MS" panose="030F0702030302020204" pitchFamily="66" charset="0"/>
              </a:rPr>
              <a:t>Події мають різні імена : </a:t>
            </a:r>
            <a:r>
              <a:rPr lang="en-US" sz="1400" u="sng" dirty="0" smtClean="0">
                <a:latin typeface="Comic Sans MS" panose="030F0702030302020204" pitchFamily="66" charset="0"/>
              </a:rPr>
              <a:t>«click», «change», «load», «</a:t>
            </a:r>
            <a:r>
              <a:rPr lang="en-US" sz="1400" u="sng" dirty="0" err="1" smtClean="0">
                <a:latin typeface="Comic Sans MS" panose="030F0702030302020204" pitchFamily="66" charset="0"/>
              </a:rPr>
              <a:t>mouseover</a:t>
            </a:r>
            <a:r>
              <a:rPr lang="en-US" sz="1400" u="sng" dirty="0" smtClean="0">
                <a:latin typeface="Comic Sans MS" panose="030F0702030302020204" pitchFamily="66" charset="0"/>
              </a:rPr>
              <a:t>», «keypress» </a:t>
            </a:r>
            <a:r>
              <a:rPr lang="uk-UA" sz="1400" u="sng" dirty="0" smtClean="0">
                <a:latin typeface="Comic Sans MS" panose="030F0702030302020204" pitchFamily="66" charset="0"/>
              </a:rPr>
              <a:t>чи</a:t>
            </a:r>
            <a:r>
              <a:rPr lang="en-US" sz="1400" u="sng" dirty="0" smtClean="0">
                <a:latin typeface="Comic Sans MS" panose="030F0702030302020204" pitchFamily="66" charset="0"/>
              </a:rPr>
              <a:t> «</a:t>
            </a:r>
            <a:r>
              <a:rPr lang="en-US" sz="1400" u="sng" dirty="0" err="1" smtClean="0">
                <a:latin typeface="Comic Sans MS" panose="030F0702030302020204" pitchFamily="66" charset="0"/>
              </a:rPr>
              <a:t>readystatechange</a:t>
            </a:r>
            <a:r>
              <a:rPr lang="en-US" sz="1400" u="sng" dirty="0" smtClean="0">
                <a:latin typeface="Comic Sans MS" panose="030F0702030302020204" pitchFamily="66" charset="0"/>
              </a:rPr>
              <a:t>»,</a:t>
            </a:r>
            <a:r>
              <a:rPr lang="uk-UA" sz="1400" u="sng" dirty="0" smtClean="0">
                <a:latin typeface="Comic Sans MS" panose="030F0702030302020204" pitchFamily="66" charset="0"/>
              </a:rPr>
              <a:t> </a:t>
            </a:r>
            <a:r>
              <a:rPr lang="uk-UA" sz="1400" dirty="0" smtClean="0">
                <a:latin typeface="Comic Sans MS" panose="030F0702030302020204" pitchFamily="66" charset="0"/>
              </a:rPr>
              <a:t>які вказують на тип події. Крім того, події мають </a:t>
            </a:r>
            <a:r>
              <a:rPr lang="uk-UA" sz="1400" dirty="0">
                <a:latin typeface="Comic Sans MS" panose="030F0702030302020204" pitchFamily="66" charset="0"/>
              </a:rPr>
              <a:t>а</a:t>
            </a:r>
            <a:r>
              <a:rPr lang="uk-UA" sz="1400" dirty="0" smtClean="0">
                <a:latin typeface="Comic Sans MS" panose="030F0702030302020204" pitchFamily="66" charset="0"/>
              </a:rPr>
              <a:t>дресата – об</a:t>
            </a:r>
            <a:r>
              <a:rPr lang="en-US" sz="1400" dirty="0" smtClean="0">
                <a:latin typeface="Comic Sans MS" panose="030F0702030302020204" pitchFamily="66" charset="0"/>
              </a:rPr>
              <a:t>’</a:t>
            </a:r>
            <a:r>
              <a:rPr lang="ru-RU" sz="1400" dirty="0" err="1" smtClean="0">
                <a:latin typeface="Comic Sans MS" panose="030F0702030302020204" pitchFamily="66" charset="0"/>
              </a:rPr>
              <a:t>єкт</a:t>
            </a:r>
            <a:r>
              <a:rPr lang="ru-RU" sz="1400" dirty="0" smtClean="0">
                <a:latin typeface="Comic Sans MS" panose="030F0702030302020204" pitchFamily="66" charset="0"/>
              </a:rPr>
              <a:t>, де </a:t>
            </a:r>
            <a:r>
              <a:rPr lang="ru-RU" sz="1400" dirty="0" err="1" smtClean="0">
                <a:latin typeface="Comic Sans MS" panose="030F0702030302020204" pitchFamily="66" charset="0"/>
              </a:rPr>
              <a:t>виникла</a:t>
            </a:r>
            <a:r>
              <a:rPr lang="ru-RU" sz="1400" dirty="0" smtClean="0">
                <a:latin typeface="Comic Sans MS" panose="030F0702030302020204" pitchFamily="66" charset="0"/>
              </a:rPr>
              <a:t> </a:t>
            </a:r>
            <a:r>
              <a:rPr lang="ru-RU" sz="1400" dirty="0" err="1" smtClean="0">
                <a:latin typeface="Comic Sans MS" panose="030F0702030302020204" pitchFamily="66" charset="0"/>
              </a:rPr>
              <a:t>подія</a:t>
            </a:r>
            <a:r>
              <a:rPr lang="ru-RU" sz="1400" dirty="0" smtClean="0">
                <a:latin typeface="Comic Sans MS" panose="030F0702030302020204" pitchFamily="66" charset="0"/>
              </a:rPr>
              <a:t>. </a:t>
            </a:r>
            <a:r>
              <a:rPr lang="ru-RU" sz="1400" dirty="0" err="1" smtClean="0">
                <a:latin typeface="Comic Sans MS" panose="030F0702030302020204" pitchFamily="66" charset="0"/>
              </a:rPr>
              <a:t>Завжди</a:t>
            </a:r>
            <a:r>
              <a:rPr lang="ru-RU" sz="1400" dirty="0" smtClean="0">
                <a:latin typeface="Comic Sans MS" panose="030F0702030302020204" pitchFamily="66" charset="0"/>
              </a:rPr>
              <a:t> треба </a:t>
            </a:r>
            <a:r>
              <a:rPr lang="ru-RU" sz="1400" dirty="0" err="1" smtClean="0">
                <a:latin typeface="Comic Sans MS" panose="030F0702030302020204" pitchFamily="66" charset="0"/>
              </a:rPr>
              <a:t>вказувати</a:t>
            </a:r>
            <a:r>
              <a:rPr lang="ru-RU" sz="1400" dirty="0" smtClean="0">
                <a:latin typeface="Comic Sans MS" panose="030F0702030302020204" pitchFamily="66" charset="0"/>
              </a:rPr>
              <a:t> адресата, </a:t>
            </a:r>
            <a:r>
              <a:rPr lang="ru-RU" sz="1400" dirty="0" err="1" smtClean="0">
                <a:latin typeface="Comic Sans MS" panose="030F0702030302020204" pitchFamily="66" charset="0"/>
              </a:rPr>
              <a:t>наприклад</a:t>
            </a:r>
            <a:r>
              <a:rPr lang="ru-RU" sz="1400" dirty="0" smtClean="0">
                <a:latin typeface="Comic Sans MS" panose="030F0702030302020204" pitchFamily="66" charset="0"/>
              </a:rPr>
              <a:t>, </a:t>
            </a:r>
            <a:r>
              <a:rPr lang="ru-RU" sz="1400" dirty="0" err="1" smtClean="0">
                <a:latin typeface="Comic Sans MS" panose="030F0702030302020204" pitchFamily="66" charset="0"/>
              </a:rPr>
              <a:t>подія</a:t>
            </a:r>
            <a:r>
              <a:rPr lang="ru-RU" sz="1400" dirty="0" smtClean="0"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latin typeface="Comic Sans MS" panose="030F0702030302020204" pitchFamily="66" charset="0"/>
              </a:rPr>
              <a:t> «click» </a:t>
            </a:r>
            <a:r>
              <a:rPr lang="ru-RU" sz="1400" dirty="0" smtClean="0">
                <a:latin typeface="Comic Sans MS" panose="030F0702030302020204" pitchFamily="66" charset="0"/>
              </a:rPr>
              <a:t>в об</a:t>
            </a:r>
            <a:r>
              <a:rPr lang="en-US" sz="1400" dirty="0" smtClean="0">
                <a:latin typeface="Comic Sans MS" panose="030F0702030302020204" pitchFamily="66" charset="0"/>
              </a:rPr>
              <a:t>’</a:t>
            </a:r>
            <a:r>
              <a:rPr lang="uk-UA" sz="1400" dirty="0" err="1" smtClean="0">
                <a:latin typeface="Comic Sans MS" panose="030F0702030302020204" pitchFamily="66" charset="0"/>
              </a:rPr>
              <a:t>єкті</a:t>
            </a:r>
            <a:r>
              <a:rPr lang="ru-RU" sz="1400" dirty="0" smtClean="0">
                <a:latin typeface="Comic Sans MS" panose="030F0702030302020204" pitchFamily="66" charset="0"/>
              </a:rPr>
              <a:t> </a:t>
            </a:r>
            <a:r>
              <a:rPr lang="en-US" sz="1400" dirty="0" err="1" smtClean="0">
                <a:latin typeface="Comic Sans MS" panose="030F0702030302020204" pitchFamily="66" charset="0"/>
              </a:rPr>
              <a:t>HTMLButtonElement</a:t>
            </a:r>
            <a:r>
              <a:rPr lang="uk-UA" sz="1400" dirty="0" smtClean="0">
                <a:latin typeface="Comic Sans MS" panose="030F0702030302020204" pitchFamily="66" charset="0"/>
              </a:rPr>
              <a:t> або подія </a:t>
            </a:r>
            <a:r>
              <a:rPr lang="en-US" sz="1400" dirty="0" smtClean="0">
                <a:latin typeface="Comic Sans MS" panose="030F0702030302020204" pitchFamily="66" charset="0"/>
              </a:rPr>
              <a:t>«</a:t>
            </a:r>
            <a:r>
              <a:rPr lang="en-US" sz="1400" dirty="0" err="1" smtClean="0">
                <a:latin typeface="Comic Sans MS" panose="030F0702030302020204" pitchFamily="66" charset="0"/>
              </a:rPr>
              <a:t>readystatechange</a:t>
            </a:r>
            <a:r>
              <a:rPr lang="en-US" sz="1400" dirty="0" smtClean="0">
                <a:latin typeface="Comic Sans MS" panose="030F0702030302020204" pitchFamily="66" charset="0"/>
              </a:rPr>
              <a:t>» в о</a:t>
            </a:r>
            <a:r>
              <a:rPr lang="uk-UA" sz="1400" dirty="0" smtClean="0">
                <a:latin typeface="Comic Sans MS" panose="030F0702030302020204" pitchFamily="66" charset="0"/>
              </a:rPr>
              <a:t>б</a:t>
            </a:r>
            <a:r>
              <a:rPr lang="en-US" sz="1400" dirty="0" smtClean="0">
                <a:latin typeface="Comic Sans MS" panose="030F0702030302020204" pitchFamily="66" charset="0"/>
              </a:rPr>
              <a:t>’</a:t>
            </a:r>
            <a:r>
              <a:rPr lang="uk-UA" sz="1400" dirty="0" err="1" smtClean="0">
                <a:latin typeface="Comic Sans MS" panose="030F0702030302020204" pitchFamily="66" charset="0"/>
              </a:rPr>
              <a:t>єкті</a:t>
            </a:r>
            <a:r>
              <a:rPr lang="en-US" sz="1400" dirty="0" smtClean="0">
                <a:latin typeface="Comic Sans MS" panose="030F0702030302020204" pitchFamily="66" charset="0"/>
              </a:rPr>
              <a:t> </a:t>
            </a:r>
            <a:r>
              <a:rPr lang="en-US" sz="1400" dirty="0" err="1" smtClean="0">
                <a:latin typeface="Comic Sans MS" panose="030F0702030302020204" pitchFamily="66" charset="0"/>
              </a:rPr>
              <a:t>XMLHttpRequest</a:t>
            </a:r>
            <a:r>
              <a:rPr lang="en-US" sz="1400" dirty="0" smtClean="0">
                <a:latin typeface="Comic Sans MS" panose="030F0702030302020204" pitchFamily="66" charset="0"/>
              </a:rPr>
              <a:t>.</a:t>
            </a:r>
            <a:r>
              <a:rPr lang="uk-UA" sz="1400" dirty="0" smtClean="0">
                <a:latin typeface="Comic Sans MS" panose="030F0702030302020204" pitchFamily="66" charset="0"/>
              </a:rPr>
              <a:t> Якщо потрібно, щоб програма реагувала на подію, треба використати функцію, яку називають </a:t>
            </a:r>
            <a:r>
              <a:rPr lang="en-US" sz="1400" dirty="0" smtClean="0">
                <a:latin typeface="Comic Sans MS" panose="030F0702030302020204" pitchFamily="66" charset="0"/>
              </a:rPr>
              <a:t>‘’</a:t>
            </a:r>
            <a:r>
              <a:rPr lang="uk-UA" sz="1400" dirty="0" smtClean="0">
                <a:latin typeface="Comic Sans MS" panose="030F0702030302020204" pitchFamily="66" charset="0"/>
              </a:rPr>
              <a:t>обробка подій</a:t>
            </a:r>
            <a:r>
              <a:rPr lang="en-US" sz="1400" dirty="0" smtClean="0">
                <a:latin typeface="Comic Sans MS" panose="030F0702030302020204" pitchFamily="66" charset="0"/>
              </a:rPr>
              <a:t>’’</a:t>
            </a:r>
            <a:r>
              <a:rPr lang="uk-UA" sz="1400" dirty="0" smtClean="0">
                <a:latin typeface="Comic Sans MS" panose="030F0702030302020204" pitchFamily="66" charset="0"/>
              </a:rPr>
              <a:t>:</a:t>
            </a:r>
          </a:p>
          <a:p>
            <a:pPr marL="0" indent="0">
              <a:buNone/>
            </a:pPr>
            <a:r>
              <a:rPr lang="uk-UA" sz="1400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uk-UA" sz="1400" dirty="0" smtClean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        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window.onload</a:t>
            </a:r>
            <a:r>
              <a:rPr lang="uk-UA" sz="1400" dirty="0" smtClean="0"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latin typeface="Comic Sans MS" panose="030F0702030302020204" pitchFamily="66" charset="0"/>
              </a:rPr>
              <a:t>­=­</a:t>
            </a:r>
            <a:r>
              <a:rPr lang="uk-UA" sz="1400" dirty="0" smtClean="0"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latin typeface="Comic Sans MS" panose="030F0702030302020204" pitchFamily="66" charset="0"/>
              </a:rPr>
              <a:t>function</a:t>
            </a:r>
            <a:r>
              <a:rPr lang="uk-UA" sz="1400" dirty="0" smtClean="0"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latin typeface="Comic Sans MS" panose="030F0702030302020204" pitchFamily="66" charset="0"/>
              </a:rPr>
              <a:t>()</a:t>
            </a:r>
            <a:r>
              <a:rPr lang="uk-UA" sz="1400" dirty="0" smtClean="0"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latin typeface="Comic Sans MS" panose="030F0702030302020204" pitchFamily="66" charset="0"/>
              </a:rPr>
              <a:t>­{­...­};</a:t>
            </a:r>
            <a:endParaRPr lang="uk-UA" sz="1400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uk-UA" sz="1400" dirty="0">
                <a:latin typeface="Comic Sans MS" panose="030F0702030302020204" pitchFamily="66" charset="0"/>
              </a:rPr>
              <a:t> </a:t>
            </a:r>
            <a:r>
              <a:rPr lang="uk-UA" sz="1400" dirty="0" smtClean="0">
                <a:latin typeface="Comic Sans MS" panose="030F0702030302020204" pitchFamily="66" charset="0"/>
              </a:rPr>
              <a:t>        </a:t>
            </a:r>
            <a:r>
              <a:rPr lang="en-US" sz="1400" dirty="0" smtClean="0">
                <a:latin typeface="Comic Sans MS" panose="030F0702030302020204" pitchFamily="66" charset="0"/>
              </a:rPr>
              <a:t> </a:t>
            </a:r>
            <a:r>
              <a:rPr lang="en-US" sz="1400" dirty="0" err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document.getElementById</a:t>
            </a:r>
            <a:r>
              <a:rPr lang="uk-UA" sz="1400" dirty="0" smtClean="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Comic Sans MS" panose="030F0702030302020204" pitchFamily="66" charset="0"/>
              </a:rPr>
              <a:t>("button1").</a:t>
            </a:r>
            <a:r>
              <a:rPr lang="en-US" sz="1400" dirty="0" err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onclick</a:t>
            </a:r>
            <a:r>
              <a:rPr lang="uk-UA" sz="1400" dirty="0" smtClean="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Comic Sans MS" panose="030F0702030302020204" pitchFamily="66" charset="0"/>
              </a:rPr>
              <a:t>­=</a:t>
            </a:r>
            <a:r>
              <a:rPr lang="uk-UA" sz="1400" dirty="0" smtClean="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Comic Sans MS" panose="030F0702030302020204" pitchFamily="66" charset="0"/>
              </a:rPr>
              <a:t>­function</a:t>
            </a:r>
            <a:r>
              <a:rPr lang="uk-UA" sz="1400" dirty="0" smtClean="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Comic Sans MS" panose="030F0702030302020204" pitchFamily="66" charset="0"/>
              </a:rPr>
              <a:t>()</a:t>
            </a:r>
            <a:r>
              <a:rPr lang="uk-UA" sz="1400" dirty="0" smtClean="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Comic Sans MS" panose="030F0702030302020204" pitchFamily="66" charset="0"/>
              </a:rPr>
              <a:t>­{­...­}; </a:t>
            </a:r>
            <a:endParaRPr lang="uk-UA" sz="1400" dirty="0" smtClean="0">
              <a:solidFill>
                <a:schemeClr val="accent2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uk-UA" sz="1400" dirty="0">
                <a:latin typeface="Comic Sans MS" panose="030F0702030302020204" pitchFamily="66" charset="0"/>
              </a:rPr>
              <a:t> </a:t>
            </a:r>
            <a:r>
              <a:rPr lang="uk-UA" sz="1400" dirty="0" smtClean="0">
                <a:latin typeface="Comic Sans MS" panose="030F0702030302020204" pitchFamily="66" charset="0"/>
              </a:rPr>
              <a:t>         </a:t>
            </a:r>
            <a:r>
              <a:rPr lang="en-US" sz="1400" dirty="0" err="1" smtClean="0">
                <a:latin typeface="Comic Sans MS" panose="030F0702030302020204" pitchFamily="66" charset="0"/>
              </a:rPr>
              <a:t>function­handleResponse</a:t>
            </a:r>
            <a:r>
              <a:rPr lang="uk-UA" sz="1400" dirty="0" smtClean="0"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latin typeface="Comic Sans MS" panose="030F0702030302020204" pitchFamily="66" charset="0"/>
              </a:rPr>
              <a:t>()</a:t>
            </a:r>
            <a:r>
              <a:rPr lang="uk-UA" sz="1400" dirty="0" smtClean="0"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latin typeface="Comic Sans MS" panose="030F0702030302020204" pitchFamily="66" charset="0"/>
              </a:rPr>
              <a:t>­{­...­}</a:t>
            </a:r>
            <a:endParaRPr lang="uk-UA" sz="1400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uk-UA" sz="1400" dirty="0">
                <a:latin typeface="Comic Sans MS" panose="030F0702030302020204" pitchFamily="66" charset="0"/>
              </a:rPr>
              <a:t> </a:t>
            </a:r>
            <a:r>
              <a:rPr lang="uk-UA" sz="1400" dirty="0" smtClean="0">
                <a:latin typeface="Comic Sans MS" panose="030F0702030302020204" pitchFamily="66" charset="0"/>
              </a:rPr>
              <a:t>        </a:t>
            </a:r>
            <a:r>
              <a:rPr lang="en-US" sz="1400" dirty="0" smtClean="0">
                <a:latin typeface="Comic Sans MS" panose="030F0702030302020204" pitchFamily="66" charset="0"/>
              </a:rPr>
              <a:t> </a:t>
            </a:r>
            <a:r>
              <a:rPr lang="en-US" sz="1400" dirty="0" err="1" smtClean="0">
                <a:latin typeface="Comic Sans MS" panose="030F0702030302020204" pitchFamily="66" charset="0"/>
              </a:rPr>
              <a:t>request.onreadystatechange</a:t>
            </a:r>
            <a:r>
              <a:rPr lang="en-US" sz="1400" dirty="0" smtClean="0">
                <a:latin typeface="Comic Sans MS" panose="030F0702030302020204" pitchFamily="66" charset="0"/>
              </a:rPr>
              <a:t>­</a:t>
            </a:r>
            <a:r>
              <a:rPr lang="uk-UA" sz="1400" dirty="0" smtClean="0"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latin typeface="Comic Sans MS" panose="030F0702030302020204" pitchFamily="66" charset="0"/>
              </a:rPr>
              <a:t>=</a:t>
            </a:r>
            <a:r>
              <a:rPr lang="uk-UA" sz="1400" dirty="0" smtClean="0"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latin typeface="Comic Sans MS" panose="030F0702030302020204" pitchFamily="66" charset="0"/>
              </a:rPr>
              <a:t>­</a:t>
            </a:r>
            <a:r>
              <a:rPr lang="en-US" sz="1400" dirty="0" err="1" smtClean="0">
                <a:latin typeface="Comic Sans MS" panose="030F0702030302020204" pitchFamily="66" charset="0"/>
              </a:rPr>
              <a:t>handleResponse</a:t>
            </a:r>
            <a:r>
              <a:rPr lang="en-US" sz="1400" dirty="0" smtClean="0">
                <a:latin typeface="Comic Sans MS" panose="030F0702030302020204" pitchFamily="66" charset="0"/>
              </a:rPr>
              <a:t>;</a:t>
            </a:r>
            <a:endParaRPr lang="uk-UA" sz="1400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uk-UA" sz="1400" dirty="0" smtClean="0">
                <a:latin typeface="Comic Sans MS" panose="030F0702030302020204" pitchFamily="66" charset="0"/>
              </a:rPr>
              <a:t>Більшість об</a:t>
            </a:r>
            <a:r>
              <a:rPr lang="en-US" sz="1400" dirty="0" smtClean="0">
                <a:latin typeface="Comic Sans MS" panose="030F0702030302020204" pitchFamily="66" charset="0"/>
              </a:rPr>
              <a:t>’</a:t>
            </a:r>
            <a:r>
              <a:rPr lang="uk-UA" sz="1400" dirty="0" err="1" smtClean="0">
                <a:latin typeface="Comic Sans MS" panose="030F0702030302020204" pitchFamily="66" charset="0"/>
              </a:rPr>
              <a:t>єктів</a:t>
            </a:r>
            <a:r>
              <a:rPr lang="uk-UA" sz="1400" dirty="0" smtClean="0">
                <a:latin typeface="Comic Sans MS" panose="030F0702030302020204" pitchFamily="66" charset="0"/>
              </a:rPr>
              <a:t>, які можуть бути адресатом, мають </a:t>
            </a:r>
            <a:r>
              <a:rPr lang="uk-UA" sz="1400" u="sng" dirty="0" smtClean="0">
                <a:latin typeface="Comic Sans MS" panose="030F0702030302020204" pitchFamily="66" charset="0"/>
              </a:rPr>
              <a:t>метод</a:t>
            </a:r>
            <a:r>
              <a:rPr lang="uk-UA" sz="1400" dirty="0" smtClean="0">
                <a:latin typeface="Comic Sans MS" panose="030F0702030302020204" pitchFamily="66" charset="0"/>
              </a:rPr>
              <a:t> </a:t>
            </a:r>
            <a:r>
              <a:rPr lang="en-US" sz="1400" u="sng" dirty="0" err="1" smtClean="0">
                <a:latin typeface="Comic Sans MS" panose="030F0702030302020204" pitchFamily="66" charset="0"/>
              </a:rPr>
              <a:t>addEventListener</a:t>
            </a:r>
            <a:r>
              <a:rPr lang="en-US" sz="1400" u="sng" dirty="0" smtClean="0">
                <a:latin typeface="Comic Sans MS" panose="030F0702030302020204" pitchFamily="66" charset="0"/>
              </a:rPr>
              <a:t>()</a:t>
            </a:r>
            <a:r>
              <a:rPr lang="uk-UA" sz="1400" dirty="0" smtClean="0">
                <a:latin typeface="Comic Sans MS" panose="030F0702030302020204" pitchFamily="66" charset="0"/>
              </a:rPr>
              <a:t> , який дозволяє реєструвати багато обробок :</a:t>
            </a:r>
          </a:p>
          <a:p>
            <a:pPr marL="0" indent="0">
              <a:buNone/>
            </a:pPr>
            <a:r>
              <a:rPr lang="uk-UA" sz="1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          </a:t>
            </a:r>
            <a:r>
              <a:rPr lang="en-US" sz="14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window.addEventListener</a:t>
            </a:r>
            <a:r>
              <a:rPr lang="uk-UA" sz="1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latin typeface="Comic Sans MS" panose="030F0702030302020204" pitchFamily="66" charset="0"/>
              </a:rPr>
              <a:t>("</a:t>
            </a:r>
            <a:r>
              <a:rPr lang="en-US" sz="1400" dirty="0" err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load</a:t>
            </a:r>
            <a:r>
              <a:rPr lang="en-US" sz="1400" dirty="0" err="1" smtClean="0">
                <a:latin typeface="Comic Sans MS" panose="030F0702030302020204" pitchFamily="66" charset="0"/>
              </a:rPr>
              <a:t>",­function</a:t>
            </a:r>
            <a:r>
              <a:rPr lang="uk-UA" sz="1400" dirty="0" smtClean="0"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latin typeface="Comic Sans MS" panose="030F0702030302020204" pitchFamily="66" charset="0"/>
              </a:rPr>
              <a:t>()</a:t>
            </a:r>
            <a:r>
              <a:rPr lang="uk-UA" sz="1400" dirty="0" smtClean="0"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latin typeface="Comic Sans MS" panose="030F0702030302020204" pitchFamily="66" charset="0"/>
              </a:rPr>
              <a:t>­{...},­</a:t>
            </a:r>
            <a:r>
              <a:rPr lang="uk-UA" sz="1400" dirty="0" smtClean="0"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latin typeface="Comic Sans MS" panose="030F0702030302020204" pitchFamily="66" charset="0"/>
              </a:rPr>
              <a:t>false); </a:t>
            </a:r>
            <a:endParaRPr lang="uk-UA" sz="1400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uk-UA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uk-UA" sz="1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         </a:t>
            </a:r>
            <a:r>
              <a:rPr lang="en-US" sz="14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request.addEventListener</a:t>
            </a:r>
            <a:r>
              <a:rPr lang="uk-UA" sz="1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latin typeface="Comic Sans MS" panose="030F0702030302020204" pitchFamily="66" charset="0"/>
              </a:rPr>
              <a:t>("</a:t>
            </a:r>
            <a:r>
              <a:rPr lang="en-US" sz="1400" dirty="0" err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readystatechange</a:t>
            </a:r>
            <a:r>
              <a:rPr lang="en-US" sz="1400" dirty="0" smtClean="0">
                <a:latin typeface="Comic Sans MS" panose="030F0702030302020204" pitchFamily="66" charset="0"/>
              </a:rPr>
              <a:t>",­</a:t>
            </a:r>
            <a:r>
              <a:rPr lang="uk-UA" sz="1400" dirty="0" smtClean="0"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latin typeface="Comic Sans MS" panose="030F0702030302020204" pitchFamily="66" charset="0"/>
              </a:rPr>
              <a:t>function</a:t>
            </a:r>
            <a:r>
              <a:rPr lang="uk-UA" sz="1400" dirty="0" smtClean="0"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latin typeface="Comic Sans MS" panose="030F0702030302020204" pitchFamily="66" charset="0"/>
              </a:rPr>
              <a:t>()­</a:t>
            </a:r>
            <a:r>
              <a:rPr lang="uk-UA" sz="1400" dirty="0" smtClean="0"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latin typeface="Comic Sans MS" panose="030F0702030302020204" pitchFamily="66" charset="0"/>
              </a:rPr>
              <a:t>{...},­</a:t>
            </a:r>
            <a:r>
              <a:rPr lang="uk-UA" sz="1400" dirty="0" smtClean="0"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latin typeface="Comic Sans MS" panose="030F0702030302020204" pitchFamily="66" charset="0"/>
              </a:rPr>
              <a:t>false);</a:t>
            </a:r>
            <a:endParaRPr lang="uk-UA" sz="1400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uk-UA" sz="1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4180" y="971550"/>
            <a:ext cx="4979670" cy="85407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400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Виконання, кероване подіями</a:t>
            </a:r>
            <a:endParaRPr lang="uk-UA" sz="2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uk-UA" sz="1400" dirty="0" smtClean="0">
                <a:latin typeface="Comic Sans MS" panose="030F0702030302020204" pitchFamily="66" charset="0"/>
              </a:rPr>
              <a:t>Клієнтські </a:t>
            </a:r>
            <a:r>
              <a:rPr lang="en-US" sz="1400" dirty="0" smtClean="0">
                <a:latin typeface="Comic Sans MS" panose="030F0702030302020204" pitchFamily="66" charset="0"/>
              </a:rPr>
              <a:t>JavaScript-</a:t>
            </a:r>
            <a:r>
              <a:rPr lang="uk-UA" sz="1400" dirty="0" smtClean="0">
                <a:latin typeface="Comic Sans MS" panose="030F0702030302020204" pitchFamily="66" charset="0"/>
              </a:rPr>
              <a:t>програми використовують ще один різновид асинхронних повідомлень, які не є подіями.</a:t>
            </a:r>
            <a:r>
              <a:rPr lang="en-US" sz="1400" dirty="0" smtClean="0">
                <a:latin typeface="Comic Sans MS" panose="030F0702030302020204" pitchFamily="66" charset="0"/>
              </a:rPr>
              <a:t> </a:t>
            </a:r>
            <a:r>
              <a:rPr lang="uk-UA" sz="1400" dirty="0" smtClean="0">
                <a:latin typeface="Comic Sans MS" panose="030F0702030302020204" pitchFamily="66" charset="0"/>
              </a:rPr>
              <a:t>Якщо властивості </a:t>
            </a:r>
            <a:r>
              <a:rPr lang="en-US" sz="1400" u="sng" dirty="0" err="1" smtClean="0">
                <a:latin typeface="Comic Sans MS" panose="030F0702030302020204" pitchFamily="66" charset="0"/>
              </a:rPr>
              <a:t>onerror</a:t>
            </a:r>
            <a:r>
              <a:rPr lang="en-US" sz="1400" u="sng" dirty="0" smtClean="0">
                <a:latin typeface="Comic Sans MS" panose="030F0702030302020204" pitchFamily="66" charset="0"/>
              </a:rPr>
              <a:t> </a:t>
            </a:r>
            <a:r>
              <a:rPr lang="uk-UA" sz="1400" dirty="0" smtClean="0">
                <a:latin typeface="Comic Sans MS" panose="030F0702030302020204" pitchFamily="66" charset="0"/>
              </a:rPr>
              <a:t>об</a:t>
            </a:r>
            <a:r>
              <a:rPr lang="en-US" sz="1400" dirty="0" smtClean="0">
                <a:latin typeface="Comic Sans MS" panose="030F0702030302020204" pitchFamily="66" charset="0"/>
              </a:rPr>
              <a:t>’</a:t>
            </a:r>
            <a:r>
              <a:rPr lang="uk-UA" sz="1400" dirty="0" err="1" smtClean="0">
                <a:latin typeface="Comic Sans MS" panose="030F0702030302020204" pitchFamily="66" charset="0"/>
              </a:rPr>
              <a:t>єкта</a:t>
            </a:r>
            <a:r>
              <a:rPr lang="uk-UA" sz="1400" dirty="0" smtClean="0"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latin typeface="Comic Sans MS" panose="030F0702030302020204" pitchFamily="66" charset="0"/>
              </a:rPr>
              <a:t>Window </a:t>
            </a:r>
            <a:r>
              <a:rPr lang="uk-UA" sz="1400" dirty="0" smtClean="0">
                <a:latin typeface="Comic Sans MS" panose="030F0702030302020204" pitchFamily="66" charset="0"/>
              </a:rPr>
              <a:t>присвоїти функцію, вона буде викликатися при помилках чи необроблених даних. Функції </a:t>
            </a:r>
            <a:r>
              <a:rPr lang="en-US" sz="1400" u="sng" dirty="0" err="1" smtClean="0">
                <a:latin typeface="Comic Sans MS" panose="030F0702030302020204" pitchFamily="66" charset="0"/>
              </a:rPr>
              <a:t>setTimeout</a:t>
            </a:r>
            <a:r>
              <a:rPr lang="en-US" sz="1400" u="sng" dirty="0" smtClean="0">
                <a:latin typeface="Comic Sans MS" panose="030F0702030302020204" pitchFamily="66" charset="0"/>
              </a:rPr>
              <a:t> ()</a:t>
            </a:r>
            <a:r>
              <a:rPr lang="en-US" sz="1400" dirty="0" smtClean="0">
                <a:latin typeface="Comic Sans MS" panose="030F0702030302020204" pitchFamily="66" charset="0"/>
              </a:rPr>
              <a:t> </a:t>
            </a:r>
            <a:r>
              <a:rPr lang="uk-UA" sz="1400" dirty="0" smtClean="0">
                <a:latin typeface="Comic Sans MS" panose="030F0702030302020204" pitchFamily="66" charset="0"/>
              </a:rPr>
              <a:t>і </a:t>
            </a:r>
            <a:r>
              <a:rPr lang="en-US" sz="1400" u="sng" dirty="0" err="1" smtClean="0">
                <a:latin typeface="Comic Sans MS" panose="030F0702030302020204" pitchFamily="66" charset="0"/>
              </a:rPr>
              <a:t>setInterval</a:t>
            </a:r>
            <a:r>
              <a:rPr lang="en-US" sz="1400" u="sng" dirty="0" smtClean="0">
                <a:latin typeface="Comic Sans MS" panose="030F0702030302020204" pitchFamily="66" charset="0"/>
              </a:rPr>
              <a:t> ()</a:t>
            </a:r>
            <a:r>
              <a:rPr lang="en-US" sz="1400" dirty="0" smtClean="0">
                <a:latin typeface="Comic Sans MS" panose="030F0702030302020204" pitchFamily="66" charset="0"/>
              </a:rPr>
              <a:t> </a:t>
            </a:r>
            <a:r>
              <a:rPr lang="uk-UA" sz="1400" dirty="0" smtClean="0">
                <a:latin typeface="Comic Sans MS" panose="030F0702030302020204" pitchFamily="66" charset="0"/>
              </a:rPr>
              <a:t>викликають надані їм функції по закінченню певного проміжку часу. Це функції </a:t>
            </a:r>
            <a:r>
              <a:rPr lang="uk-UA" sz="1400" dirty="0" err="1" smtClean="0">
                <a:latin typeface="Comic Sans MS" panose="030F0702030302020204" pitchFamily="66" charset="0"/>
              </a:rPr>
              <a:t>зворотнього</a:t>
            </a:r>
            <a:r>
              <a:rPr lang="uk-UA" sz="1400" dirty="0" smtClean="0">
                <a:latin typeface="Comic Sans MS" panose="030F0702030302020204" pitchFamily="66" charset="0"/>
              </a:rPr>
              <a:t> виклику, які виконуються асинхронно.</a:t>
            </a:r>
          </a:p>
          <a:p>
            <a:pPr marL="0" indent="0">
              <a:buNone/>
            </a:pPr>
            <a:r>
              <a:rPr lang="uk-UA" sz="1400" i="1" dirty="0" smtClean="0">
                <a:latin typeface="Comic Sans MS" panose="030F0702030302020204" pitchFamily="66" charset="0"/>
              </a:rPr>
              <a:t>Приклад </a:t>
            </a:r>
            <a:r>
              <a:rPr lang="en-US" sz="1400" i="1" dirty="0" err="1" smtClean="0">
                <a:latin typeface="Comic Sans MS" panose="030F0702030302020204" pitchFamily="66" charset="0"/>
              </a:rPr>
              <a:t>onLoad</a:t>
            </a:r>
            <a:r>
              <a:rPr lang="en-US" sz="1400" i="1" dirty="0" smtClean="0">
                <a:latin typeface="Comic Sans MS" panose="030F0702030302020204" pitchFamily="66" charset="0"/>
              </a:rPr>
              <a:t>(): </a:t>
            </a:r>
            <a:r>
              <a:rPr lang="uk-UA" sz="1400" i="1" dirty="0" smtClean="0">
                <a:latin typeface="Comic Sans MS" panose="030F0702030302020204" pitchFamily="66" charset="0"/>
              </a:rPr>
              <a:t>виклик функції після закінчення завантаження </a:t>
            </a:r>
          </a:p>
          <a:p>
            <a:pPr marL="0" indent="0">
              <a:buNone/>
            </a:pPr>
            <a:r>
              <a:rPr lang="uk-UA" sz="1400" dirty="0" smtClean="0">
                <a:latin typeface="Comic Sans MS" panose="030F0702030302020204" pitchFamily="66" charset="0"/>
              </a:rPr>
              <a:t>           </a:t>
            </a:r>
            <a:r>
              <a:rPr lang="uk-UA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//­Ре­єструє функцію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f,­</a:t>
            </a:r>
            <a:r>
              <a:rPr lang="uk-UA" sz="1400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uk-UA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яка має викликатися після закінчення завантаження документа</a:t>
            </a:r>
          </a:p>
          <a:p>
            <a:pPr marL="0" indent="0">
              <a:buNone/>
            </a:pPr>
            <a:r>
              <a:rPr lang="uk-UA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           //­Якщо документ вже завантажений, ­функ­ція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f</a:t>
            </a:r>
            <a:r>
              <a:rPr lang="uk-UA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 буде викликана якнайшвидше</a:t>
            </a:r>
          </a:p>
          <a:p>
            <a:pPr marL="0" indent="0">
              <a:buNone/>
            </a:pPr>
            <a:r>
              <a:rPr lang="uk-UA" sz="1400" dirty="0">
                <a:latin typeface="Comic Sans MS" panose="030F0702030302020204" pitchFamily="66" charset="0"/>
              </a:rPr>
              <a:t> </a:t>
            </a:r>
            <a:r>
              <a:rPr lang="uk-UA" sz="1400" dirty="0" smtClean="0">
                <a:latin typeface="Comic Sans MS" panose="030F0702030302020204" pitchFamily="66" charset="0"/>
              </a:rPr>
              <a:t>           </a:t>
            </a:r>
            <a:r>
              <a:rPr lang="en-US" sz="1400" dirty="0" smtClean="0">
                <a:latin typeface="Comic Sans MS" panose="030F0702030302020204" pitchFamily="66" charset="0"/>
              </a:rPr>
              <a:t>function</a:t>
            </a:r>
            <a:r>
              <a:rPr lang="uk-UA" sz="1400" dirty="0" smtClean="0"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latin typeface="Comic Sans MS" panose="030F0702030302020204" pitchFamily="66" charset="0"/>
              </a:rPr>
              <a:t>­</a:t>
            </a:r>
            <a:r>
              <a:rPr lang="en-US" sz="1400" dirty="0" err="1" smtClean="0">
                <a:latin typeface="Comic Sans MS" panose="030F0702030302020204" pitchFamily="66" charset="0"/>
              </a:rPr>
              <a:t>onLoad</a:t>
            </a:r>
            <a:r>
              <a:rPr lang="uk-UA" sz="1400" dirty="0" smtClean="0"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latin typeface="Comic Sans MS" panose="030F0702030302020204" pitchFamily="66" charset="0"/>
              </a:rPr>
              <a:t>(f)­</a:t>
            </a:r>
            <a:r>
              <a:rPr lang="uk-UA" sz="1400" dirty="0" smtClean="0"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latin typeface="Comic Sans MS" panose="030F0702030302020204" pitchFamily="66" charset="0"/>
              </a:rPr>
              <a:t>{</a:t>
            </a:r>
            <a:endParaRPr lang="uk-UA" sz="1400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uk-UA" sz="1400" dirty="0">
                <a:latin typeface="Comic Sans MS" panose="030F0702030302020204" pitchFamily="66" charset="0"/>
              </a:rPr>
              <a:t> </a:t>
            </a:r>
            <a:r>
              <a:rPr lang="uk-UA" sz="1400" dirty="0" smtClean="0">
                <a:latin typeface="Comic Sans MS" panose="030F0702030302020204" pitchFamily="66" charset="0"/>
              </a:rPr>
              <a:t>                 </a:t>
            </a:r>
            <a:r>
              <a:rPr lang="en-US" sz="1400" dirty="0" smtClean="0">
                <a:latin typeface="Comic Sans MS" panose="030F0702030302020204" pitchFamily="66" charset="0"/>
              </a:rPr>
              <a:t> ­­­­if</a:t>
            </a:r>
            <a:r>
              <a:rPr lang="uk-UA" sz="1400" dirty="0" smtClean="0"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latin typeface="Comic Sans MS" panose="030F0702030302020204" pitchFamily="66" charset="0"/>
              </a:rPr>
              <a:t>­(</a:t>
            </a:r>
            <a:r>
              <a:rPr lang="en-US" sz="1400" dirty="0" err="1" smtClean="0">
                <a:latin typeface="Comic Sans MS" panose="030F0702030302020204" pitchFamily="66" charset="0"/>
              </a:rPr>
              <a:t>onLoad.loaded</a:t>
            </a:r>
            <a:r>
              <a:rPr lang="en-US" sz="1400" dirty="0" smtClean="0">
                <a:latin typeface="Comic Sans MS" panose="030F0702030302020204" pitchFamily="66" charset="0"/>
              </a:rPr>
              <a:t>)</a:t>
            </a:r>
            <a:r>
              <a:rPr lang="uk-UA" sz="1400" dirty="0" smtClean="0">
                <a:latin typeface="Comic Sans MS" panose="030F0702030302020204" pitchFamily="66" charset="0"/>
              </a:rPr>
              <a:t>    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­­­­­­­­­­­­­­­­­­­//­</a:t>
            </a:r>
            <a:r>
              <a:rPr lang="uk-UA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Якщо документ завантажений</a:t>
            </a:r>
          </a:p>
          <a:p>
            <a:pPr marL="0" indent="0">
              <a:buNone/>
            </a:pPr>
            <a:r>
              <a:rPr lang="uk-UA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uk-UA" sz="1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                      ­­­­­­­­</a:t>
            </a:r>
            <a:r>
              <a:rPr lang="en-US" sz="14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window.setTimeout</a:t>
            </a:r>
            <a:r>
              <a:rPr lang="uk-UA" sz="1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latin typeface="Comic Sans MS" panose="030F0702030302020204" pitchFamily="66" charset="0"/>
              </a:rPr>
              <a:t>(f,­0);</a:t>
            </a:r>
            <a:r>
              <a:rPr lang="uk-UA" sz="1400" dirty="0" smtClean="0">
                <a:latin typeface="Comic Sans MS" panose="030F0702030302020204" pitchFamily="66" charset="0"/>
              </a:rPr>
              <a:t>    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­­­­­­­­­//­</a:t>
            </a:r>
            <a:r>
              <a:rPr lang="uk-UA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Викликати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f</a:t>
            </a:r>
            <a:r>
              <a:rPr lang="uk-UA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 якнайшвидше</a:t>
            </a:r>
          </a:p>
          <a:p>
            <a:pPr marL="0" indent="0">
              <a:buNone/>
            </a:pPr>
            <a:r>
              <a:rPr lang="uk-UA" sz="1400" dirty="0">
                <a:latin typeface="Comic Sans MS" panose="030F0702030302020204" pitchFamily="66" charset="0"/>
              </a:rPr>
              <a:t> </a:t>
            </a:r>
            <a:r>
              <a:rPr lang="uk-UA" sz="1400" dirty="0" smtClean="0">
                <a:latin typeface="Comic Sans MS" panose="030F0702030302020204" pitchFamily="66" charset="0"/>
              </a:rPr>
              <a:t>  ­­­­                </a:t>
            </a:r>
            <a:r>
              <a:rPr lang="en-US" sz="1400" dirty="0" smtClean="0">
                <a:latin typeface="Comic Sans MS" panose="030F0702030302020204" pitchFamily="66" charset="0"/>
              </a:rPr>
              <a:t>else</a:t>
            </a:r>
            <a:r>
              <a:rPr lang="uk-UA" sz="1400" dirty="0" smtClean="0"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latin typeface="Comic Sans MS" panose="030F0702030302020204" pitchFamily="66" charset="0"/>
              </a:rPr>
              <a:t>­if</a:t>
            </a:r>
            <a:r>
              <a:rPr lang="uk-UA" sz="1400" dirty="0" smtClean="0"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latin typeface="Comic Sans MS" panose="030F0702030302020204" pitchFamily="66" charset="0"/>
              </a:rPr>
              <a:t>­(</a:t>
            </a:r>
            <a:r>
              <a:rPr lang="en-US" sz="1400" dirty="0" err="1" smtClean="0">
                <a:latin typeface="Comic Sans MS" panose="030F0702030302020204" pitchFamily="66" charset="0"/>
              </a:rPr>
              <a:t>window.addEventListener</a:t>
            </a:r>
            <a:r>
              <a:rPr lang="en-US" sz="1400" dirty="0" smtClean="0">
                <a:latin typeface="Comic Sans MS" panose="030F0702030302020204" pitchFamily="66" charset="0"/>
              </a:rPr>
              <a:t>)­­­­</a:t>
            </a:r>
            <a:r>
              <a:rPr lang="uk-UA" sz="1400" dirty="0" smtClean="0">
                <a:latin typeface="Comic Sans MS" panose="030F0702030302020204" pitchFamily="66" charset="0"/>
              </a:rPr>
              <a:t>    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//­</a:t>
            </a:r>
            <a:r>
              <a:rPr lang="uk-UA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Стан­дартний метод реєстрації події</a:t>
            </a:r>
          </a:p>
          <a:p>
            <a:pPr marL="0" indent="0">
              <a:buNone/>
            </a:pPr>
            <a:r>
              <a:rPr lang="uk-UA" sz="1400" dirty="0">
                <a:latin typeface="Comic Sans MS" panose="030F0702030302020204" pitchFamily="66" charset="0"/>
              </a:rPr>
              <a:t> </a:t>
            </a:r>
            <a:r>
              <a:rPr lang="uk-UA" sz="1400" dirty="0" smtClean="0">
                <a:latin typeface="Comic Sans MS" panose="030F0702030302020204" pitchFamily="66" charset="0"/>
              </a:rPr>
              <a:t>                      ­­­­­­­­</a:t>
            </a:r>
            <a:r>
              <a:rPr lang="en-US" sz="1400" dirty="0" err="1" smtClean="0">
                <a:latin typeface="Comic Sans MS" panose="030F0702030302020204" pitchFamily="66" charset="0"/>
              </a:rPr>
              <a:t>window.addEventListener</a:t>
            </a:r>
            <a:r>
              <a:rPr lang="uk-UA" sz="1400" dirty="0" smtClean="0"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latin typeface="Comic Sans MS" panose="030F0702030302020204" pitchFamily="66" charset="0"/>
              </a:rPr>
              <a:t>("load",</a:t>
            </a:r>
            <a:r>
              <a:rPr lang="uk-UA" sz="1400" dirty="0" smtClean="0"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latin typeface="Comic Sans MS" panose="030F0702030302020204" pitchFamily="66" charset="0"/>
              </a:rPr>
              <a:t>­f,</a:t>
            </a:r>
            <a:r>
              <a:rPr lang="uk-UA" sz="1400" dirty="0" smtClean="0"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latin typeface="Comic Sans MS" panose="030F0702030302020204" pitchFamily="66" charset="0"/>
              </a:rPr>
              <a:t>­</a:t>
            </a:r>
            <a:r>
              <a:rPr lang="en-US" sz="1400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false</a:t>
            </a:r>
            <a:r>
              <a:rPr lang="en-US" sz="1400" dirty="0" smtClean="0">
                <a:latin typeface="Comic Sans MS" panose="030F0702030302020204" pitchFamily="66" charset="0"/>
              </a:rPr>
              <a:t>);</a:t>
            </a:r>
            <a:endParaRPr lang="uk-UA" sz="1400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uk-UA" sz="1400" dirty="0">
                <a:latin typeface="Comic Sans MS" panose="030F0702030302020204" pitchFamily="66" charset="0"/>
              </a:rPr>
              <a:t> </a:t>
            </a:r>
            <a:r>
              <a:rPr lang="uk-UA" sz="1400" dirty="0" smtClean="0">
                <a:latin typeface="Comic Sans MS" panose="030F0702030302020204" pitchFamily="66" charset="0"/>
              </a:rPr>
              <a:t>                 </a:t>
            </a:r>
            <a:r>
              <a:rPr lang="en-US" sz="1400" dirty="0" smtClean="0">
                <a:latin typeface="Comic Sans MS" panose="030F0702030302020204" pitchFamily="66" charset="0"/>
              </a:rPr>
              <a:t> ­­­­else</a:t>
            </a:r>
            <a:r>
              <a:rPr lang="uk-UA" sz="1400" dirty="0" smtClean="0"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latin typeface="Comic Sans MS" panose="030F0702030302020204" pitchFamily="66" charset="0"/>
              </a:rPr>
              <a:t>­if­</a:t>
            </a:r>
            <a:r>
              <a:rPr lang="uk-UA" sz="1400" dirty="0" smtClean="0"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latin typeface="Comic Sans MS" panose="030F0702030302020204" pitchFamily="66" charset="0"/>
              </a:rPr>
              <a:t>(</a:t>
            </a:r>
            <a:r>
              <a:rPr lang="en-US" sz="1400" dirty="0" err="1" smtClean="0">
                <a:latin typeface="Comic Sans MS" panose="030F0702030302020204" pitchFamily="66" charset="0"/>
              </a:rPr>
              <a:t>window.attachEvent</a:t>
            </a:r>
            <a:r>
              <a:rPr lang="en-US" sz="1400" dirty="0" smtClean="0">
                <a:latin typeface="Comic Sans MS" panose="030F0702030302020204" pitchFamily="66" charset="0"/>
              </a:rPr>
              <a:t>)­­­</a:t>
            </a:r>
            <a:r>
              <a:rPr lang="uk-UA" sz="1400" dirty="0" smtClean="0">
                <a:latin typeface="Comic Sans MS" panose="030F0702030302020204" pitchFamily="66" charset="0"/>
              </a:rPr>
              <a:t>   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­­­­­­//­</a:t>
            </a:r>
            <a:r>
              <a:rPr lang="uk-UA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В­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IE8­</a:t>
            </a:r>
            <a:r>
              <a:rPr lang="uk-UA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 і в попередніх версія</a:t>
            </a:r>
          </a:p>
          <a:p>
            <a:pPr marL="0" indent="0">
              <a:buNone/>
            </a:pPr>
            <a:r>
              <a:rPr lang="uk-UA" sz="1400" dirty="0" smtClean="0">
                <a:latin typeface="Comic Sans MS" panose="030F0702030302020204" pitchFamily="66" charset="0"/>
              </a:rPr>
              <a:t>                       ­­­­­­­­</a:t>
            </a:r>
            <a:r>
              <a:rPr lang="en-US" sz="1400" dirty="0" err="1" smtClean="0">
                <a:latin typeface="Comic Sans MS" panose="030F0702030302020204" pitchFamily="66" charset="0"/>
              </a:rPr>
              <a:t>window.attachEvent</a:t>
            </a:r>
            <a:r>
              <a:rPr lang="uk-UA" sz="1400" dirty="0" smtClean="0"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latin typeface="Comic Sans MS" panose="030F0702030302020204" pitchFamily="66" charset="0"/>
              </a:rPr>
              <a:t>("</a:t>
            </a:r>
            <a:r>
              <a:rPr lang="en-US" sz="1400" dirty="0" err="1" smtClean="0">
                <a:latin typeface="Comic Sans MS" panose="030F0702030302020204" pitchFamily="66" charset="0"/>
              </a:rPr>
              <a:t>onload</a:t>
            </a:r>
            <a:r>
              <a:rPr lang="en-US" sz="1400" dirty="0" smtClean="0">
                <a:latin typeface="Comic Sans MS" panose="030F0702030302020204" pitchFamily="66" charset="0"/>
              </a:rPr>
              <a:t>",</a:t>
            </a:r>
            <a:r>
              <a:rPr lang="uk-UA" sz="1400" dirty="0" smtClean="0"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latin typeface="Comic Sans MS" panose="030F0702030302020204" pitchFamily="66" charset="0"/>
              </a:rPr>
              <a:t>­f);</a:t>
            </a:r>
            <a:r>
              <a:rPr lang="uk-UA" sz="1400" dirty="0" smtClean="0">
                <a:latin typeface="Comic Sans MS" panose="030F0702030302020204" pitchFamily="66" charset="0"/>
              </a:rPr>
              <a:t>  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­//­</a:t>
            </a:r>
            <a:r>
              <a:rPr lang="uk-UA" sz="1400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В</a:t>
            </a:r>
            <a:r>
              <a:rPr lang="uk-UA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икористовується цей метод </a:t>
            </a:r>
          </a:p>
          <a:p>
            <a:pPr marL="0" indent="0">
              <a:buNone/>
            </a:pPr>
            <a:r>
              <a:rPr lang="uk-UA" sz="1400" dirty="0">
                <a:latin typeface="Comic Sans MS" panose="030F0702030302020204" pitchFamily="66" charset="0"/>
              </a:rPr>
              <a:t> </a:t>
            </a:r>
            <a:r>
              <a:rPr lang="uk-UA" sz="1400" dirty="0" smtClean="0">
                <a:latin typeface="Comic Sans MS" panose="030F0702030302020204" pitchFamily="66" charset="0"/>
              </a:rPr>
              <a:t>          }                                    </a:t>
            </a:r>
          </a:p>
          <a:p>
            <a:pPr marL="0" indent="0">
              <a:buNone/>
            </a:pPr>
            <a:r>
              <a:rPr lang="uk-UA" sz="1400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uk-UA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         //Спочатку встановити прапорець,­ який вказує, що документ ще не завантажений </a:t>
            </a:r>
          </a:p>
          <a:p>
            <a:pPr marL="0" indent="0">
              <a:buNone/>
            </a:pPr>
            <a:r>
              <a:rPr lang="uk-UA" sz="1400" dirty="0" smtClean="0">
                <a:latin typeface="Comic Sans MS" panose="030F0702030302020204" pitchFamily="66" charset="0"/>
              </a:rPr>
              <a:t>            </a:t>
            </a:r>
            <a:r>
              <a:rPr lang="en-US" sz="1400" dirty="0" err="1" smtClean="0">
                <a:latin typeface="Comic Sans MS" panose="030F0702030302020204" pitchFamily="66" charset="0"/>
              </a:rPr>
              <a:t>onLoad.loaded</a:t>
            </a:r>
            <a:r>
              <a:rPr lang="uk-UA" sz="1400" dirty="0" smtClean="0"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latin typeface="Comic Sans MS" panose="030F0702030302020204" pitchFamily="66" charset="0"/>
              </a:rPr>
              <a:t>­=</a:t>
            </a:r>
            <a:r>
              <a:rPr lang="uk-UA" sz="1400" dirty="0" smtClean="0"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­false</a:t>
            </a:r>
            <a:r>
              <a:rPr lang="en-US" sz="1400" dirty="0" smtClean="0">
                <a:latin typeface="Comic Sans MS" panose="030F0702030302020204" pitchFamily="66" charset="0"/>
              </a:rPr>
              <a:t>;</a:t>
            </a:r>
            <a:r>
              <a:rPr lang="uk-UA" sz="1400" dirty="0" smtClean="0">
                <a:latin typeface="Comic Sans MS" panose="030F0702030302020204" pitchFamily="66" charset="0"/>
              </a:rPr>
              <a:t>    </a:t>
            </a:r>
          </a:p>
          <a:p>
            <a:pPr marL="0" indent="0">
              <a:buNone/>
            </a:pPr>
            <a:r>
              <a:rPr lang="uk-UA" sz="1400" dirty="0">
                <a:latin typeface="Comic Sans MS" panose="030F0702030302020204" pitchFamily="66" charset="0"/>
              </a:rPr>
              <a:t> </a:t>
            </a:r>
            <a:r>
              <a:rPr lang="uk-UA" sz="1400" dirty="0" smtClean="0">
                <a:latin typeface="Comic Sans MS" panose="030F0702030302020204" pitchFamily="66" charset="0"/>
              </a:rPr>
              <a:t>        </a:t>
            </a:r>
            <a:r>
              <a:rPr lang="en-US" sz="1400" dirty="0" smtClean="0"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//­</a:t>
            </a:r>
            <a:r>
              <a:rPr lang="uk-UA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І зареєструвати функцію, яка забере прапорець після завантаження</a:t>
            </a:r>
          </a:p>
          <a:p>
            <a:pPr marL="0" indent="0">
              <a:buNone/>
            </a:pPr>
            <a:r>
              <a:rPr lang="uk-UA" sz="1400" dirty="0">
                <a:latin typeface="Comic Sans MS" panose="030F0702030302020204" pitchFamily="66" charset="0"/>
              </a:rPr>
              <a:t> </a:t>
            </a:r>
            <a:r>
              <a:rPr lang="uk-UA" sz="1400" dirty="0" smtClean="0">
                <a:latin typeface="Comic Sans MS" panose="030F0702030302020204" pitchFamily="66" charset="0"/>
              </a:rPr>
              <a:t>           </a:t>
            </a:r>
            <a:r>
              <a:rPr lang="en-US" sz="1400" dirty="0" err="1" smtClean="0">
                <a:latin typeface="Comic Sans MS" panose="030F0702030302020204" pitchFamily="66" charset="0"/>
              </a:rPr>
              <a:t>onLoad</a:t>
            </a:r>
            <a:r>
              <a:rPr lang="uk-UA" sz="1400" dirty="0" smtClean="0"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latin typeface="Comic Sans MS" panose="030F0702030302020204" pitchFamily="66" charset="0"/>
              </a:rPr>
              <a:t>(function</a:t>
            </a:r>
            <a:r>
              <a:rPr lang="uk-UA" sz="1400" dirty="0" smtClean="0"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latin typeface="Comic Sans MS" panose="030F0702030302020204" pitchFamily="66" charset="0"/>
              </a:rPr>
              <a:t>()</a:t>
            </a:r>
            <a:r>
              <a:rPr lang="uk-UA" sz="1400" dirty="0" smtClean="0"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latin typeface="Comic Sans MS" panose="030F0702030302020204" pitchFamily="66" charset="0"/>
              </a:rPr>
              <a:t>­{</a:t>
            </a:r>
            <a:r>
              <a:rPr lang="uk-UA" sz="1400" dirty="0" smtClean="0"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latin typeface="Comic Sans MS" panose="030F0702030302020204" pitchFamily="66" charset="0"/>
              </a:rPr>
              <a:t>­</a:t>
            </a:r>
            <a:r>
              <a:rPr lang="en-US" sz="1400" dirty="0" err="1" smtClean="0">
                <a:latin typeface="Comic Sans MS" panose="030F0702030302020204" pitchFamily="66" charset="0"/>
              </a:rPr>
              <a:t>onLoad.loaded</a:t>
            </a:r>
            <a:r>
              <a:rPr lang="uk-UA" sz="1400" dirty="0" smtClean="0"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latin typeface="Comic Sans MS" panose="030F0702030302020204" pitchFamily="66" charset="0"/>
              </a:rPr>
              <a:t>­=</a:t>
            </a:r>
            <a:r>
              <a:rPr lang="uk-UA" sz="1400" dirty="0" smtClean="0"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solidFill>
                  <a:schemeClr val="accent6"/>
                </a:solidFill>
                <a:latin typeface="Comic Sans MS" panose="030F0702030302020204" pitchFamily="66" charset="0"/>
              </a:rPr>
              <a:t>­true</a:t>
            </a:r>
            <a:r>
              <a:rPr lang="en-US" sz="1400" dirty="0" smtClean="0">
                <a:latin typeface="Comic Sans MS" panose="030F0702030302020204" pitchFamily="66" charset="0"/>
              </a:rPr>
              <a:t>;</a:t>
            </a:r>
            <a:r>
              <a:rPr lang="uk-UA" sz="1400" dirty="0" smtClean="0"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latin typeface="Comic Sans MS" panose="030F0702030302020204" pitchFamily="66" charset="0"/>
              </a:rPr>
              <a:t>­}</a:t>
            </a:r>
            <a:r>
              <a:rPr lang="uk-UA" sz="1400" dirty="0" smtClean="0"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latin typeface="Comic Sans MS" panose="030F0702030302020204" pitchFamily="66" charset="0"/>
              </a:rPr>
              <a:t>);</a:t>
            </a:r>
          </a:p>
          <a:p>
            <a:pPr marL="0" indent="0">
              <a:buNone/>
            </a:pPr>
            <a:endParaRPr lang="uk-UA" sz="1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28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69112" y="970156"/>
            <a:ext cx="8422888" cy="85546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400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Модель потоків виконання в клієнтському </a:t>
            </a:r>
            <a:r>
              <a:rPr lang="en-US" sz="2400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JavaScript </a:t>
            </a:r>
            <a:endParaRPr lang="uk-UA" sz="2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uk-UA" sz="1400" dirty="0" smtClean="0">
                <a:latin typeface="Comic Sans MS" panose="030F0702030302020204" pitchFamily="66" charset="0"/>
              </a:rPr>
              <a:t>Ядро мови </a:t>
            </a:r>
            <a:r>
              <a:rPr lang="en-US" sz="1400" dirty="0" smtClean="0">
                <a:latin typeface="Comic Sans MS" panose="030F0702030302020204" pitchFamily="66" charset="0"/>
              </a:rPr>
              <a:t>JavaScript </a:t>
            </a:r>
            <a:r>
              <a:rPr lang="uk-UA" sz="1400" dirty="0" smtClean="0">
                <a:latin typeface="Comic Sans MS" panose="030F0702030302020204" pitchFamily="66" charset="0"/>
              </a:rPr>
              <a:t>не має механізму одночасного виконання декількох потоків керування. Виконання в єдиному потоці суттєво полегшує розробку сценаріїв : можна маніпулювати даними документа і не переживати, що інший, другий потік, зможе щось змінити в коді.</a:t>
            </a:r>
          </a:p>
          <a:p>
            <a:pPr marL="0" indent="0">
              <a:buNone/>
            </a:pPr>
            <a:r>
              <a:rPr lang="uk-UA" sz="1400" dirty="0" smtClean="0">
                <a:latin typeface="Comic Sans MS" panose="030F0702030302020204" pitchFamily="66" charset="0"/>
              </a:rPr>
              <a:t>Виконання в єдиному потоці означає, що браузер має перестати відповідати на запити користувача на час виконання сценарію. Це створює вимогу до сценаріїв – вони не мають виконуватися довгий час. Якщо сценарій містить об</a:t>
            </a:r>
            <a:r>
              <a:rPr lang="en-US" sz="1400" dirty="0" smtClean="0">
                <a:latin typeface="Comic Sans MS" panose="030F0702030302020204" pitchFamily="66" charset="0"/>
              </a:rPr>
              <a:t>’</a:t>
            </a:r>
            <a:r>
              <a:rPr lang="ru-RU" sz="1400" dirty="0" err="1" smtClean="0">
                <a:latin typeface="Comic Sans MS" panose="030F0702030302020204" pitchFamily="66" charset="0"/>
              </a:rPr>
              <a:t>ємні</a:t>
            </a:r>
            <a:r>
              <a:rPr lang="ru-RU" sz="1400" dirty="0" smtClean="0">
                <a:latin typeface="Comic Sans MS" panose="030F0702030302020204" pitchFamily="66" charset="0"/>
              </a:rPr>
              <a:t> </a:t>
            </a:r>
            <a:r>
              <a:rPr lang="ru-RU" sz="1400" dirty="0" err="1" smtClean="0">
                <a:latin typeface="Comic Sans MS" panose="030F0702030302020204" pitchFamily="66" charset="0"/>
              </a:rPr>
              <a:t>обчислення</a:t>
            </a:r>
            <a:r>
              <a:rPr lang="ru-RU" sz="1400" dirty="0" smtClean="0">
                <a:latin typeface="Comic Sans MS" panose="030F0702030302020204" pitchFamily="66" charset="0"/>
              </a:rPr>
              <a:t>, </a:t>
            </a:r>
            <a:r>
              <a:rPr lang="ru-RU" sz="1400" dirty="0" err="1" smtClean="0">
                <a:latin typeface="Comic Sans MS" panose="030F0702030302020204" pitchFamily="66" charset="0"/>
              </a:rPr>
              <a:t>це</a:t>
            </a:r>
            <a:r>
              <a:rPr lang="ru-RU" sz="1400" dirty="0" smtClean="0">
                <a:latin typeface="Comic Sans MS" panose="030F0702030302020204" pitchFamily="66" charset="0"/>
              </a:rPr>
              <a:t> </a:t>
            </a:r>
            <a:r>
              <a:rPr lang="ru-RU" sz="1400" dirty="0" err="1" smtClean="0">
                <a:latin typeface="Comic Sans MS" panose="030F0702030302020204" pitchFamily="66" charset="0"/>
              </a:rPr>
              <a:t>спричинить</a:t>
            </a:r>
            <a:r>
              <a:rPr lang="ru-RU" sz="1400" dirty="0" smtClean="0">
                <a:latin typeface="Comic Sans MS" panose="030F0702030302020204" pitchFamily="66" charset="0"/>
              </a:rPr>
              <a:t> </a:t>
            </a:r>
            <a:r>
              <a:rPr lang="ru-RU" sz="1400" dirty="0" err="1" smtClean="0">
                <a:latin typeface="Comic Sans MS" panose="030F0702030302020204" pitchFamily="66" charset="0"/>
              </a:rPr>
              <a:t>затримку</a:t>
            </a:r>
            <a:r>
              <a:rPr lang="ru-RU" sz="1400" dirty="0" smtClean="0">
                <a:latin typeface="Comic Sans MS" panose="030F0702030302020204" pitchFamily="66" charset="0"/>
              </a:rPr>
              <a:t> у </a:t>
            </a:r>
            <a:r>
              <a:rPr lang="ru-RU" sz="1400" dirty="0" err="1" smtClean="0">
                <a:latin typeface="Comic Sans MS" panose="030F0702030302020204" pitchFamily="66" charset="0"/>
              </a:rPr>
              <a:t>завантаженні</a:t>
            </a:r>
            <a:r>
              <a:rPr lang="ru-RU" sz="1400" dirty="0" smtClean="0">
                <a:latin typeface="Comic Sans MS" panose="030F0702030302020204" pitchFamily="66" charset="0"/>
              </a:rPr>
              <a:t> документа і </a:t>
            </a:r>
            <a:r>
              <a:rPr lang="ru-RU" sz="1400" dirty="0" err="1" smtClean="0">
                <a:latin typeface="Comic Sans MS" panose="030F0702030302020204" pitchFamily="66" charset="0"/>
              </a:rPr>
              <a:t>користувач</a:t>
            </a:r>
            <a:r>
              <a:rPr lang="ru-RU" sz="1400" dirty="0" smtClean="0">
                <a:latin typeface="Comic Sans MS" panose="030F0702030302020204" pitchFamily="66" charset="0"/>
              </a:rPr>
              <a:t> не </a:t>
            </a:r>
            <a:r>
              <a:rPr lang="ru-RU" sz="1400" dirty="0" err="1" smtClean="0">
                <a:latin typeface="Comic Sans MS" panose="030F0702030302020204" pitchFamily="66" charset="0"/>
              </a:rPr>
              <a:t>побачить</a:t>
            </a:r>
            <a:r>
              <a:rPr lang="ru-RU" sz="1400" dirty="0" smtClean="0">
                <a:latin typeface="Comic Sans MS" panose="030F0702030302020204" pitchFamily="66" charset="0"/>
              </a:rPr>
              <a:t> </a:t>
            </a:r>
            <a:r>
              <a:rPr lang="ru-RU" sz="1400" dirty="0" err="1" smtClean="0">
                <a:latin typeface="Comic Sans MS" panose="030F0702030302020204" pitchFamily="66" charset="0"/>
              </a:rPr>
              <a:t>його</a:t>
            </a:r>
            <a:r>
              <a:rPr lang="ru-RU" sz="1400" dirty="0" smtClean="0">
                <a:latin typeface="Comic Sans MS" panose="030F0702030302020204" pitchFamily="66" charset="0"/>
              </a:rPr>
              <a:t> </a:t>
            </a:r>
            <a:r>
              <a:rPr lang="ru-RU" sz="1400" dirty="0" err="1" smtClean="0">
                <a:latin typeface="Comic Sans MS" panose="030F0702030302020204" pitchFamily="66" charset="0"/>
              </a:rPr>
              <a:t>вміст</a:t>
            </a:r>
            <a:r>
              <a:rPr lang="ru-RU" sz="1400" dirty="0" smtClean="0">
                <a:latin typeface="Comic Sans MS" panose="030F0702030302020204" pitchFamily="66" charset="0"/>
              </a:rPr>
              <a:t> аж до </a:t>
            </a:r>
            <a:r>
              <a:rPr lang="ru-RU" sz="1400" dirty="0" err="1" smtClean="0">
                <a:latin typeface="Comic Sans MS" panose="030F0702030302020204" pitchFamily="66" charset="0"/>
              </a:rPr>
              <a:t>кінця</a:t>
            </a:r>
            <a:r>
              <a:rPr lang="ru-RU" sz="1400" dirty="0" smtClean="0">
                <a:latin typeface="Comic Sans MS" panose="030F0702030302020204" pitchFamily="66" charset="0"/>
              </a:rPr>
              <a:t> </a:t>
            </a:r>
            <a:r>
              <a:rPr lang="ru-RU" sz="1400" dirty="0" err="1" smtClean="0">
                <a:latin typeface="Comic Sans MS" panose="030F0702030302020204" pitchFamily="66" charset="0"/>
              </a:rPr>
              <a:t>завантаження</a:t>
            </a:r>
            <a:r>
              <a:rPr lang="ru-RU" sz="1400" dirty="0" smtClean="0">
                <a:latin typeface="Comic Sans MS" panose="030F0702030302020204" pitchFamily="66" charset="0"/>
              </a:rPr>
              <a:t>. Є </a:t>
            </a:r>
            <a:r>
              <a:rPr lang="ru-RU" sz="1400" dirty="0" err="1" smtClean="0">
                <a:latin typeface="Comic Sans MS" panose="030F0702030302020204" pitchFamily="66" charset="0"/>
              </a:rPr>
              <a:t>навіть</a:t>
            </a:r>
            <a:r>
              <a:rPr lang="ru-RU" sz="1400" dirty="0" smtClean="0">
                <a:latin typeface="Comic Sans MS" panose="030F0702030302020204" pitchFamily="66" charset="0"/>
              </a:rPr>
              <a:t> </a:t>
            </a:r>
            <a:r>
              <a:rPr lang="ru-RU" sz="1400" dirty="0" err="1" smtClean="0">
                <a:latin typeface="Comic Sans MS" panose="030F0702030302020204" pitchFamily="66" charset="0"/>
              </a:rPr>
              <a:t>можливість</a:t>
            </a:r>
            <a:r>
              <a:rPr lang="ru-RU" sz="1400" dirty="0" smtClean="0">
                <a:latin typeface="Comic Sans MS" panose="030F0702030302020204" pitchFamily="66" charset="0"/>
              </a:rPr>
              <a:t> </a:t>
            </a:r>
            <a:r>
              <a:rPr lang="ru-RU" sz="1400" dirty="0" err="1" smtClean="0">
                <a:latin typeface="Comic Sans MS" panose="030F0702030302020204" pitchFamily="66" charset="0"/>
              </a:rPr>
              <a:t>великі</a:t>
            </a:r>
            <a:r>
              <a:rPr lang="ru-RU" sz="1400" dirty="0" smtClean="0">
                <a:latin typeface="Comic Sans MS" panose="030F0702030302020204" pitchFamily="66" charset="0"/>
              </a:rPr>
              <a:t> </a:t>
            </a:r>
            <a:r>
              <a:rPr lang="ru-RU" sz="1400" dirty="0" err="1" smtClean="0">
                <a:latin typeface="Comic Sans MS" panose="030F0702030302020204" pitchFamily="66" charset="0"/>
              </a:rPr>
              <a:t>обрахунки</a:t>
            </a:r>
            <a:r>
              <a:rPr lang="ru-RU" sz="1400" dirty="0" smtClean="0">
                <a:latin typeface="Comic Sans MS" panose="030F0702030302020204" pitchFamily="66" charset="0"/>
              </a:rPr>
              <a:t> </a:t>
            </a:r>
            <a:r>
              <a:rPr lang="ru-RU" sz="1400" dirty="0" err="1" smtClean="0">
                <a:latin typeface="Comic Sans MS" panose="030F0702030302020204" pitchFamily="66" charset="0"/>
              </a:rPr>
              <a:t>розділити</a:t>
            </a:r>
            <a:r>
              <a:rPr lang="ru-RU" sz="1400" dirty="0" smtClean="0">
                <a:latin typeface="Comic Sans MS" panose="030F0702030302020204" pitchFamily="66" charset="0"/>
              </a:rPr>
              <a:t> на </a:t>
            </a:r>
            <a:r>
              <a:rPr lang="ru-RU" sz="1400" dirty="0" err="1" smtClean="0">
                <a:latin typeface="Comic Sans MS" panose="030F0702030302020204" pitchFamily="66" charset="0"/>
              </a:rPr>
              <a:t>менші</a:t>
            </a:r>
            <a:r>
              <a:rPr lang="ru-RU" sz="1400" dirty="0" smtClean="0">
                <a:latin typeface="Comic Sans MS" panose="030F0702030302020204" pitchFamily="66" charset="0"/>
              </a:rPr>
              <a:t> </a:t>
            </a:r>
            <a:r>
              <a:rPr lang="ru-RU" sz="1400" dirty="0" err="1" smtClean="0">
                <a:latin typeface="Comic Sans MS" panose="030F0702030302020204" pitchFamily="66" charset="0"/>
              </a:rPr>
              <a:t>підзадачі</a:t>
            </a:r>
            <a:r>
              <a:rPr lang="ru-RU" sz="1400" dirty="0" smtClean="0">
                <a:latin typeface="Comic Sans MS" panose="030F0702030302020204" pitchFamily="66" charset="0"/>
              </a:rPr>
              <a:t> за </a:t>
            </a:r>
            <a:r>
              <a:rPr lang="ru-RU" sz="1400" dirty="0" err="1" smtClean="0">
                <a:latin typeface="Comic Sans MS" panose="030F0702030302020204" pitchFamily="66" charset="0"/>
              </a:rPr>
              <a:t>допомогою</a:t>
            </a:r>
            <a:r>
              <a:rPr lang="ru-RU" sz="1400" dirty="0" smtClean="0">
                <a:latin typeface="Comic Sans MS" panose="030F0702030302020204" pitchFamily="66" charset="0"/>
              </a:rPr>
              <a:t> </a:t>
            </a:r>
            <a:r>
              <a:rPr lang="ru-RU" sz="1400" dirty="0" err="1" smtClean="0">
                <a:latin typeface="Comic Sans MS" panose="030F0702030302020204" pitchFamily="66" charset="0"/>
              </a:rPr>
              <a:t>двох</a:t>
            </a:r>
            <a:r>
              <a:rPr lang="ru-RU" sz="1400" dirty="0" smtClean="0">
                <a:latin typeface="Comic Sans MS" panose="030F0702030302020204" pitchFamily="66" charset="0"/>
              </a:rPr>
              <a:t> </a:t>
            </a:r>
            <a:r>
              <a:rPr lang="ru-RU" sz="1400" dirty="0" err="1" smtClean="0">
                <a:latin typeface="Comic Sans MS" panose="030F0702030302020204" pitchFamily="66" charset="0"/>
              </a:rPr>
              <a:t>методів</a:t>
            </a:r>
            <a:r>
              <a:rPr lang="ru-RU" sz="1400" dirty="0" smtClean="0">
                <a:latin typeface="Comic Sans MS" panose="030F0702030302020204" pitchFamily="66" charset="0"/>
              </a:rPr>
              <a:t> </a:t>
            </a:r>
            <a:r>
              <a:rPr lang="en-US" sz="1400" u="sng" dirty="0" err="1" smtClean="0">
                <a:latin typeface="Comic Sans MS" panose="030F0702030302020204" pitchFamily="66" charset="0"/>
              </a:rPr>
              <a:t>setTimeOut</a:t>
            </a:r>
            <a:r>
              <a:rPr lang="en-US" sz="1400" u="sng" dirty="0" smtClean="0">
                <a:latin typeface="Comic Sans MS" panose="030F0702030302020204" pitchFamily="66" charset="0"/>
              </a:rPr>
              <a:t> ()</a:t>
            </a:r>
            <a:r>
              <a:rPr lang="en-US" sz="1400" dirty="0" smtClean="0">
                <a:latin typeface="Comic Sans MS" panose="030F0702030302020204" pitchFamily="66" charset="0"/>
              </a:rPr>
              <a:t> </a:t>
            </a:r>
            <a:r>
              <a:rPr lang="uk-UA" sz="1400" dirty="0" smtClean="0">
                <a:latin typeface="Comic Sans MS" panose="030F0702030302020204" pitchFamily="66" charset="0"/>
              </a:rPr>
              <a:t>і </a:t>
            </a:r>
            <a:r>
              <a:rPr lang="en-US" sz="1400" u="sng" dirty="0" err="1" smtClean="0">
                <a:latin typeface="Comic Sans MS" panose="030F0702030302020204" pitchFamily="66" charset="0"/>
              </a:rPr>
              <a:t>setInterval</a:t>
            </a:r>
            <a:r>
              <a:rPr lang="en-US" sz="1400" u="sng" dirty="0" smtClean="0">
                <a:latin typeface="Comic Sans MS" panose="030F0702030302020204" pitchFamily="66" charset="0"/>
              </a:rPr>
              <a:t> </a:t>
            </a:r>
            <a:r>
              <a:rPr lang="en-US" sz="1400" u="sng" dirty="0" smtClean="0">
                <a:latin typeface="Comic Sans MS" panose="030F0702030302020204" pitchFamily="66" charset="0"/>
              </a:rPr>
              <a:t>()</a:t>
            </a:r>
            <a:r>
              <a:rPr lang="en-US" sz="1400" u="sng" dirty="0">
                <a:latin typeface="Comic Sans MS" panose="030F0702030302020204" pitchFamily="66" charset="0"/>
              </a:rPr>
              <a:t>;</a:t>
            </a:r>
            <a:r>
              <a:rPr lang="en-US" sz="1400" dirty="0" smtClean="0">
                <a:latin typeface="Comic Sans MS" panose="030F0702030302020204" pitchFamily="66" charset="0"/>
              </a:rPr>
              <a:t> </a:t>
            </a:r>
            <a:endParaRPr lang="uk-UA" sz="1400" u="sng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61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07880" y="879707"/>
            <a:ext cx="1849244" cy="84431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400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Безпека </a:t>
            </a:r>
            <a:endParaRPr lang="uk-UA" sz="2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uk-UA" sz="1400" dirty="0" smtClean="0">
                <a:latin typeface="Comic Sans MS" panose="030F0702030302020204" pitchFamily="66" charset="0"/>
              </a:rPr>
              <a:t>Наявність інтерпретаторів </a:t>
            </a:r>
            <a:r>
              <a:rPr lang="en-US" sz="1400" dirty="0" smtClean="0">
                <a:latin typeface="Comic Sans MS" panose="030F0702030302020204" pitchFamily="66" charset="0"/>
              </a:rPr>
              <a:t>JavaScript </a:t>
            </a:r>
            <a:r>
              <a:rPr lang="uk-UA" sz="1400" dirty="0" smtClean="0">
                <a:latin typeface="Comic Sans MS" panose="030F0702030302020204" pitchFamily="66" charset="0"/>
              </a:rPr>
              <a:t>у веб-браузерах означає, що веб-сторінка, яка вже завантажилась, може викликати похідний </a:t>
            </a:r>
            <a:r>
              <a:rPr lang="en-US" sz="1400" dirty="0" smtClean="0">
                <a:latin typeface="Comic Sans MS" panose="030F0702030302020204" pitchFamily="66" charset="0"/>
              </a:rPr>
              <a:t>JavaScript-</a:t>
            </a:r>
            <a:r>
              <a:rPr lang="uk-UA" sz="1400" dirty="0" smtClean="0">
                <a:latin typeface="Comic Sans MS" panose="030F0702030302020204" pitchFamily="66" charset="0"/>
              </a:rPr>
              <a:t>код. Це вимагає додаткової безпеки, і розробники намагаються досягти двох цілей :</a:t>
            </a:r>
          </a:p>
          <a:p>
            <a:r>
              <a:rPr lang="uk-UA" sz="1400" dirty="0">
                <a:latin typeface="Comic Sans MS" panose="030F0702030302020204" pitchFamily="66" charset="0"/>
              </a:rPr>
              <a:t>р</a:t>
            </a:r>
            <a:r>
              <a:rPr lang="uk-UA" sz="1400" dirty="0" smtClean="0">
                <a:latin typeface="Comic Sans MS" panose="030F0702030302020204" pitchFamily="66" charset="0"/>
              </a:rPr>
              <a:t>еалізувати потужний прикладний програмний інтерфейс на стороні клієнта для можливості створення корисних додатків</a:t>
            </a:r>
            <a:r>
              <a:rPr lang="en-US" sz="1400" dirty="0" smtClean="0">
                <a:latin typeface="Comic Sans MS" panose="030F0702030302020204" pitchFamily="66" charset="0"/>
              </a:rPr>
              <a:t>;</a:t>
            </a:r>
          </a:p>
          <a:p>
            <a:r>
              <a:rPr lang="uk-UA" sz="1400" dirty="0" smtClean="0">
                <a:latin typeface="Comic Sans MS" panose="030F0702030302020204" pitchFamily="66" charset="0"/>
              </a:rPr>
              <a:t>перешкоджати зловмисному програмному коду читати чи змінювати персональні дані користувача, отримувати доступ до конфіденційних даних, обманювати користувача чи витрачати його час.</a:t>
            </a:r>
          </a:p>
          <a:p>
            <a:pPr marL="0" indent="0">
              <a:buNone/>
            </a:pPr>
            <a:r>
              <a:rPr lang="uk-UA" sz="1400" dirty="0" smtClean="0">
                <a:latin typeface="Comic Sans MS" panose="030F0702030302020204" pitchFamily="66" charset="0"/>
              </a:rPr>
              <a:t>На даний час творці веб-браузерів з обережністю ліквідовують попередні заборони, які були введені через зловмисні дії, і розширяють можливості клієнтського </a:t>
            </a:r>
            <a:r>
              <a:rPr lang="en-US" sz="1400" dirty="0" smtClean="0">
                <a:latin typeface="Comic Sans MS" panose="030F0702030302020204" pitchFamily="66" charset="0"/>
              </a:rPr>
              <a:t>JavaScript</a:t>
            </a:r>
            <a:r>
              <a:rPr lang="uk-UA" sz="1400" dirty="0" smtClean="0">
                <a:latin typeface="Comic Sans MS" panose="030F0702030302020204" pitchFamily="66" charset="0"/>
              </a:rPr>
              <a:t>, намагаючись врахувати усі нюанси</a:t>
            </a:r>
            <a:r>
              <a:rPr lang="uk-UA" sz="1400" dirty="0">
                <a:latin typeface="Comic Sans MS" panose="030F0702030302020204" pitchFamily="66" charset="0"/>
              </a:rPr>
              <a:t>.</a:t>
            </a:r>
            <a:endParaRPr lang="uk-UA" sz="1400" dirty="0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36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70569" y="960987"/>
            <a:ext cx="2908610" cy="84431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400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Об</a:t>
            </a:r>
            <a:r>
              <a:rPr lang="en-US" sz="2400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’</a:t>
            </a:r>
            <a:r>
              <a:rPr lang="uk-UA" sz="2400" dirty="0" err="1" smtClean="0">
                <a:solidFill>
                  <a:srgbClr val="0070C0"/>
                </a:solidFill>
                <a:latin typeface="Comic Sans MS" panose="030F0702030302020204" pitchFamily="66" charset="0"/>
              </a:rPr>
              <a:t>єкт</a:t>
            </a:r>
            <a:r>
              <a:rPr lang="uk-UA" sz="2400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Window</a:t>
            </a:r>
            <a:endParaRPr lang="uk-UA" sz="2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1400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Таймери </a:t>
            </a:r>
          </a:p>
          <a:p>
            <a:pPr marL="0" indent="0">
              <a:buNone/>
            </a:pPr>
            <a:r>
              <a:rPr lang="uk-UA" sz="1400" dirty="0" smtClean="0">
                <a:latin typeface="Comic Sans MS" panose="030F0702030302020204" pitchFamily="66" charset="0"/>
              </a:rPr>
              <a:t>Функції </a:t>
            </a:r>
            <a:r>
              <a:rPr lang="en-US" sz="1400" u="sng" dirty="0" err="1" smtClean="0">
                <a:latin typeface="Comic Sans MS" panose="030F0702030302020204" pitchFamily="66" charset="0"/>
              </a:rPr>
              <a:t>setTime</a:t>
            </a:r>
            <a:r>
              <a:rPr lang="uk-UA" sz="1400" u="sng" dirty="0" smtClean="0">
                <a:latin typeface="Comic Sans MS" panose="030F0702030302020204" pitchFamily="66" charset="0"/>
              </a:rPr>
              <a:t>о</a:t>
            </a:r>
            <a:r>
              <a:rPr lang="en-US" sz="1400" u="sng" dirty="0" err="1" smtClean="0">
                <a:latin typeface="Comic Sans MS" panose="030F0702030302020204" pitchFamily="66" charset="0"/>
              </a:rPr>
              <a:t>ut</a:t>
            </a:r>
            <a:r>
              <a:rPr lang="en-US" sz="1400" u="sng" dirty="0" smtClean="0">
                <a:latin typeface="Comic Sans MS" panose="030F0702030302020204" pitchFamily="66" charset="0"/>
              </a:rPr>
              <a:t> ()</a:t>
            </a:r>
            <a:r>
              <a:rPr lang="en-US" sz="1400" dirty="0" smtClean="0">
                <a:latin typeface="Comic Sans MS" panose="030F0702030302020204" pitchFamily="66" charset="0"/>
              </a:rPr>
              <a:t> </a:t>
            </a:r>
            <a:r>
              <a:rPr lang="uk-UA" sz="1400" dirty="0" smtClean="0">
                <a:latin typeface="Comic Sans MS" panose="030F0702030302020204" pitchFamily="66" charset="0"/>
              </a:rPr>
              <a:t>і </a:t>
            </a:r>
            <a:r>
              <a:rPr lang="en-US" sz="1400" u="sng" dirty="0" err="1" smtClean="0">
                <a:latin typeface="Comic Sans MS" panose="030F0702030302020204" pitchFamily="66" charset="0"/>
              </a:rPr>
              <a:t>setInterval</a:t>
            </a:r>
            <a:r>
              <a:rPr lang="en-US" sz="1400" u="sng" dirty="0" smtClean="0">
                <a:latin typeface="Comic Sans MS" panose="030F0702030302020204" pitchFamily="66" charset="0"/>
              </a:rPr>
              <a:t> ()</a:t>
            </a:r>
            <a:r>
              <a:rPr lang="uk-UA" sz="1400" dirty="0" smtClean="0">
                <a:latin typeface="Comic Sans MS" panose="030F0702030302020204" pitchFamily="66" charset="0"/>
              </a:rPr>
              <a:t> дозволяють реєструвати функцію, яка буде виконуватись раз чи декілька разів через певні проміжки часу. </a:t>
            </a:r>
          </a:p>
          <a:p>
            <a:pPr marL="0" indent="0">
              <a:buNone/>
            </a:pPr>
            <a:r>
              <a:rPr lang="uk-UA" sz="1400" u="sng" dirty="0" smtClean="0">
                <a:latin typeface="Comic Sans MS" panose="030F0702030302020204" pitchFamily="66" charset="0"/>
              </a:rPr>
              <a:t>Метод </a:t>
            </a:r>
            <a:r>
              <a:rPr lang="en-US" sz="1400" u="sng" dirty="0" err="1" smtClean="0">
                <a:latin typeface="Comic Sans MS" panose="030F0702030302020204" pitchFamily="66" charset="0"/>
              </a:rPr>
              <a:t>setTime</a:t>
            </a:r>
            <a:r>
              <a:rPr lang="uk-UA" sz="1400" u="sng" dirty="0" smtClean="0">
                <a:latin typeface="Comic Sans MS" panose="030F0702030302020204" pitchFamily="66" charset="0"/>
              </a:rPr>
              <a:t>о</a:t>
            </a:r>
            <a:r>
              <a:rPr lang="en-US" sz="1400" u="sng" dirty="0" err="1" smtClean="0">
                <a:latin typeface="Comic Sans MS" panose="030F0702030302020204" pitchFamily="66" charset="0"/>
              </a:rPr>
              <a:t>ut</a:t>
            </a:r>
            <a:r>
              <a:rPr lang="en-US" sz="1400" u="sng" dirty="0" smtClean="0">
                <a:latin typeface="Comic Sans MS" panose="030F0702030302020204" pitchFamily="66" charset="0"/>
              </a:rPr>
              <a:t> ()</a:t>
            </a:r>
            <a:r>
              <a:rPr lang="en-US" sz="1400" dirty="0" smtClean="0">
                <a:latin typeface="Comic Sans MS" panose="030F0702030302020204" pitchFamily="66" charset="0"/>
              </a:rPr>
              <a:t> </a:t>
            </a:r>
            <a:r>
              <a:rPr lang="uk-UA" sz="1400" dirty="0" smtClean="0">
                <a:latin typeface="Comic Sans MS" panose="030F0702030302020204" pitchFamily="66" charset="0"/>
              </a:rPr>
              <a:t>об</a:t>
            </a:r>
            <a:r>
              <a:rPr lang="en-US" sz="1400" dirty="0" smtClean="0">
                <a:latin typeface="Comic Sans MS" panose="030F0702030302020204" pitchFamily="66" charset="0"/>
              </a:rPr>
              <a:t>’</a:t>
            </a:r>
            <a:r>
              <a:rPr lang="uk-UA" sz="1400" dirty="0" err="1" smtClean="0">
                <a:latin typeface="Comic Sans MS" panose="030F0702030302020204" pitchFamily="66" charset="0"/>
              </a:rPr>
              <a:t>єкта</a:t>
            </a:r>
            <a:r>
              <a:rPr lang="uk-UA" sz="1400" dirty="0" smtClean="0"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latin typeface="Comic Sans MS" panose="030F0702030302020204" pitchFamily="66" charset="0"/>
              </a:rPr>
              <a:t>Window </a:t>
            </a:r>
            <a:r>
              <a:rPr lang="uk-UA" sz="1400" dirty="0" smtClean="0">
                <a:latin typeface="Comic Sans MS" panose="030F0702030302020204" pitchFamily="66" charset="0"/>
              </a:rPr>
              <a:t>планує запуск на виконання функції через визначене число </a:t>
            </a:r>
            <a:r>
              <a:rPr lang="uk-UA" sz="1400" dirty="0" err="1" smtClean="0">
                <a:latin typeface="Comic Sans MS" panose="030F0702030302020204" pitchFamily="66" charset="0"/>
              </a:rPr>
              <a:t>мілісекунд</a:t>
            </a:r>
            <a:r>
              <a:rPr lang="en-US" sz="1400" dirty="0" smtClean="0">
                <a:latin typeface="Comic Sans MS" panose="030F0702030302020204" pitchFamily="66" charset="0"/>
              </a:rPr>
              <a:t>;</a:t>
            </a:r>
            <a:r>
              <a:rPr lang="uk-UA" sz="1400" dirty="0" smtClean="0">
                <a:latin typeface="Comic Sans MS" panose="030F0702030302020204" pitchFamily="66" charset="0"/>
              </a:rPr>
              <a:t> він повертає значення, яке може бути передане методу </a:t>
            </a:r>
            <a:r>
              <a:rPr lang="en-US" sz="1400" u="sng" dirty="0" err="1" smtClean="0">
                <a:latin typeface="Comic Sans MS" panose="030F0702030302020204" pitchFamily="66" charset="0"/>
              </a:rPr>
              <a:t>clearTimeout</a:t>
            </a:r>
            <a:r>
              <a:rPr lang="en-US" sz="1400" u="sng" dirty="0" smtClean="0">
                <a:latin typeface="Comic Sans MS" panose="030F0702030302020204" pitchFamily="66" charset="0"/>
              </a:rPr>
              <a:t> ()</a:t>
            </a:r>
            <a:r>
              <a:rPr lang="uk-UA" sz="1400" dirty="0" smtClean="0">
                <a:latin typeface="Comic Sans MS" panose="030F0702030302020204" pitchFamily="66" charset="0"/>
              </a:rPr>
              <a:t>, щоби скасувати попередньо запланований запуск функції.</a:t>
            </a:r>
          </a:p>
          <a:p>
            <a:pPr marL="0" indent="0">
              <a:buNone/>
            </a:pPr>
            <a:r>
              <a:rPr lang="uk-UA" sz="1400" u="sng" dirty="0" smtClean="0">
                <a:latin typeface="Comic Sans MS" panose="030F0702030302020204" pitchFamily="66" charset="0"/>
              </a:rPr>
              <a:t>Метод </a:t>
            </a:r>
            <a:r>
              <a:rPr lang="en-US" sz="1400" u="sng" dirty="0" err="1" smtClean="0">
                <a:latin typeface="Comic Sans MS" panose="030F0702030302020204" pitchFamily="66" charset="0"/>
              </a:rPr>
              <a:t>setInterval</a:t>
            </a:r>
            <a:r>
              <a:rPr lang="en-US" sz="1400" u="sng" dirty="0" smtClean="0">
                <a:latin typeface="Comic Sans MS" panose="030F0702030302020204" pitchFamily="66" charset="0"/>
              </a:rPr>
              <a:t> ()</a:t>
            </a:r>
            <a:r>
              <a:rPr lang="uk-UA" sz="1400" dirty="0">
                <a:latin typeface="Comic Sans MS" panose="030F0702030302020204" pitchFamily="66" charset="0"/>
              </a:rPr>
              <a:t> </a:t>
            </a:r>
            <a:r>
              <a:rPr lang="uk-UA" sz="1400" dirty="0" smtClean="0">
                <a:latin typeface="Comic Sans MS" panose="030F0702030302020204" pitchFamily="66" charset="0"/>
              </a:rPr>
              <a:t>схожий до </a:t>
            </a:r>
            <a:r>
              <a:rPr lang="en-US" sz="1400" dirty="0" err="1" smtClean="0">
                <a:latin typeface="Comic Sans MS" panose="030F0702030302020204" pitchFamily="66" charset="0"/>
              </a:rPr>
              <a:t>setTimeout</a:t>
            </a:r>
            <a:r>
              <a:rPr lang="en-US" sz="1400" dirty="0" smtClean="0">
                <a:latin typeface="Comic Sans MS" panose="030F0702030302020204" pitchFamily="66" charset="0"/>
              </a:rPr>
              <a:t> (), </a:t>
            </a:r>
            <a:r>
              <a:rPr lang="uk-UA" sz="1400" dirty="0" smtClean="0">
                <a:latin typeface="Comic Sans MS" panose="030F0702030302020204" pitchFamily="66" charset="0"/>
              </a:rPr>
              <a:t>але він вже автоматично планує повторний запуск на виконання через вказане число </a:t>
            </a:r>
            <a:r>
              <a:rPr lang="uk-UA" sz="1400" dirty="0" err="1" smtClean="0">
                <a:latin typeface="Comic Sans MS" panose="030F0702030302020204" pitchFamily="66" charset="0"/>
              </a:rPr>
              <a:t>мілісекунд</a:t>
            </a:r>
            <a:r>
              <a:rPr lang="uk-UA" sz="1400" dirty="0" smtClean="0">
                <a:latin typeface="Comic Sans MS" panose="030F0702030302020204" pitchFamily="66" charset="0"/>
              </a:rPr>
              <a:t> :</a:t>
            </a:r>
          </a:p>
          <a:p>
            <a:pPr marL="0" indent="0">
              <a:buNone/>
            </a:pPr>
            <a:r>
              <a:rPr lang="uk-UA" sz="1400" dirty="0" smtClean="0">
                <a:latin typeface="Comic Sans MS" panose="030F0702030302020204" pitchFamily="66" charset="0"/>
              </a:rPr>
              <a:t>           </a:t>
            </a:r>
            <a:r>
              <a:rPr lang="en-US" sz="1400" dirty="0" err="1" smtClean="0">
                <a:latin typeface="Comic Sans MS" panose="030F0702030302020204" pitchFamily="66" charset="0"/>
              </a:rPr>
              <a:t>setInterval</a:t>
            </a:r>
            <a:r>
              <a:rPr lang="uk-UA" sz="1400" dirty="0" smtClean="0"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latin typeface="Comic Sans MS" panose="030F0702030302020204" pitchFamily="66" charset="0"/>
              </a:rPr>
              <a:t>(</a:t>
            </a:r>
            <a:r>
              <a:rPr lang="en-US" sz="1400" dirty="0" err="1" smtClean="0">
                <a:latin typeface="Comic Sans MS" panose="030F0702030302020204" pitchFamily="66" charset="0"/>
              </a:rPr>
              <a:t>updateClock</a:t>
            </a:r>
            <a:r>
              <a:rPr lang="en-US" sz="1400" dirty="0" smtClean="0">
                <a:latin typeface="Comic Sans MS" panose="030F0702030302020204" pitchFamily="66" charset="0"/>
              </a:rPr>
              <a:t>,­</a:t>
            </a:r>
            <a:r>
              <a:rPr lang="uk-UA" sz="1400" dirty="0" smtClean="0"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latin typeface="Comic Sans MS" panose="030F0702030302020204" pitchFamily="66" charset="0"/>
              </a:rPr>
              <a:t>60000);</a:t>
            </a:r>
            <a:r>
              <a:rPr lang="uk-UA" sz="1400" dirty="0" smtClean="0">
                <a:latin typeface="Comic Sans MS" panose="030F0702030302020204" pitchFamily="66" charset="0"/>
              </a:rPr>
              <a:t>     </a:t>
            </a:r>
            <a:r>
              <a:rPr lang="en-US" sz="1400" dirty="0" smtClean="0">
                <a:latin typeface="Comic Sans MS" panose="030F0702030302020204" pitchFamily="66" charset="0"/>
              </a:rPr>
              <a:t>­//­</a:t>
            </a:r>
            <a:r>
              <a:rPr lang="uk-UA" sz="1400" dirty="0" smtClean="0">
                <a:latin typeface="Comic Sans MS" panose="030F0702030302020204" pitchFamily="66" charset="0"/>
              </a:rPr>
              <a:t>Викликати </a:t>
            </a:r>
            <a:r>
              <a:rPr lang="uk-UA" sz="1400" dirty="0" smtClean="0">
                <a:latin typeface="Comic Sans MS" panose="030F0702030302020204" pitchFamily="66" charset="0"/>
              </a:rPr>
              <a:t>­</a:t>
            </a:r>
            <a:r>
              <a:rPr lang="en-US" sz="1400" dirty="0" err="1" smtClean="0">
                <a:latin typeface="Comic Sans MS" panose="030F0702030302020204" pitchFamily="66" charset="0"/>
              </a:rPr>
              <a:t>updateClock</a:t>
            </a:r>
            <a:r>
              <a:rPr lang="en-US" sz="1400" dirty="0" smtClean="0">
                <a:latin typeface="Comic Sans MS" panose="030F0702030302020204" pitchFamily="66" charset="0"/>
              </a:rPr>
              <a:t>()­</a:t>
            </a:r>
            <a:r>
              <a:rPr lang="uk-UA" sz="1400" dirty="0">
                <a:latin typeface="Comic Sans MS" panose="030F0702030302020204" pitchFamily="66" charset="0"/>
              </a:rPr>
              <a:t> </a:t>
            </a:r>
            <a:r>
              <a:rPr lang="uk-UA" sz="1400" dirty="0" smtClean="0">
                <a:latin typeface="Comic Sans MS" panose="030F0702030302020204" pitchFamily="66" charset="0"/>
              </a:rPr>
              <a:t>через кожні 60 </a:t>
            </a:r>
            <a:r>
              <a:rPr lang="uk-UA" sz="1400" dirty="0" err="1" smtClean="0">
                <a:latin typeface="Comic Sans MS" panose="030F0702030302020204" pitchFamily="66" charset="0"/>
              </a:rPr>
              <a:t>сек</a:t>
            </a:r>
            <a:r>
              <a:rPr lang="uk-UA" sz="1400" dirty="0" smtClean="0">
                <a:latin typeface="Comic Sans MS" panose="030F0702030302020204" pitchFamily="66" charset="0"/>
              </a:rPr>
              <a:t>.</a:t>
            </a:r>
          </a:p>
          <a:p>
            <a:pPr marL="0" indent="0">
              <a:buNone/>
            </a:pPr>
            <a:r>
              <a:rPr lang="uk-UA" sz="1400" dirty="0" smtClean="0">
                <a:latin typeface="Comic Sans MS" panose="030F0702030302020204" pitchFamily="66" charset="0"/>
              </a:rPr>
              <a:t>Подібно до </a:t>
            </a:r>
            <a:r>
              <a:rPr lang="en-US" sz="1400" dirty="0" err="1" smtClean="0">
                <a:latin typeface="Comic Sans MS" panose="030F0702030302020204" pitchFamily="66" charset="0"/>
              </a:rPr>
              <a:t>setTimeout</a:t>
            </a:r>
            <a:r>
              <a:rPr lang="en-US" sz="1400" dirty="0" smtClean="0">
                <a:latin typeface="Comic Sans MS" panose="030F0702030302020204" pitchFamily="66" charset="0"/>
              </a:rPr>
              <a:t> (), </a:t>
            </a:r>
            <a:r>
              <a:rPr lang="en-US" sz="1400" dirty="0" err="1" smtClean="0">
                <a:latin typeface="Comic Sans MS" panose="030F0702030302020204" pitchFamily="66" charset="0"/>
              </a:rPr>
              <a:t>setInterval</a:t>
            </a:r>
            <a:r>
              <a:rPr lang="en-US" sz="1400" dirty="0"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latin typeface="Comic Sans MS" panose="030F0702030302020204" pitchFamily="66" charset="0"/>
              </a:rPr>
              <a:t>() </a:t>
            </a:r>
            <a:r>
              <a:rPr lang="uk-UA" sz="1400" dirty="0" smtClean="0">
                <a:latin typeface="Comic Sans MS" panose="030F0702030302020204" pitchFamily="66" charset="0"/>
              </a:rPr>
              <a:t>повертає значення, яке можу передатися </a:t>
            </a:r>
            <a:r>
              <a:rPr lang="en-US" sz="1400" dirty="0" err="1" smtClean="0">
                <a:latin typeface="Comic Sans MS" panose="030F0702030302020204" pitchFamily="66" charset="0"/>
              </a:rPr>
              <a:t>clearInterval</a:t>
            </a:r>
            <a:r>
              <a:rPr lang="en-US" sz="1400" dirty="0" smtClean="0">
                <a:latin typeface="Comic Sans MS" panose="030F0702030302020204" pitchFamily="66" charset="0"/>
              </a:rPr>
              <a:t> (), </a:t>
            </a:r>
            <a:r>
              <a:rPr lang="uk-UA" sz="1400" dirty="0" smtClean="0">
                <a:latin typeface="Comic Sans MS" panose="030F0702030302020204" pitchFamily="66" charset="0"/>
              </a:rPr>
              <a:t>щоб скасувати запланований запуск функції.</a:t>
            </a:r>
            <a:endParaRPr lang="uk-UA" sz="1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64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95990" y="930506"/>
            <a:ext cx="3144643" cy="84431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400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Об</a:t>
            </a:r>
            <a:r>
              <a:rPr lang="en-US" sz="2400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’</a:t>
            </a:r>
            <a:r>
              <a:rPr lang="uk-UA" sz="2400" dirty="0" err="1" smtClean="0">
                <a:solidFill>
                  <a:srgbClr val="0070C0"/>
                </a:solidFill>
                <a:latin typeface="Comic Sans MS" panose="030F0702030302020204" pitchFamily="66" charset="0"/>
              </a:rPr>
              <a:t>єкт</a:t>
            </a:r>
            <a:r>
              <a:rPr lang="uk-UA" sz="2400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Window</a:t>
            </a:r>
            <a:endParaRPr lang="uk-UA" sz="2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957560" cy="4351338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uk-UA" sz="1400" i="1" dirty="0" smtClean="0">
                <a:latin typeface="Comic Sans MS" panose="030F0702030302020204" pitchFamily="66" charset="0"/>
              </a:rPr>
              <a:t>Приклад : допоміжна функція для роботи з таймером</a:t>
            </a:r>
          </a:p>
          <a:p>
            <a:pPr marL="0" indent="0">
              <a:buNone/>
            </a:pPr>
            <a:r>
              <a:rPr lang="uk-UA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/* ­*­Пла­нуються виклик чи виклики функції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f </a:t>
            </a:r>
            <a:r>
              <a:rPr lang="uk-UA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в майбутньому.</a:t>
            </a:r>
          </a:p>
          <a:p>
            <a:pPr marL="0" indent="0">
              <a:buNone/>
            </a:pPr>
            <a:r>
              <a:rPr lang="uk-UA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 ­*Очікується перед першим викликом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start</a:t>
            </a:r>
            <a:r>
              <a:rPr lang="uk-UA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uk-UA" sz="1400" dirty="0" err="1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мілісекунд</a:t>
            </a:r>
            <a:r>
              <a:rPr lang="uk-UA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, потім виклик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f ()</a:t>
            </a:r>
            <a:r>
              <a:rPr lang="uk-UA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 кожних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interval</a:t>
            </a:r>
            <a:r>
              <a:rPr lang="uk-UA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uk-UA" sz="1400" dirty="0" err="1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мілісекунд</a:t>
            </a:r>
            <a:r>
              <a:rPr lang="uk-UA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 і закінчується через </a:t>
            </a:r>
          </a:p>
          <a:p>
            <a:pPr marL="0" indent="0">
              <a:buNone/>
            </a:pP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s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tart+end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uk-UA" sz="1400" dirty="0" err="1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мілісекунд</a:t>
            </a:r>
            <a:endParaRPr lang="uk-UA" sz="1400" dirty="0" smtClean="0">
              <a:solidFill>
                <a:schemeClr val="bg1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­</a:t>
            </a:r>
            <a:r>
              <a:rPr lang="uk-UA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*</a:t>
            </a:r>
            <a:r>
              <a:rPr lang="uk-UA" sz="1400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Я</a:t>
            </a:r>
            <a:r>
              <a:rPr lang="uk-UA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кщо аргумент ­і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nterval</a:t>
            </a:r>
            <a:r>
              <a:rPr lang="uk-UA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­</a:t>
            </a:r>
            <a:r>
              <a:rPr lang="uk-UA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вка­заний,­ а ­ар­гу­мент ­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end</a:t>
            </a:r>
            <a:r>
              <a:rPr lang="uk-UA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 -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­</a:t>
            </a:r>
            <a:r>
              <a:rPr lang="uk-UA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ні, ­по­вторні виклики функції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f</a:t>
            </a:r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 н</a:t>
            </a:r>
            <a:r>
              <a:rPr lang="uk-UA" sz="1400" dirty="0" err="1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іколи</a:t>
            </a:r>
            <a:r>
              <a:rPr lang="uk-UA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 не </a:t>
            </a:r>
            <a:r>
              <a:rPr lang="uk-UA" sz="1400" dirty="0" err="1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закінчаться</a:t>
            </a:r>
            <a:r>
              <a:rPr lang="uk-UA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.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*­</a:t>
            </a:r>
            <a:r>
              <a:rPr lang="uk-UA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Якщо немає двох аргументів,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interval­</a:t>
            </a:r>
            <a:r>
              <a:rPr lang="uk-UA" sz="1400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uk-UA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і ­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end,</a:t>
            </a:r>
            <a:r>
              <a:rPr lang="uk-UA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 тоді функція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f</a:t>
            </a:r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uk-UA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буде викликана лише раз, через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start </a:t>
            </a:r>
            <a:r>
              <a:rPr lang="uk-UA" sz="1400" dirty="0" err="1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мілісекунд</a:t>
            </a:r>
            <a:r>
              <a:rPr lang="uk-UA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. </a:t>
            </a:r>
          </a:p>
          <a:p>
            <a:pPr marL="0" indent="0">
              <a:buNone/>
            </a:pPr>
            <a:r>
              <a:rPr lang="uk-UA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­*­Якщо вказано лише ар­гу­мент ­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f,</a:t>
            </a:r>
            <a:r>
              <a:rPr lang="uk-UA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­</a:t>
            </a:r>
            <a:r>
              <a:rPr lang="uk-UA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функ­ція бу­де ­викликана негайно,­ якби в аргументі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start </a:t>
            </a:r>
            <a:r>
              <a:rPr lang="uk-UA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було число 0.</a:t>
            </a:r>
          </a:p>
          <a:p>
            <a:pPr marL="0" indent="0">
              <a:buNone/>
            </a:pPr>
            <a:r>
              <a:rPr lang="uk-UA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­*­Зверніть увагу,­ що виклик ­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invoke</a:t>
            </a:r>
            <a:r>
              <a:rPr lang="uk-UA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()­</a:t>
            </a:r>
            <a:r>
              <a:rPr lang="uk-UA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­</a:t>
            </a:r>
            <a:r>
              <a:rPr lang="uk-UA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не­ блокується :­ вона одразу ж повертає керування .     </a:t>
            </a:r>
            <a:endParaRPr lang="en-US" sz="1400" dirty="0" smtClean="0">
              <a:solidFill>
                <a:schemeClr val="bg1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schemeClr val="bg1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uk-UA" sz="1400" dirty="0" smtClean="0">
              <a:solidFill>
                <a:schemeClr val="bg1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uk-UA" sz="1400" dirty="0">
                <a:latin typeface="Comic Sans MS" panose="030F0702030302020204" pitchFamily="66" charset="0"/>
              </a:rPr>
              <a:t> </a:t>
            </a:r>
            <a:r>
              <a:rPr lang="uk-UA" sz="1400" dirty="0" smtClean="0">
                <a:latin typeface="Comic Sans MS" panose="030F0702030302020204" pitchFamily="66" charset="0"/>
              </a:rPr>
              <a:t>  </a:t>
            </a:r>
            <a:r>
              <a:rPr lang="en-US" sz="1200" dirty="0" smtClean="0">
                <a:latin typeface="Comic Sans MS" panose="030F0702030302020204" pitchFamily="66" charset="0"/>
              </a:rPr>
              <a:t>function­</a:t>
            </a:r>
            <a:r>
              <a:rPr lang="uk-UA" sz="1200" dirty="0" smtClean="0">
                <a:latin typeface="Comic Sans MS" panose="030F0702030302020204" pitchFamily="66" charset="0"/>
              </a:rPr>
              <a:t> </a:t>
            </a:r>
            <a:r>
              <a:rPr lang="en-US" sz="1200" dirty="0" smtClean="0">
                <a:latin typeface="Comic Sans MS" panose="030F0702030302020204" pitchFamily="66" charset="0"/>
              </a:rPr>
              <a:t>invoke</a:t>
            </a:r>
            <a:r>
              <a:rPr lang="uk-UA" sz="1200" dirty="0" smtClean="0">
                <a:latin typeface="Comic Sans MS" panose="030F0702030302020204" pitchFamily="66" charset="0"/>
              </a:rPr>
              <a:t> </a:t>
            </a:r>
            <a:r>
              <a:rPr lang="en-US" sz="1200" dirty="0" smtClean="0">
                <a:latin typeface="Comic Sans MS" panose="030F0702030302020204" pitchFamily="66" charset="0"/>
              </a:rPr>
              <a:t>(f,­</a:t>
            </a:r>
            <a:r>
              <a:rPr lang="uk-UA" sz="1200" dirty="0" smtClean="0">
                <a:latin typeface="Comic Sans MS" panose="030F0702030302020204" pitchFamily="66" charset="0"/>
              </a:rPr>
              <a:t> </a:t>
            </a:r>
            <a:r>
              <a:rPr lang="en-US" sz="1200" dirty="0" smtClean="0">
                <a:latin typeface="Comic Sans MS" panose="030F0702030302020204" pitchFamily="66" charset="0"/>
              </a:rPr>
              <a:t>start,</a:t>
            </a:r>
            <a:r>
              <a:rPr lang="uk-UA" sz="1200" dirty="0" smtClean="0">
                <a:latin typeface="Comic Sans MS" panose="030F0702030302020204" pitchFamily="66" charset="0"/>
              </a:rPr>
              <a:t> </a:t>
            </a:r>
            <a:r>
              <a:rPr lang="en-US" sz="1200" dirty="0" smtClean="0">
                <a:latin typeface="Comic Sans MS" panose="030F0702030302020204" pitchFamily="66" charset="0"/>
              </a:rPr>
              <a:t>­interval,</a:t>
            </a:r>
            <a:r>
              <a:rPr lang="uk-UA" sz="1200" dirty="0" smtClean="0">
                <a:latin typeface="Comic Sans MS" panose="030F0702030302020204" pitchFamily="66" charset="0"/>
              </a:rPr>
              <a:t> </a:t>
            </a:r>
            <a:r>
              <a:rPr lang="en-US" sz="1200" dirty="0" smtClean="0">
                <a:latin typeface="Comic Sans MS" panose="030F0702030302020204" pitchFamily="66" charset="0"/>
              </a:rPr>
              <a:t>­end)</a:t>
            </a:r>
            <a:r>
              <a:rPr lang="uk-UA" sz="1200" dirty="0" smtClean="0">
                <a:latin typeface="Comic Sans MS" panose="030F0702030302020204" pitchFamily="66" charset="0"/>
              </a:rPr>
              <a:t> </a:t>
            </a:r>
            <a:r>
              <a:rPr lang="en-US" sz="1200" dirty="0" smtClean="0">
                <a:latin typeface="Comic Sans MS" panose="030F0702030302020204" pitchFamily="66" charset="0"/>
              </a:rPr>
              <a:t>­{</a:t>
            </a:r>
            <a:endParaRPr lang="uk-UA" sz="1200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uk-UA" sz="1200" dirty="0">
                <a:latin typeface="Comic Sans MS" panose="030F0702030302020204" pitchFamily="66" charset="0"/>
              </a:rPr>
              <a:t> </a:t>
            </a:r>
            <a:r>
              <a:rPr lang="uk-UA" sz="1200" dirty="0" smtClean="0">
                <a:latin typeface="Comic Sans MS" panose="030F0702030302020204" pitchFamily="66" charset="0"/>
              </a:rPr>
              <a:t>      </a:t>
            </a:r>
            <a:r>
              <a:rPr lang="en-US" sz="1200" dirty="0" smtClean="0">
                <a:latin typeface="Comic Sans MS" panose="030F0702030302020204" pitchFamily="66" charset="0"/>
              </a:rPr>
              <a:t> ­­­­if</a:t>
            </a:r>
            <a:r>
              <a:rPr lang="uk-UA" sz="1200" dirty="0" smtClean="0">
                <a:latin typeface="Comic Sans MS" panose="030F0702030302020204" pitchFamily="66" charset="0"/>
              </a:rPr>
              <a:t> </a:t>
            </a:r>
            <a:r>
              <a:rPr lang="en-US" sz="1200" dirty="0" smtClean="0">
                <a:latin typeface="Comic Sans MS" panose="030F0702030302020204" pitchFamily="66" charset="0"/>
              </a:rPr>
              <a:t>­(!</a:t>
            </a:r>
            <a:r>
              <a:rPr lang="uk-UA" sz="1200" dirty="0" smtClean="0">
                <a:latin typeface="Comic Sans MS" panose="030F0702030302020204" pitchFamily="66" charset="0"/>
              </a:rPr>
              <a:t> </a:t>
            </a:r>
            <a:r>
              <a:rPr lang="en-US" sz="1200" dirty="0" smtClean="0">
                <a:latin typeface="Comic Sans MS" panose="030F0702030302020204" pitchFamily="66" charset="0"/>
              </a:rPr>
              <a:t>start)</a:t>
            </a:r>
            <a:r>
              <a:rPr lang="uk-UA" sz="1200" dirty="0" smtClean="0">
                <a:latin typeface="Comic Sans MS" panose="030F0702030302020204" pitchFamily="66" charset="0"/>
              </a:rPr>
              <a:t> </a:t>
            </a:r>
            <a:r>
              <a:rPr lang="en-US" sz="1200" dirty="0" smtClean="0">
                <a:latin typeface="Comic Sans MS" panose="030F0702030302020204" pitchFamily="66" charset="0"/>
              </a:rPr>
              <a:t>­start</a:t>
            </a:r>
            <a:r>
              <a:rPr lang="uk-UA" sz="1200" dirty="0" smtClean="0">
                <a:latin typeface="Comic Sans MS" panose="030F0702030302020204" pitchFamily="66" charset="0"/>
              </a:rPr>
              <a:t> </a:t>
            </a:r>
            <a:r>
              <a:rPr lang="en-US" sz="1200" dirty="0" smtClean="0">
                <a:latin typeface="Comic Sans MS" panose="030F0702030302020204" pitchFamily="66" charset="0"/>
              </a:rPr>
              <a:t>­=</a:t>
            </a:r>
            <a:r>
              <a:rPr lang="uk-UA" sz="1200" dirty="0" smtClean="0">
                <a:latin typeface="Comic Sans MS" panose="030F0702030302020204" pitchFamily="66" charset="0"/>
              </a:rPr>
              <a:t> </a:t>
            </a:r>
            <a:r>
              <a:rPr lang="en-US" sz="1200" dirty="0" smtClean="0">
                <a:latin typeface="Comic Sans MS" panose="030F0702030302020204" pitchFamily="66" charset="0"/>
              </a:rPr>
              <a:t>­0;</a:t>
            </a:r>
            <a:r>
              <a:rPr lang="uk-UA" sz="1200" dirty="0" smtClean="0">
                <a:latin typeface="Comic Sans MS" panose="030F0702030302020204" pitchFamily="66" charset="0"/>
              </a:rPr>
              <a:t>   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­­­­­­­­­//</a:t>
            </a:r>
            <a:r>
              <a:rPr lang="uk-UA" sz="1200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З</a:t>
            </a:r>
            <a:r>
              <a:rPr lang="uk-UA" sz="12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а замовчуванням через 0 мс</a:t>
            </a:r>
          </a:p>
          <a:p>
            <a:pPr marL="0" indent="0">
              <a:buNone/>
            </a:pPr>
            <a:r>
              <a:rPr lang="uk-UA" sz="1200" dirty="0">
                <a:latin typeface="Comic Sans MS" panose="030F0702030302020204" pitchFamily="66" charset="0"/>
              </a:rPr>
              <a:t> </a:t>
            </a:r>
            <a:r>
              <a:rPr lang="uk-UA" sz="1200" dirty="0" smtClean="0">
                <a:latin typeface="Comic Sans MS" panose="030F0702030302020204" pitchFamily="66" charset="0"/>
              </a:rPr>
              <a:t>       ­­­­</a:t>
            </a:r>
            <a:r>
              <a:rPr lang="en-US" sz="1200" dirty="0" smtClean="0">
                <a:latin typeface="Comic Sans MS" panose="030F0702030302020204" pitchFamily="66" charset="0"/>
              </a:rPr>
              <a:t>if­</a:t>
            </a:r>
            <a:r>
              <a:rPr lang="uk-UA" sz="1200" dirty="0" smtClean="0">
                <a:latin typeface="Comic Sans MS" panose="030F0702030302020204" pitchFamily="66" charset="0"/>
              </a:rPr>
              <a:t> </a:t>
            </a:r>
            <a:r>
              <a:rPr lang="en-US" sz="1200" dirty="0" smtClean="0">
                <a:latin typeface="Comic Sans MS" panose="030F0702030302020204" pitchFamily="66" charset="0"/>
              </a:rPr>
              <a:t>(</a:t>
            </a:r>
            <a:r>
              <a:rPr lang="en-US" sz="1200" dirty="0" err="1" smtClean="0">
                <a:latin typeface="Comic Sans MS" panose="030F0702030302020204" pitchFamily="66" charset="0"/>
              </a:rPr>
              <a:t>arguments.length</a:t>
            </a:r>
            <a:r>
              <a:rPr lang="en-US" sz="1200" dirty="0" smtClean="0">
                <a:latin typeface="Comic Sans MS" panose="030F0702030302020204" pitchFamily="66" charset="0"/>
              </a:rPr>
              <a:t>­</a:t>
            </a:r>
            <a:r>
              <a:rPr lang="uk-UA" sz="1200" dirty="0" smtClean="0">
                <a:latin typeface="Comic Sans MS" panose="030F0702030302020204" pitchFamily="66" charset="0"/>
              </a:rPr>
              <a:t> </a:t>
            </a:r>
            <a:r>
              <a:rPr lang="en-US" sz="1200" dirty="0" smtClean="0">
                <a:latin typeface="Comic Sans MS" panose="030F0702030302020204" pitchFamily="66" charset="0"/>
              </a:rPr>
              <a:t>&lt;=­</a:t>
            </a:r>
            <a:r>
              <a:rPr lang="uk-UA" sz="1200" dirty="0" smtClean="0">
                <a:latin typeface="Comic Sans MS" panose="030F0702030302020204" pitchFamily="66" charset="0"/>
              </a:rPr>
              <a:t> </a:t>
            </a:r>
            <a:r>
              <a:rPr lang="en-US" sz="1200" dirty="0" smtClean="0">
                <a:latin typeface="Comic Sans MS" panose="030F0702030302020204" pitchFamily="66" charset="0"/>
              </a:rPr>
              <a:t>2)</a:t>
            </a:r>
            <a:r>
              <a:rPr lang="uk-UA" sz="1200" dirty="0" smtClean="0">
                <a:latin typeface="Comic Sans MS" panose="030F0702030302020204" pitchFamily="66" charset="0"/>
              </a:rPr>
              <a:t>  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­­­­­//­</a:t>
            </a:r>
            <a:r>
              <a:rPr lang="uk-UA" sz="12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Випадок єдиного виклику</a:t>
            </a:r>
          </a:p>
          <a:p>
            <a:pPr marL="0" indent="0">
              <a:buNone/>
            </a:pPr>
            <a:r>
              <a:rPr lang="uk-UA" sz="1200" dirty="0">
                <a:solidFill>
                  <a:srgbClr val="FF33CC"/>
                </a:solidFill>
                <a:latin typeface="Comic Sans MS" panose="030F0702030302020204" pitchFamily="66" charset="0"/>
              </a:rPr>
              <a:t> </a:t>
            </a:r>
            <a:r>
              <a:rPr lang="uk-UA" sz="1200" dirty="0" smtClean="0">
                <a:solidFill>
                  <a:srgbClr val="FF33CC"/>
                </a:solidFill>
                <a:latin typeface="Comic Sans MS" panose="030F0702030302020204" pitchFamily="66" charset="0"/>
              </a:rPr>
              <a:t>      ­­­­­­­­</a:t>
            </a:r>
            <a:r>
              <a:rPr lang="en-US" sz="1200" dirty="0" err="1" smtClean="0">
                <a:solidFill>
                  <a:srgbClr val="FF33CC"/>
                </a:solidFill>
                <a:latin typeface="Comic Sans MS" panose="030F0702030302020204" pitchFamily="66" charset="0"/>
              </a:rPr>
              <a:t>setTimeout</a:t>
            </a:r>
            <a:r>
              <a:rPr lang="uk-UA" sz="1200" dirty="0" smtClean="0">
                <a:solidFill>
                  <a:srgbClr val="FF33CC"/>
                </a:solidFill>
                <a:latin typeface="Comic Sans MS" panose="030F0702030302020204" pitchFamily="66" charset="0"/>
              </a:rPr>
              <a:t> </a:t>
            </a:r>
            <a:r>
              <a:rPr lang="en-US" sz="1200" dirty="0" smtClean="0">
                <a:solidFill>
                  <a:srgbClr val="FF33CC"/>
                </a:solidFill>
                <a:latin typeface="Comic Sans MS" panose="030F0702030302020204" pitchFamily="66" charset="0"/>
              </a:rPr>
              <a:t>(f,</a:t>
            </a:r>
            <a:r>
              <a:rPr lang="uk-UA" sz="1200" dirty="0" smtClean="0">
                <a:solidFill>
                  <a:srgbClr val="FF33CC"/>
                </a:solidFill>
                <a:latin typeface="Comic Sans MS" panose="030F0702030302020204" pitchFamily="66" charset="0"/>
              </a:rPr>
              <a:t> </a:t>
            </a:r>
            <a:r>
              <a:rPr lang="en-US" sz="1200" dirty="0" smtClean="0">
                <a:solidFill>
                  <a:srgbClr val="FF33CC"/>
                </a:solidFill>
                <a:latin typeface="Comic Sans MS" panose="030F0702030302020204" pitchFamily="66" charset="0"/>
              </a:rPr>
              <a:t>­start);</a:t>
            </a:r>
            <a:r>
              <a:rPr lang="uk-UA" sz="1200" dirty="0" smtClean="0">
                <a:solidFill>
                  <a:srgbClr val="FF33CC"/>
                </a:solidFill>
                <a:latin typeface="Comic Sans MS" panose="030F0702030302020204" pitchFamily="66" charset="0"/>
              </a:rPr>
              <a:t>  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­­­­­­//­</a:t>
            </a:r>
            <a:r>
              <a:rPr lang="uk-UA" sz="12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Викликати 1­ раз ­че­рез ­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start­</a:t>
            </a:r>
            <a:r>
              <a:rPr lang="uk-UA" sz="12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 мс</a:t>
            </a:r>
          </a:p>
          <a:p>
            <a:pPr marL="0" indent="0">
              <a:buNone/>
            </a:pPr>
            <a:r>
              <a:rPr lang="uk-UA" sz="1200" dirty="0" smtClean="0">
                <a:latin typeface="Comic Sans MS" panose="030F0702030302020204" pitchFamily="66" charset="0"/>
              </a:rPr>
              <a:t>   ­­­­</a:t>
            </a:r>
            <a:r>
              <a:rPr lang="en-US" sz="1200" dirty="0" smtClean="0">
                <a:latin typeface="Comic Sans MS" panose="030F0702030302020204" pitchFamily="66" charset="0"/>
              </a:rPr>
              <a:t>else</a:t>
            </a:r>
            <a:r>
              <a:rPr lang="uk-UA" sz="1200" dirty="0" smtClean="0">
                <a:latin typeface="Comic Sans MS" panose="030F0702030302020204" pitchFamily="66" charset="0"/>
              </a:rPr>
              <a:t> </a:t>
            </a:r>
            <a:r>
              <a:rPr lang="en-US" sz="1200" dirty="0" smtClean="0">
                <a:latin typeface="Comic Sans MS" panose="030F0702030302020204" pitchFamily="66" charset="0"/>
              </a:rPr>
              <a:t>­{</a:t>
            </a:r>
            <a:r>
              <a:rPr lang="uk-UA" sz="1200" dirty="0" smtClean="0">
                <a:latin typeface="Comic Sans MS" panose="030F0702030302020204" pitchFamily="66" charset="0"/>
              </a:rPr>
              <a:t>                                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­­­­­­­­­­­­­­­­­­­­­­­­­//­</a:t>
            </a:r>
            <a:r>
              <a:rPr lang="uk-UA" sz="12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Випадок багаторазового виклику</a:t>
            </a:r>
          </a:p>
          <a:p>
            <a:pPr marL="0" indent="0">
              <a:buNone/>
            </a:pPr>
            <a:r>
              <a:rPr lang="uk-UA" sz="1200" dirty="0">
                <a:latin typeface="Comic Sans MS" panose="030F0702030302020204" pitchFamily="66" charset="0"/>
              </a:rPr>
              <a:t> </a:t>
            </a:r>
            <a:r>
              <a:rPr lang="uk-UA" sz="1200" dirty="0" smtClean="0">
                <a:latin typeface="Comic Sans MS" panose="030F0702030302020204" pitchFamily="66" charset="0"/>
              </a:rPr>
              <a:t>      </a:t>
            </a:r>
            <a:r>
              <a:rPr lang="en-US" sz="1200" dirty="0" err="1" smtClean="0">
                <a:solidFill>
                  <a:srgbClr val="FF33CC"/>
                </a:solidFill>
                <a:latin typeface="Comic Sans MS" panose="030F0702030302020204" pitchFamily="66" charset="0"/>
              </a:rPr>
              <a:t>setTimeout</a:t>
            </a:r>
            <a:r>
              <a:rPr lang="uk-UA" sz="1200" dirty="0" smtClean="0">
                <a:solidFill>
                  <a:srgbClr val="FF33CC"/>
                </a:solidFill>
                <a:latin typeface="Comic Sans MS" panose="030F0702030302020204" pitchFamily="66" charset="0"/>
              </a:rPr>
              <a:t> </a:t>
            </a:r>
            <a:r>
              <a:rPr lang="en-US" sz="1200" dirty="0" smtClean="0">
                <a:solidFill>
                  <a:srgbClr val="FF33CC"/>
                </a:solidFill>
                <a:latin typeface="Comic Sans MS" panose="030F0702030302020204" pitchFamily="66" charset="0"/>
              </a:rPr>
              <a:t>(repeat,</a:t>
            </a:r>
            <a:r>
              <a:rPr lang="uk-UA" sz="1200" dirty="0" smtClean="0">
                <a:solidFill>
                  <a:srgbClr val="FF33CC"/>
                </a:solidFill>
                <a:latin typeface="Comic Sans MS" panose="030F0702030302020204" pitchFamily="66" charset="0"/>
              </a:rPr>
              <a:t> </a:t>
            </a:r>
            <a:r>
              <a:rPr lang="en-US" sz="1200" dirty="0" smtClean="0">
                <a:solidFill>
                  <a:srgbClr val="FF33CC"/>
                </a:solidFill>
                <a:latin typeface="Comic Sans MS" panose="030F0702030302020204" pitchFamily="66" charset="0"/>
              </a:rPr>
              <a:t>­start);­</a:t>
            </a:r>
            <a:r>
              <a:rPr lang="uk-UA" sz="1200" dirty="0" smtClean="0">
                <a:solidFill>
                  <a:srgbClr val="FF33CC"/>
                </a:solidFill>
                <a:latin typeface="Comic Sans MS" panose="030F0702030302020204" pitchFamily="66" charset="0"/>
              </a:rPr>
              <a:t>  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//­</a:t>
            </a:r>
            <a:r>
              <a:rPr lang="uk-UA" sz="12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Почати виклики че­рез­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start</a:t>
            </a:r>
            <a:r>
              <a:rPr lang="uk-UA" sz="12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­</a:t>
            </a:r>
            <a:r>
              <a:rPr lang="uk-UA" sz="12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мс </a:t>
            </a:r>
          </a:p>
          <a:p>
            <a:pPr marL="0" indent="0">
              <a:buNone/>
            </a:pPr>
            <a:r>
              <a:rPr lang="uk-UA" sz="1200" dirty="0" smtClean="0">
                <a:latin typeface="Comic Sans MS" panose="030F0702030302020204" pitchFamily="66" charset="0"/>
              </a:rPr>
              <a:t>­­­­­­    ­­</a:t>
            </a:r>
            <a:r>
              <a:rPr lang="en-US" sz="1200" dirty="0" smtClean="0">
                <a:latin typeface="Comic Sans MS" panose="030F0702030302020204" pitchFamily="66" charset="0"/>
              </a:rPr>
              <a:t>function</a:t>
            </a:r>
            <a:r>
              <a:rPr lang="uk-UA" sz="1200" dirty="0" smtClean="0">
                <a:latin typeface="Comic Sans MS" panose="030F0702030302020204" pitchFamily="66" charset="0"/>
              </a:rPr>
              <a:t> </a:t>
            </a:r>
            <a:r>
              <a:rPr lang="en-US" sz="1200" dirty="0" smtClean="0">
                <a:latin typeface="Comic Sans MS" panose="030F0702030302020204" pitchFamily="66" charset="0"/>
              </a:rPr>
              <a:t>­repeat</a:t>
            </a:r>
            <a:r>
              <a:rPr lang="uk-UA" sz="1200" dirty="0" smtClean="0">
                <a:latin typeface="Comic Sans MS" panose="030F0702030302020204" pitchFamily="66" charset="0"/>
              </a:rPr>
              <a:t> </a:t>
            </a:r>
            <a:r>
              <a:rPr lang="en-US" sz="1200" dirty="0" smtClean="0">
                <a:latin typeface="Comic Sans MS" panose="030F0702030302020204" pitchFamily="66" charset="0"/>
              </a:rPr>
              <a:t>()­</a:t>
            </a:r>
            <a:r>
              <a:rPr lang="uk-UA" sz="1200" dirty="0" smtClean="0">
                <a:latin typeface="Comic Sans MS" panose="030F0702030302020204" pitchFamily="66" charset="0"/>
              </a:rPr>
              <a:t> </a:t>
            </a:r>
            <a:r>
              <a:rPr lang="en-US" sz="1200" dirty="0" smtClean="0">
                <a:latin typeface="Comic Sans MS" panose="030F0702030302020204" pitchFamily="66" charset="0"/>
              </a:rPr>
              <a:t>{­</a:t>
            </a:r>
            <a:r>
              <a:rPr lang="uk-UA" sz="1200" dirty="0" smtClean="0">
                <a:latin typeface="Comic Sans MS" panose="030F0702030302020204" pitchFamily="66" charset="0"/>
              </a:rPr>
              <a:t>           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­­­­­­­//­</a:t>
            </a:r>
            <a:r>
              <a:rPr lang="uk-UA" sz="12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Планується на виклик вище</a:t>
            </a:r>
          </a:p>
          <a:p>
            <a:pPr marL="0" indent="0">
              <a:buNone/>
            </a:pPr>
            <a:r>
              <a:rPr lang="uk-UA" sz="1200" dirty="0" smtClean="0">
                <a:latin typeface="Comic Sans MS" panose="030F0702030302020204" pitchFamily="66" charset="0"/>
              </a:rPr>
              <a:t> ­­­­          ­­­­­­­­</a:t>
            </a:r>
            <a:r>
              <a:rPr lang="en-US" sz="1200" dirty="0" err="1" smtClean="0">
                <a:latin typeface="Comic Sans MS" panose="030F0702030302020204" pitchFamily="66" charset="0"/>
              </a:rPr>
              <a:t>var</a:t>
            </a:r>
            <a:r>
              <a:rPr lang="uk-UA" sz="1200" dirty="0" smtClean="0">
                <a:latin typeface="Comic Sans MS" panose="030F0702030302020204" pitchFamily="66" charset="0"/>
              </a:rPr>
              <a:t> </a:t>
            </a:r>
            <a:r>
              <a:rPr lang="en-US" sz="1200" dirty="0" smtClean="0">
                <a:latin typeface="Comic Sans MS" panose="030F0702030302020204" pitchFamily="66" charset="0"/>
              </a:rPr>
              <a:t>­h</a:t>
            </a:r>
            <a:r>
              <a:rPr lang="uk-UA" sz="1200" dirty="0" smtClean="0">
                <a:latin typeface="Comic Sans MS" panose="030F0702030302020204" pitchFamily="66" charset="0"/>
              </a:rPr>
              <a:t> </a:t>
            </a:r>
            <a:r>
              <a:rPr lang="en-US" sz="1200" dirty="0" smtClean="0">
                <a:latin typeface="Comic Sans MS" panose="030F0702030302020204" pitchFamily="66" charset="0"/>
              </a:rPr>
              <a:t>­=</a:t>
            </a:r>
            <a:r>
              <a:rPr lang="uk-UA" sz="1200" dirty="0" smtClean="0">
                <a:latin typeface="Comic Sans MS" panose="030F0702030302020204" pitchFamily="66" charset="0"/>
              </a:rPr>
              <a:t> </a:t>
            </a:r>
            <a:r>
              <a:rPr lang="en-US" sz="1200" dirty="0" smtClean="0">
                <a:solidFill>
                  <a:schemeClr val="accent2"/>
                </a:solidFill>
                <a:latin typeface="Comic Sans MS" panose="030F0702030302020204" pitchFamily="66" charset="0"/>
              </a:rPr>
              <a:t>­</a:t>
            </a:r>
            <a:r>
              <a:rPr lang="en-US" sz="1200" dirty="0" err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setInterval</a:t>
            </a:r>
            <a:r>
              <a:rPr lang="uk-UA" sz="1200" dirty="0" smtClean="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  <a:r>
              <a:rPr lang="en-US" sz="1200" dirty="0" smtClean="0">
                <a:solidFill>
                  <a:schemeClr val="accent2"/>
                </a:solidFill>
                <a:latin typeface="Comic Sans MS" panose="030F0702030302020204" pitchFamily="66" charset="0"/>
              </a:rPr>
              <a:t>(f,</a:t>
            </a:r>
            <a:r>
              <a:rPr lang="uk-UA" sz="1200" dirty="0" smtClean="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  <a:r>
              <a:rPr lang="en-US" sz="1200" dirty="0" smtClean="0">
                <a:solidFill>
                  <a:schemeClr val="accent2"/>
                </a:solidFill>
                <a:latin typeface="Comic Sans MS" panose="030F0702030302020204" pitchFamily="66" charset="0"/>
              </a:rPr>
              <a:t>­interval);</a:t>
            </a:r>
            <a:r>
              <a:rPr lang="uk-UA" sz="1200" dirty="0" smtClean="0">
                <a:solidFill>
                  <a:schemeClr val="accent2"/>
                </a:solidFill>
                <a:latin typeface="Comic Sans MS" panose="030F0702030302020204" pitchFamily="66" charset="0"/>
              </a:rPr>
              <a:t>  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­//­</a:t>
            </a:r>
            <a:r>
              <a:rPr lang="uk-UA" sz="12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Викликати ­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f­</a:t>
            </a:r>
            <a:r>
              <a:rPr lang="uk-UA" sz="12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 че­рез ­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interval</a:t>
            </a:r>
            <a:r>
              <a:rPr lang="uk-UA" sz="12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­</a:t>
            </a:r>
            <a:r>
              <a:rPr lang="uk-UA" sz="12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мс</a:t>
            </a:r>
          </a:p>
          <a:p>
            <a:pPr marL="0" indent="0">
              <a:buNone/>
            </a:pPr>
            <a:r>
              <a:rPr lang="uk-UA" sz="12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 ­­­­­­­­­­­­//­Припинити виклики че­рез­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end</a:t>
            </a:r>
            <a:r>
              <a:rPr lang="uk-UA" sz="12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­</a:t>
            </a:r>
            <a:r>
              <a:rPr lang="uk-UA" sz="12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мс,­</a:t>
            </a:r>
            <a:r>
              <a:rPr lang="uk-UA" sz="1200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uk-UA" sz="12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якщо значення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end </a:t>
            </a:r>
            <a:r>
              <a:rPr lang="uk-UA" sz="12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визначено</a:t>
            </a:r>
          </a:p>
          <a:p>
            <a:pPr marL="0" indent="0">
              <a:buNone/>
            </a:pPr>
            <a:r>
              <a:rPr lang="uk-UA" sz="1200" dirty="0">
                <a:latin typeface="Comic Sans MS" panose="030F0702030302020204" pitchFamily="66" charset="0"/>
              </a:rPr>
              <a:t> </a:t>
            </a:r>
            <a:r>
              <a:rPr lang="uk-UA" sz="1200" dirty="0" smtClean="0">
                <a:latin typeface="Comic Sans MS" panose="030F0702030302020204" pitchFamily="66" charset="0"/>
              </a:rPr>
              <a:t>            ­­­­­­­­­­­­</a:t>
            </a:r>
            <a:r>
              <a:rPr lang="en-US" sz="1200" dirty="0" smtClean="0">
                <a:latin typeface="Comic Sans MS" panose="030F0702030302020204" pitchFamily="66" charset="0"/>
              </a:rPr>
              <a:t>if­</a:t>
            </a:r>
            <a:r>
              <a:rPr lang="uk-UA" sz="1200" dirty="0" smtClean="0">
                <a:latin typeface="Comic Sans MS" panose="030F0702030302020204" pitchFamily="66" charset="0"/>
              </a:rPr>
              <a:t> </a:t>
            </a:r>
            <a:r>
              <a:rPr lang="en-US" sz="1200" dirty="0" smtClean="0">
                <a:latin typeface="Comic Sans MS" panose="030F0702030302020204" pitchFamily="66" charset="0"/>
              </a:rPr>
              <a:t>(end)</a:t>
            </a:r>
            <a:r>
              <a:rPr lang="uk-UA" sz="1200" dirty="0" smtClean="0">
                <a:latin typeface="Comic Sans MS" panose="030F0702030302020204" pitchFamily="66" charset="0"/>
              </a:rPr>
              <a:t> </a:t>
            </a:r>
            <a:r>
              <a:rPr lang="en-US" sz="1200" dirty="0" smtClean="0">
                <a:solidFill>
                  <a:srgbClr val="FF33CC"/>
                </a:solidFill>
                <a:latin typeface="Comic Sans MS" panose="030F0702030302020204" pitchFamily="66" charset="0"/>
              </a:rPr>
              <a:t>­</a:t>
            </a:r>
            <a:r>
              <a:rPr lang="en-US" sz="1200" dirty="0" err="1" smtClean="0">
                <a:solidFill>
                  <a:srgbClr val="FF33CC"/>
                </a:solidFill>
                <a:latin typeface="Comic Sans MS" panose="030F0702030302020204" pitchFamily="66" charset="0"/>
              </a:rPr>
              <a:t>setTimeout</a:t>
            </a:r>
            <a:r>
              <a:rPr lang="uk-UA" sz="1200" dirty="0" smtClean="0">
                <a:latin typeface="Comic Sans MS" panose="030F0702030302020204" pitchFamily="66" charset="0"/>
              </a:rPr>
              <a:t> </a:t>
            </a:r>
            <a:r>
              <a:rPr lang="en-US" sz="1200" dirty="0" smtClean="0">
                <a:latin typeface="Comic Sans MS" panose="030F0702030302020204" pitchFamily="66" charset="0"/>
              </a:rPr>
              <a:t>(function</a:t>
            </a:r>
            <a:r>
              <a:rPr lang="uk-UA" sz="1200" dirty="0" smtClean="0">
                <a:latin typeface="Comic Sans MS" panose="030F0702030302020204" pitchFamily="66" charset="0"/>
              </a:rPr>
              <a:t> </a:t>
            </a:r>
            <a:r>
              <a:rPr lang="en-US" sz="1200" dirty="0" smtClean="0">
                <a:latin typeface="Comic Sans MS" panose="030F0702030302020204" pitchFamily="66" charset="0"/>
              </a:rPr>
              <a:t>()­</a:t>
            </a:r>
            <a:r>
              <a:rPr lang="uk-UA" sz="1200" dirty="0" smtClean="0">
                <a:latin typeface="Comic Sans MS" panose="030F0702030302020204" pitchFamily="66" charset="0"/>
              </a:rPr>
              <a:t> </a:t>
            </a:r>
            <a:r>
              <a:rPr lang="en-US" sz="1200" dirty="0" smtClean="0">
                <a:latin typeface="Comic Sans MS" panose="030F0702030302020204" pitchFamily="66" charset="0"/>
              </a:rPr>
              <a:t>{</a:t>
            </a:r>
            <a:r>
              <a:rPr lang="uk-UA" sz="1200" dirty="0" smtClean="0">
                <a:latin typeface="Comic Sans MS" panose="030F0702030302020204" pitchFamily="66" charset="0"/>
              </a:rPr>
              <a:t> </a:t>
            </a:r>
            <a:r>
              <a:rPr lang="en-US" sz="1200" dirty="0" smtClean="0">
                <a:latin typeface="Comic Sans MS" panose="030F0702030302020204" pitchFamily="66" charset="0"/>
              </a:rPr>
              <a:t>­</a:t>
            </a:r>
            <a:r>
              <a:rPr lang="en-US" sz="1200" dirty="0" err="1" smtClean="0">
                <a:solidFill>
                  <a:schemeClr val="accent5"/>
                </a:solidFill>
                <a:latin typeface="Comic Sans MS" panose="030F0702030302020204" pitchFamily="66" charset="0"/>
              </a:rPr>
              <a:t>clearInterval</a:t>
            </a:r>
            <a:r>
              <a:rPr lang="uk-UA" sz="1200" dirty="0" smtClean="0">
                <a:solidFill>
                  <a:schemeClr val="accent5"/>
                </a:solidFill>
                <a:latin typeface="Comic Sans MS" panose="030F0702030302020204" pitchFamily="66" charset="0"/>
              </a:rPr>
              <a:t> </a:t>
            </a:r>
            <a:r>
              <a:rPr lang="en-US" sz="1200" dirty="0" smtClean="0">
                <a:solidFill>
                  <a:schemeClr val="accent5"/>
                </a:solidFill>
                <a:latin typeface="Comic Sans MS" panose="030F0702030302020204" pitchFamily="66" charset="0"/>
              </a:rPr>
              <a:t>(h)</a:t>
            </a:r>
            <a:r>
              <a:rPr lang="uk-UA" sz="1200" dirty="0" smtClean="0">
                <a:latin typeface="Comic Sans MS" panose="030F0702030302020204" pitchFamily="66" charset="0"/>
              </a:rPr>
              <a:t> </a:t>
            </a:r>
            <a:r>
              <a:rPr lang="en-US" sz="1200" dirty="0" smtClean="0">
                <a:latin typeface="Comic Sans MS" panose="030F0702030302020204" pitchFamily="66" charset="0"/>
              </a:rPr>
              <a:t>;</a:t>
            </a:r>
            <a:r>
              <a:rPr lang="uk-UA" sz="1200" dirty="0" smtClean="0">
                <a:latin typeface="Comic Sans MS" panose="030F0702030302020204" pitchFamily="66" charset="0"/>
              </a:rPr>
              <a:t> </a:t>
            </a:r>
            <a:r>
              <a:rPr lang="en-US" sz="1200" dirty="0" smtClean="0">
                <a:latin typeface="Comic Sans MS" panose="030F0702030302020204" pitchFamily="66" charset="0"/>
              </a:rPr>
              <a:t>­},­end); </a:t>
            </a:r>
            <a:endParaRPr lang="uk-UA" sz="1200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1200" dirty="0" smtClean="0">
                <a:latin typeface="Comic Sans MS" panose="030F0702030302020204" pitchFamily="66" charset="0"/>
              </a:rPr>
              <a:t>­­­­­­­} ­­­­</a:t>
            </a:r>
            <a:endParaRPr lang="uk-UA" sz="1200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1200" dirty="0" smtClean="0">
                <a:latin typeface="Comic Sans MS" panose="030F0702030302020204" pitchFamily="66" charset="0"/>
              </a:rPr>
              <a:t>} </a:t>
            </a:r>
            <a:endParaRPr lang="uk-UA" sz="1200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1200" dirty="0" smtClean="0">
                <a:latin typeface="Comic Sans MS" panose="030F0702030302020204" pitchFamily="66" charset="0"/>
              </a:rPr>
              <a:t>}</a:t>
            </a:r>
            <a:endParaRPr lang="uk-UA" sz="1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10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33129" y="910187"/>
            <a:ext cx="2908610" cy="84431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400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Об</a:t>
            </a:r>
            <a:r>
              <a:rPr lang="en-US" sz="2400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’</a:t>
            </a:r>
            <a:r>
              <a:rPr lang="uk-UA" sz="2400" dirty="0" err="1" smtClean="0">
                <a:solidFill>
                  <a:srgbClr val="0070C0"/>
                </a:solidFill>
                <a:latin typeface="Comic Sans MS" panose="030F0702030302020204" pitchFamily="66" charset="0"/>
              </a:rPr>
              <a:t>єкт</a:t>
            </a:r>
            <a:r>
              <a:rPr lang="uk-UA" sz="2400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Window</a:t>
            </a:r>
            <a:endParaRPr lang="uk-UA" sz="2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1400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Адреса документа і навігація по ньому</a:t>
            </a:r>
          </a:p>
          <a:p>
            <a:pPr marL="0" indent="0">
              <a:buNone/>
            </a:pPr>
            <a:r>
              <a:rPr lang="uk-UA" sz="1400" dirty="0" smtClean="0">
                <a:latin typeface="Comic Sans MS" panose="030F0702030302020204" pitchFamily="66" charset="0"/>
              </a:rPr>
              <a:t>Властивість</a:t>
            </a:r>
            <a:r>
              <a:rPr lang="uk-UA" sz="1400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latin typeface="Comic Sans MS" panose="030F0702030302020204" pitchFamily="66" charset="0"/>
              </a:rPr>
              <a:t>location </a:t>
            </a:r>
            <a:r>
              <a:rPr lang="uk-UA" sz="1400" dirty="0" smtClean="0">
                <a:latin typeface="Comic Sans MS" panose="030F0702030302020204" pitchFamily="66" charset="0"/>
              </a:rPr>
              <a:t>об</a:t>
            </a:r>
            <a:r>
              <a:rPr lang="en-US" sz="1400" dirty="0" smtClean="0">
                <a:latin typeface="Comic Sans MS" panose="030F0702030302020204" pitchFamily="66" charset="0"/>
              </a:rPr>
              <a:t>‘</a:t>
            </a:r>
            <a:r>
              <a:rPr lang="uk-UA" sz="1400" dirty="0" err="1" smtClean="0">
                <a:latin typeface="Comic Sans MS" panose="030F0702030302020204" pitchFamily="66" charset="0"/>
              </a:rPr>
              <a:t>єкта</a:t>
            </a:r>
            <a:r>
              <a:rPr lang="en-US" sz="1400" dirty="0" smtClean="0">
                <a:latin typeface="Comic Sans MS" panose="030F0702030302020204" pitchFamily="66" charset="0"/>
              </a:rPr>
              <a:t> Window п</a:t>
            </a:r>
            <a:r>
              <a:rPr lang="uk-UA" sz="1400" dirty="0" err="1" smtClean="0">
                <a:latin typeface="Comic Sans MS" panose="030F0702030302020204" pitchFamily="66" charset="0"/>
              </a:rPr>
              <a:t>осилається</a:t>
            </a:r>
            <a:r>
              <a:rPr lang="uk-UA" sz="1400" dirty="0" smtClean="0">
                <a:latin typeface="Comic Sans MS" panose="030F0702030302020204" pitchFamily="66" charset="0"/>
              </a:rPr>
              <a:t> на об</a:t>
            </a:r>
            <a:r>
              <a:rPr lang="en-US" sz="1400" dirty="0" smtClean="0">
                <a:latin typeface="Comic Sans MS" panose="030F0702030302020204" pitchFamily="66" charset="0"/>
              </a:rPr>
              <a:t>’</a:t>
            </a:r>
            <a:r>
              <a:rPr lang="uk-UA" sz="1400" dirty="0" err="1" smtClean="0">
                <a:latin typeface="Comic Sans MS" panose="030F0702030302020204" pitchFamily="66" charset="0"/>
              </a:rPr>
              <a:t>єкт</a:t>
            </a:r>
            <a:r>
              <a:rPr lang="uk-UA" sz="1400" dirty="0" smtClean="0"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latin typeface="Comic Sans MS" panose="030F0702030302020204" pitchFamily="66" charset="0"/>
              </a:rPr>
              <a:t>Location</a:t>
            </a:r>
            <a:r>
              <a:rPr lang="uk-UA" sz="1400" dirty="0" smtClean="0">
                <a:latin typeface="Comic Sans MS" panose="030F0702030302020204" pitchFamily="66" charset="0"/>
              </a:rPr>
              <a:t>, який представляє поточну </a:t>
            </a:r>
            <a:r>
              <a:rPr lang="en-US" sz="1400" dirty="0" smtClean="0">
                <a:latin typeface="Comic Sans MS" panose="030F0702030302020204" pitchFamily="66" charset="0"/>
              </a:rPr>
              <a:t>URL-</a:t>
            </a:r>
            <a:r>
              <a:rPr lang="uk-UA" sz="1400" dirty="0" smtClean="0">
                <a:latin typeface="Comic Sans MS" panose="030F0702030302020204" pitchFamily="66" charset="0"/>
              </a:rPr>
              <a:t>адресу документа :</a:t>
            </a:r>
          </a:p>
          <a:p>
            <a:pPr marL="0" indent="0">
              <a:buNone/>
            </a:pPr>
            <a:r>
              <a:rPr lang="uk-UA" sz="1400" dirty="0">
                <a:latin typeface="Comic Sans MS" panose="030F0702030302020204" pitchFamily="66" charset="0"/>
              </a:rPr>
              <a:t> </a:t>
            </a:r>
            <a:r>
              <a:rPr lang="uk-UA" sz="1400" dirty="0" smtClean="0">
                <a:latin typeface="Comic Sans MS" panose="030F0702030302020204" pitchFamily="66" charset="0"/>
              </a:rPr>
              <a:t>          </a:t>
            </a:r>
            <a:r>
              <a:rPr lang="en-US" sz="1400" dirty="0" err="1" smtClean="0">
                <a:latin typeface="Comic Sans MS" panose="030F0702030302020204" pitchFamily="66" charset="0"/>
              </a:rPr>
              <a:t>window.location</a:t>
            </a:r>
            <a:r>
              <a:rPr lang="uk-UA" sz="1400" dirty="0" smtClean="0"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latin typeface="Comic Sans MS" panose="030F0702030302020204" pitchFamily="66" charset="0"/>
              </a:rPr>
              <a:t>­===</a:t>
            </a:r>
            <a:r>
              <a:rPr lang="uk-UA" sz="1400" dirty="0" smtClean="0"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latin typeface="Comic Sans MS" panose="030F0702030302020204" pitchFamily="66" charset="0"/>
              </a:rPr>
              <a:t>­</a:t>
            </a:r>
            <a:r>
              <a:rPr lang="en-US" sz="1400" dirty="0" err="1" smtClean="0">
                <a:latin typeface="Comic Sans MS" panose="030F0702030302020204" pitchFamily="66" charset="0"/>
              </a:rPr>
              <a:t>document.location</a:t>
            </a:r>
            <a:r>
              <a:rPr lang="uk-UA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 //</a:t>
            </a:r>
            <a:r>
              <a:rPr lang="uk-UA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завжди правда</a:t>
            </a:r>
          </a:p>
          <a:p>
            <a:pPr marL="0" indent="0">
              <a:buNone/>
            </a:pPr>
            <a:r>
              <a:rPr lang="uk-UA" sz="1400" dirty="0" smtClean="0">
                <a:latin typeface="Comic Sans MS" panose="030F0702030302020204" pitchFamily="66" charset="0"/>
              </a:rPr>
              <a:t>Крім того, об</a:t>
            </a:r>
            <a:r>
              <a:rPr lang="en-US" sz="1400" dirty="0" smtClean="0">
                <a:latin typeface="Comic Sans MS" panose="030F0702030302020204" pitchFamily="66" charset="0"/>
              </a:rPr>
              <a:t>’</a:t>
            </a:r>
            <a:r>
              <a:rPr lang="uk-UA" sz="1400" dirty="0" err="1" smtClean="0">
                <a:latin typeface="Comic Sans MS" panose="030F0702030302020204" pitchFamily="66" charset="0"/>
              </a:rPr>
              <a:t>єкт</a:t>
            </a:r>
            <a:r>
              <a:rPr lang="uk-UA" sz="1400" dirty="0" smtClean="0"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latin typeface="Comic Sans MS" panose="030F0702030302020204" pitchFamily="66" charset="0"/>
              </a:rPr>
              <a:t>Document </a:t>
            </a:r>
            <a:r>
              <a:rPr lang="uk-UA" sz="1400" dirty="0" smtClean="0">
                <a:latin typeface="Comic Sans MS" panose="030F0702030302020204" pitchFamily="66" charset="0"/>
              </a:rPr>
              <a:t>має властивість </a:t>
            </a:r>
            <a:r>
              <a:rPr lang="en-US" sz="1400" dirty="0" smtClean="0">
                <a:latin typeface="Comic Sans MS" panose="030F0702030302020204" pitchFamily="66" charset="0"/>
              </a:rPr>
              <a:t>URL</a:t>
            </a:r>
            <a:r>
              <a:rPr lang="uk-UA" sz="1400" dirty="0" smtClean="0">
                <a:latin typeface="Comic Sans MS" panose="030F0702030302020204" pitchFamily="66" charset="0"/>
              </a:rPr>
              <a:t>, яка зберігає статичний рядок із </a:t>
            </a:r>
            <a:r>
              <a:rPr lang="en-US" sz="1400" dirty="0" smtClean="0">
                <a:latin typeface="Comic Sans MS" panose="030F0702030302020204" pitchFamily="66" charset="0"/>
              </a:rPr>
              <a:t>URL-</a:t>
            </a:r>
            <a:r>
              <a:rPr lang="uk-UA" sz="1400" dirty="0" err="1" smtClean="0">
                <a:latin typeface="Comic Sans MS" panose="030F0702030302020204" pitchFamily="66" charset="0"/>
              </a:rPr>
              <a:t>адресою</a:t>
            </a:r>
            <a:r>
              <a:rPr lang="uk-UA" sz="1400" dirty="0" smtClean="0">
                <a:latin typeface="Comic Sans MS" panose="030F0702030302020204" pitchFamily="66" charset="0"/>
              </a:rPr>
              <a:t> документа. </a:t>
            </a:r>
            <a:endParaRPr lang="en-US" sz="1400" dirty="0" smtClean="0">
              <a:latin typeface="Comic Sans MS" panose="030F0702030302020204" pitchFamily="66" charset="0"/>
            </a:endParaRPr>
          </a:p>
          <a:p>
            <a:r>
              <a:rPr lang="uk-UA" sz="1400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Аналіз </a:t>
            </a:r>
            <a:r>
              <a:rPr lang="en-US" sz="1400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URL</a:t>
            </a:r>
          </a:p>
          <a:p>
            <a:pPr marL="0" indent="0">
              <a:buNone/>
            </a:pPr>
            <a:r>
              <a:rPr lang="uk-UA" sz="1400" u="sng" dirty="0" smtClean="0">
                <a:latin typeface="Comic Sans MS" panose="030F0702030302020204" pitchFamily="66" charset="0"/>
              </a:rPr>
              <a:t>Властивість</a:t>
            </a:r>
            <a:r>
              <a:rPr lang="uk-UA" sz="1400" u="sng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 </a:t>
            </a:r>
            <a:r>
              <a:rPr lang="en-US" sz="1400" u="sng" dirty="0" err="1" smtClean="0">
                <a:latin typeface="Comic Sans MS" panose="030F0702030302020204" pitchFamily="66" charset="0"/>
              </a:rPr>
              <a:t>href</a:t>
            </a:r>
            <a:r>
              <a:rPr lang="en-US" sz="1400" u="sng" dirty="0" smtClean="0">
                <a:latin typeface="Comic Sans MS" panose="030F0702030302020204" pitchFamily="66" charset="0"/>
              </a:rPr>
              <a:t> </a:t>
            </a:r>
            <a:r>
              <a:rPr lang="uk-UA" sz="1400" dirty="0" smtClean="0">
                <a:latin typeface="Comic Sans MS" panose="030F0702030302020204" pitchFamily="66" charset="0"/>
              </a:rPr>
              <a:t>об</a:t>
            </a:r>
            <a:r>
              <a:rPr lang="en-US" sz="1400" dirty="0" smtClean="0">
                <a:latin typeface="Comic Sans MS" panose="030F0702030302020204" pitchFamily="66" charset="0"/>
              </a:rPr>
              <a:t>’</a:t>
            </a:r>
            <a:r>
              <a:rPr lang="uk-UA" sz="1400" dirty="0" err="1" smtClean="0">
                <a:latin typeface="Comic Sans MS" panose="030F0702030302020204" pitchFamily="66" charset="0"/>
              </a:rPr>
              <a:t>єкта</a:t>
            </a:r>
            <a:r>
              <a:rPr lang="uk-UA" sz="1400" dirty="0" smtClean="0"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latin typeface="Comic Sans MS" panose="030F0702030302020204" pitchFamily="66" charset="0"/>
              </a:rPr>
              <a:t>Location</a:t>
            </a:r>
            <a:r>
              <a:rPr lang="uk-UA" sz="1400" dirty="0" smtClean="0">
                <a:latin typeface="Comic Sans MS" panose="030F0702030302020204" pitchFamily="66" charset="0"/>
              </a:rPr>
              <a:t> – це рядок, який містить повну </a:t>
            </a:r>
            <a:r>
              <a:rPr lang="en-US" sz="1400" dirty="0" smtClean="0">
                <a:latin typeface="Comic Sans MS" panose="030F0702030302020204" pitchFamily="66" charset="0"/>
              </a:rPr>
              <a:t>URL</a:t>
            </a:r>
            <a:r>
              <a:rPr lang="ru-RU" sz="1400" dirty="0" smtClean="0">
                <a:latin typeface="Comic Sans MS" panose="030F0702030302020204" pitchFamily="66" charset="0"/>
              </a:rPr>
              <a:t>-адресу. </a:t>
            </a:r>
            <a:r>
              <a:rPr lang="uk-UA" sz="1400" dirty="0" smtClean="0">
                <a:latin typeface="Comic Sans MS" panose="030F0702030302020204" pitchFamily="66" charset="0"/>
              </a:rPr>
              <a:t>Метод </a:t>
            </a:r>
            <a:r>
              <a:rPr lang="en-US" sz="1400" dirty="0" err="1" smtClean="0">
                <a:latin typeface="Comic Sans MS" panose="030F0702030302020204" pitchFamily="66" charset="0"/>
              </a:rPr>
              <a:t>toString</a:t>
            </a:r>
            <a:r>
              <a:rPr lang="en-US" sz="1400" dirty="0" smtClean="0">
                <a:latin typeface="Comic Sans MS" panose="030F0702030302020204" pitchFamily="66" charset="0"/>
              </a:rPr>
              <a:t> ()</a:t>
            </a:r>
            <a:r>
              <a:rPr lang="uk-UA" sz="1400" dirty="0" smtClean="0">
                <a:latin typeface="Comic Sans MS" panose="030F0702030302020204" pitchFamily="66" charset="0"/>
              </a:rPr>
              <a:t> об</a:t>
            </a:r>
            <a:r>
              <a:rPr lang="en-US" sz="1400" dirty="0" smtClean="0">
                <a:latin typeface="Comic Sans MS" panose="030F0702030302020204" pitchFamily="66" charset="0"/>
              </a:rPr>
              <a:t>’</a:t>
            </a:r>
            <a:r>
              <a:rPr lang="uk-UA" sz="1400" dirty="0" err="1" smtClean="0">
                <a:latin typeface="Comic Sans MS" panose="030F0702030302020204" pitchFamily="66" charset="0"/>
              </a:rPr>
              <a:t>єкта</a:t>
            </a:r>
            <a:r>
              <a:rPr lang="uk-UA" sz="1400" dirty="0" smtClean="0"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latin typeface="Comic Sans MS" panose="030F0702030302020204" pitchFamily="66" charset="0"/>
              </a:rPr>
              <a:t>Location</a:t>
            </a:r>
            <a:r>
              <a:rPr lang="uk-UA" sz="1400" dirty="0" smtClean="0">
                <a:latin typeface="Comic Sans MS" panose="030F0702030302020204" pitchFamily="66" charset="0"/>
              </a:rPr>
              <a:t> повертає значення </a:t>
            </a:r>
            <a:r>
              <a:rPr lang="en-US" sz="1400" dirty="0" err="1" smtClean="0">
                <a:latin typeface="Comic Sans MS" panose="030F0702030302020204" pitchFamily="66" charset="0"/>
              </a:rPr>
              <a:t>href</a:t>
            </a:r>
            <a:r>
              <a:rPr lang="uk-UA" sz="1400" dirty="0" smtClean="0">
                <a:latin typeface="Comic Sans MS" panose="030F0702030302020204" pitchFamily="66" charset="0"/>
              </a:rPr>
              <a:t>, тому використовуючи метод </a:t>
            </a:r>
            <a:r>
              <a:rPr lang="en-US" sz="1400" dirty="0" err="1" smtClean="0">
                <a:latin typeface="Comic Sans MS" panose="030F0702030302020204" pitchFamily="66" charset="0"/>
              </a:rPr>
              <a:t>toString</a:t>
            </a:r>
            <a:r>
              <a:rPr lang="en-US" sz="1400" dirty="0" smtClean="0">
                <a:latin typeface="Comic Sans MS" panose="030F0702030302020204" pitchFamily="66" charset="0"/>
              </a:rPr>
              <a:t> ()</a:t>
            </a:r>
            <a:r>
              <a:rPr lang="uk-UA" sz="1400" dirty="0" smtClean="0">
                <a:latin typeface="Comic Sans MS" panose="030F0702030302020204" pitchFamily="66" charset="0"/>
              </a:rPr>
              <a:t>, можна</a:t>
            </a:r>
            <a:r>
              <a:rPr lang="en-US" sz="1400" dirty="0" smtClean="0">
                <a:latin typeface="Comic Sans MS" panose="030F0702030302020204" pitchFamily="66" charset="0"/>
              </a:rPr>
              <a:t> </a:t>
            </a:r>
            <a:r>
              <a:rPr lang="en-US" sz="1400" dirty="0" err="1" smtClean="0">
                <a:latin typeface="Comic Sans MS" panose="030F0702030302020204" pitchFamily="66" charset="0"/>
              </a:rPr>
              <a:t>location.href</a:t>
            </a:r>
            <a:r>
              <a:rPr lang="en-US" sz="1400" dirty="0" smtClean="0">
                <a:latin typeface="Comic Sans MS" panose="030F0702030302020204" pitchFamily="66" charset="0"/>
              </a:rPr>
              <a:t> </a:t>
            </a:r>
            <a:r>
              <a:rPr lang="uk-UA" sz="1400" dirty="0" smtClean="0">
                <a:latin typeface="Comic Sans MS" panose="030F0702030302020204" pitchFamily="66" charset="0"/>
              </a:rPr>
              <a:t>поміняти на </a:t>
            </a:r>
            <a:r>
              <a:rPr lang="en-US" sz="1400" dirty="0" smtClean="0">
                <a:latin typeface="Comic Sans MS" panose="030F0702030302020204" pitchFamily="66" charset="0"/>
              </a:rPr>
              <a:t>location</a:t>
            </a:r>
            <a:r>
              <a:rPr lang="uk-UA" sz="1400" dirty="0" smtClean="0">
                <a:latin typeface="Comic Sans MS" panose="030F0702030302020204" pitchFamily="66" charset="0"/>
              </a:rPr>
              <a:t>.</a:t>
            </a:r>
          </a:p>
          <a:p>
            <a:pPr marL="0" indent="0">
              <a:buNone/>
            </a:pPr>
            <a:r>
              <a:rPr lang="uk-UA" sz="1400" u="sng" dirty="0" smtClean="0">
                <a:latin typeface="Comic Sans MS" panose="030F0702030302020204" pitchFamily="66" charset="0"/>
              </a:rPr>
              <a:t>Властивість </a:t>
            </a:r>
            <a:r>
              <a:rPr lang="en-US" sz="1400" u="sng" dirty="0" smtClean="0">
                <a:latin typeface="Comic Sans MS" panose="030F0702030302020204" pitchFamily="66" charset="0"/>
              </a:rPr>
              <a:t>hash</a:t>
            </a:r>
            <a:r>
              <a:rPr lang="uk-UA" sz="1400" dirty="0" smtClean="0">
                <a:latin typeface="Comic Sans MS" panose="030F0702030302020204" pitchFamily="66" charset="0"/>
              </a:rPr>
              <a:t> повертає </a:t>
            </a:r>
            <a:r>
              <a:rPr lang="en-US" sz="1400" dirty="0" smtClean="0">
                <a:latin typeface="Comic Sans MS" panose="030F0702030302020204" pitchFamily="66" charset="0"/>
              </a:rPr>
              <a:t>‘’</a:t>
            </a:r>
            <a:r>
              <a:rPr lang="uk-UA" sz="1400" dirty="0" smtClean="0">
                <a:latin typeface="Comic Sans MS" panose="030F0702030302020204" pitchFamily="66" charset="0"/>
              </a:rPr>
              <a:t>ідентифікатор фрагменту</a:t>
            </a:r>
            <a:r>
              <a:rPr lang="en-US" sz="1400" dirty="0" smtClean="0">
                <a:latin typeface="Comic Sans MS" panose="030F0702030302020204" pitchFamily="66" charset="0"/>
              </a:rPr>
              <a:t>’’</a:t>
            </a:r>
            <a:r>
              <a:rPr lang="ru-RU" sz="1400" dirty="0" smtClean="0">
                <a:latin typeface="Comic Sans MS" panose="030F0702030302020204" pitchFamily="66" charset="0"/>
              </a:rPr>
              <a:t> </a:t>
            </a:r>
            <a:r>
              <a:rPr lang="uk-UA" sz="1400" dirty="0" smtClean="0">
                <a:latin typeface="Comic Sans MS" panose="030F0702030302020204" pitchFamily="66" charset="0"/>
              </a:rPr>
              <a:t>із </a:t>
            </a:r>
            <a:r>
              <a:rPr lang="en-US" sz="1400" dirty="0" smtClean="0">
                <a:latin typeface="Comic Sans MS" panose="030F0702030302020204" pitchFamily="66" charset="0"/>
              </a:rPr>
              <a:t>URL-</a:t>
            </a:r>
            <a:r>
              <a:rPr lang="ru-RU" sz="1400" dirty="0" err="1" smtClean="0">
                <a:latin typeface="Comic Sans MS" panose="030F0702030302020204" pitchFamily="66" charset="0"/>
              </a:rPr>
              <a:t>адреси</a:t>
            </a:r>
            <a:r>
              <a:rPr lang="ru-RU" sz="1400" dirty="0" smtClean="0">
                <a:latin typeface="Comic Sans MS" panose="030F0702030302020204" pitchFamily="66" charset="0"/>
              </a:rPr>
              <a:t>.</a:t>
            </a:r>
          </a:p>
          <a:p>
            <a:pPr marL="0" indent="0">
              <a:buNone/>
            </a:pPr>
            <a:r>
              <a:rPr lang="ru-RU" sz="1400" u="sng" dirty="0" err="1" smtClean="0">
                <a:latin typeface="Comic Sans MS" panose="030F0702030302020204" pitchFamily="66" charset="0"/>
              </a:rPr>
              <a:t>Властив</a:t>
            </a:r>
            <a:r>
              <a:rPr lang="uk-UA" sz="1400" u="sng" dirty="0" err="1" smtClean="0">
                <a:latin typeface="Comic Sans MS" panose="030F0702030302020204" pitchFamily="66" charset="0"/>
              </a:rPr>
              <a:t>ість</a:t>
            </a:r>
            <a:r>
              <a:rPr lang="uk-UA" sz="1400" u="sng" dirty="0" smtClean="0">
                <a:latin typeface="Comic Sans MS" panose="030F0702030302020204" pitchFamily="66" charset="0"/>
              </a:rPr>
              <a:t> </a:t>
            </a:r>
            <a:r>
              <a:rPr lang="en-US" sz="1400" u="sng" dirty="0" smtClean="0">
                <a:latin typeface="Comic Sans MS" panose="030F0702030302020204" pitchFamily="66" charset="0"/>
              </a:rPr>
              <a:t>search</a:t>
            </a:r>
            <a:r>
              <a:rPr lang="uk-UA" sz="1400" dirty="0" smtClean="0">
                <a:latin typeface="Comic Sans MS" panose="030F0702030302020204" pitchFamily="66" charset="0"/>
              </a:rPr>
              <a:t> містить частину </a:t>
            </a:r>
            <a:r>
              <a:rPr lang="en-US" sz="1400" dirty="0" smtClean="0">
                <a:latin typeface="Comic Sans MS" panose="030F0702030302020204" pitchFamily="66" charset="0"/>
              </a:rPr>
              <a:t>URL-</a:t>
            </a:r>
            <a:r>
              <a:rPr lang="uk-UA" sz="1400" dirty="0" smtClean="0">
                <a:latin typeface="Comic Sans MS" panose="030F0702030302020204" pitchFamily="66" charset="0"/>
              </a:rPr>
              <a:t>адреси після знаку питання. Зазвичай, це частина запиту, яка використовується для передачі параметрів і є засобом додавання аргументів в адресу.</a:t>
            </a:r>
          </a:p>
          <a:p>
            <a:pPr marL="0" indent="0">
              <a:buNone/>
            </a:pPr>
            <a:r>
              <a:rPr lang="uk-UA" sz="1400" dirty="0" smtClean="0">
                <a:latin typeface="Comic Sans MS" panose="030F0702030302020204" pitchFamily="66" charset="0"/>
              </a:rPr>
              <a:t>Є </a:t>
            </a:r>
            <a:r>
              <a:rPr lang="uk-UA" sz="1400" u="sng" dirty="0" smtClean="0">
                <a:latin typeface="Comic Sans MS" panose="030F0702030302020204" pitchFamily="66" charset="0"/>
              </a:rPr>
              <a:t>функція </a:t>
            </a:r>
            <a:r>
              <a:rPr lang="en-US" sz="1400" u="sng" dirty="0" err="1" smtClean="0">
                <a:latin typeface="Comic Sans MS" panose="030F0702030302020204" pitchFamily="66" charset="0"/>
              </a:rPr>
              <a:t>urlArgs</a:t>
            </a:r>
            <a:r>
              <a:rPr lang="en-US" sz="1400" u="sng" dirty="0" smtClean="0">
                <a:latin typeface="Comic Sans MS" panose="030F0702030302020204" pitchFamily="66" charset="0"/>
              </a:rPr>
              <a:t>()</a:t>
            </a:r>
            <a:r>
              <a:rPr lang="uk-UA" sz="1400" dirty="0" smtClean="0">
                <a:latin typeface="Comic Sans MS" panose="030F0702030302020204" pitchFamily="66" charset="0"/>
              </a:rPr>
              <a:t>, яка дозволяє забирати аргументи із властивості </a:t>
            </a:r>
            <a:r>
              <a:rPr lang="en-US" sz="1400" dirty="0" smtClean="0">
                <a:latin typeface="Comic Sans MS" panose="030F0702030302020204" pitchFamily="66" charset="0"/>
              </a:rPr>
              <a:t>search URL</a:t>
            </a:r>
            <a:r>
              <a:rPr lang="ru-RU" sz="1400" dirty="0" smtClean="0">
                <a:latin typeface="Comic Sans MS" panose="030F0702030302020204" pitchFamily="66" charset="0"/>
              </a:rPr>
              <a:t>-</a:t>
            </a:r>
            <a:r>
              <a:rPr lang="uk-UA" sz="1400" dirty="0" smtClean="0">
                <a:latin typeface="Comic Sans MS" panose="030F0702030302020204" pitchFamily="66" charset="0"/>
              </a:rPr>
              <a:t>адреси </a:t>
            </a:r>
            <a:endParaRPr lang="en-US" sz="1400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mic Sans MS" panose="030F0702030302020204" pitchFamily="66" charset="0"/>
              </a:rPr>
              <a:t> </a:t>
            </a:r>
            <a:r>
              <a:rPr lang="uk-UA" sz="1400" dirty="0" smtClean="0">
                <a:latin typeface="Comic Sans MS" panose="030F0702030302020204" pitchFamily="66" charset="0"/>
              </a:rPr>
              <a:t> </a:t>
            </a:r>
            <a:endParaRPr lang="uk-UA" sz="1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91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85269" y="849227"/>
            <a:ext cx="2776653" cy="84431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400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Об</a:t>
            </a:r>
            <a:r>
              <a:rPr lang="en-US" sz="2400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’</a:t>
            </a:r>
            <a:r>
              <a:rPr lang="uk-UA" sz="2400" dirty="0" err="1" smtClean="0">
                <a:solidFill>
                  <a:srgbClr val="0070C0"/>
                </a:solidFill>
                <a:latin typeface="Comic Sans MS" panose="030F0702030302020204" pitchFamily="66" charset="0"/>
              </a:rPr>
              <a:t>єкт</a:t>
            </a:r>
            <a:r>
              <a:rPr lang="uk-UA" sz="2400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Window</a:t>
            </a:r>
            <a:endParaRPr lang="uk-UA" sz="2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1400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Завантаження нового документу.</a:t>
            </a:r>
          </a:p>
          <a:p>
            <a:pPr marL="0" indent="0">
              <a:buNone/>
            </a:pPr>
            <a:r>
              <a:rPr lang="uk-UA" sz="1400" u="sng" dirty="0" smtClean="0">
                <a:latin typeface="Comic Sans MS" panose="030F0702030302020204" pitchFamily="66" charset="0"/>
              </a:rPr>
              <a:t>Метод а</a:t>
            </a:r>
            <a:r>
              <a:rPr lang="en-US" sz="1400" u="sng" dirty="0" err="1" smtClean="0">
                <a:latin typeface="Comic Sans MS" panose="030F0702030302020204" pitchFamily="66" charset="0"/>
              </a:rPr>
              <a:t>ssign</a:t>
            </a:r>
            <a:r>
              <a:rPr lang="en-US" sz="1400" u="sng" dirty="0" smtClean="0">
                <a:latin typeface="Comic Sans MS" panose="030F0702030302020204" pitchFamily="66" charset="0"/>
              </a:rPr>
              <a:t> () </a:t>
            </a:r>
            <a:r>
              <a:rPr lang="uk-UA" sz="1400" u="sng" dirty="0" smtClean="0">
                <a:latin typeface="Comic Sans MS" panose="030F0702030302020204" pitchFamily="66" charset="0"/>
              </a:rPr>
              <a:t>об</a:t>
            </a:r>
            <a:r>
              <a:rPr lang="en-US" sz="1400" u="sng" dirty="0" smtClean="0">
                <a:latin typeface="Comic Sans MS" panose="030F0702030302020204" pitchFamily="66" charset="0"/>
              </a:rPr>
              <a:t>‘</a:t>
            </a:r>
            <a:r>
              <a:rPr lang="uk-UA" sz="1400" u="sng" dirty="0" err="1" smtClean="0">
                <a:latin typeface="Comic Sans MS" panose="030F0702030302020204" pitchFamily="66" charset="0"/>
              </a:rPr>
              <a:t>єкта</a:t>
            </a:r>
            <a:r>
              <a:rPr lang="en-US" sz="1400" u="sng" dirty="0" smtClean="0">
                <a:latin typeface="Comic Sans MS" panose="030F0702030302020204" pitchFamily="66" charset="0"/>
              </a:rPr>
              <a:t> Location</a:t>
            </a:r>
            <a:r>
              <a:rPr lang="uk-UA" sz="1400" dirty="0" smtClean="0">
                <a:latin typeface="Comic Sans MS" panose="030F0702030302020204" pitchFamily="66" charset="0"/>
              </a:rPr>
              <a:t> змушує вікно завантажити і відобразити документ </a:t>
            </a:r>
            <a:r>
              <a:rPr lang="uk-UA" sz="1400" dirty="0">
                <a:latin typeface="Comic Sans MS" panose="030F0702030302020204" pitchFamily="66" charset="0"/>
              </a:rPr>
              <a:t>з</a:t>
            </a:r>
            <a:r>
              <a:rPr lang="uk-UA" sz="1400" dirty="0" smtClean="0">
                <a:latin typeface="Comic Sans MS" panose="030F0702030302020204" pitchFamily="66" charset="0"/>
              </a:rPr>
              <a:t>а вказаною </a:t>
            </a:r>
            <a:r>
              <a:rPr lang="en-US" sz="1400" dirty="0" smtClean="0">
                <a:latin typeface="Comic Sans MS" panose="030F0702030302020204" pitchFamily="66" charset="0"/>
              </a:rPr>
              <a:t>URL</a:t>
            </a:r>
            <a:r>
              <a:rPr lang="uk-UA" sz="1400" dirty="0" smtClean="0">
                <a:latin typeface="Comic Sans MS" panose="030F0702030302020204" pitchFamily="66" charset="0"/>
              </a:rPr>
              <a:t>-</a:t>
            </a:r>
            <a:r>
              <a:rPr lang="uk-UA" sz="1400" dirty="0" err="1" smtClean="0">
                <a:latin typeface="Comic Sans MS" panose="030F0702030302020204" pitchFamily="66" charset="0"/>
              </a:rPr>
              <a:t>адресою</a:t>
            </a:r>
            <a:r>
              <a:rPr lang="uk-UA" sz="1400" dirty="0" smtClean="0">
                <a:latin typeface="Comic Sans MS" panose="030F0702030302020204" pitchFamily="66" charset="0"/>
              </a:rPr>
              <a:t>. </a:t>
            </a:r>
            <a:r>
              <a:rPr lang="uk-UA" sz="1400" u="sng" dirty="0" smtClean="0">
                <a:latin typeface="Comic Sans MS" panose="030F0702030302020204" pitchFamily="66" charset="0"/>
              </a:rPr>
              <a:t>Метод </a:t>
            </a:r>
            <a:r>
              <a:rPr lang="en-US" sz="1400" u="sng" dirty="0" smtClean="0">
                <a:latin typeface="Comic Sans MS" panose="030F0702030302020204" pitchFamily="66" charset="0"/>
              </a:rPr>
              <a:t>replace ()</a:t>
            </a:r>
            <a:r>
              <a:rPr lang="uk-UA" sz="1400" dirty="0" smtClean="0">
                <a:latin typeface="Comic Sans MS" panose="030F0702030302020204" pitchFamily="66" charset="0"/>
              </a:rPr>
              <a:t> виконує подібну операцію, але перед відкриттям нового документа, він видаляє поточний документ з історії. </a:t>
            </a:r>
          </a:p>
          <a:p>
            <a:pPr marL="0" indent="0">
              <a:buNone/>
            </a:pPr>
            <a:r>
              <a:rPr lang="uk-UA" sz="1400" u="sng" dirty="0" smtClean="0">
                <a:latin typeface="Comic Sans MS" panose="030F0702030302020204" pitchFamily="66" charset="0"/>
              </a:rPr>
              <a:t>Метод </a:t>
            </a:r>
            <a:r>
              <a:rPr lang="en-US" sz="1400" u="sng" dirty="0" smtClean="0">
                <a:latin typeface="Comic Sans MS" panose="030F0702030302020204" pitchFamily="66" charset="0"/>
              </a:rPr>
              <a:t>reload ()</a:t>
            </a:r>
            <a:r>
              <a:rPr lang="en-US" sz="1400" dirty="0" smtClean="0">
                <a:latin typeface="Comic Sans MS" panose="030F0702030302020204" pitchFamily="66" charset="0"/>
              </a:rPr>
              <a:t> </a:t>
            </a:r>
            <a:r>
              <a:rPr lang="uk-UA" sz="1400" dirty="0" smtClean="0">
                <a:latin typeface="Comic Sans MS" panose="030F0702030302020204" pitchFamily="66" charset="0"/>
              </a:rPr>
              <a:t>змушує браузер перезавантажити документ.</a:t>
            </a:r>
          </a:p>
          <a:p>
            <a:pPr marL="0" indent="0">
              <a:buNone/>
            </a:pPr>
            <a:r>
              <a:rPr lang="uk-UA" sz="1400" dirty="0" smtClean="0">
                <a:latin typeface="Comic Sans MS" panose="030F0702030302020204" pitchFamily="66" charset="0"/>
              </a:rPr>
              <a:t>Але більш традиційний метод перейти на нову сторінку – присвоїти нову </a:t>
            </a:r>
            <a:r>
              <a:rPr lang="en-US" sz="1400" dirty="0" smtClean="0">
                <a:latin typeface="Comic Sans MS" panose="030F0702030302020204" pitchFamily="66" charset="0"/>
              </a:rPr>
              <a:t>URL</a:t>
            </a:r>
            <a:r>
              <a:rPr lang="uk-UA" sz="1400" dirty="0" smtClean="0">
                <a:latin typeface="Comic Sans MS" panose="030F0702030302020204" pitchFamily="66" charset="0"/>
              </a:rPr>
              <a:t>-адресу властивості </a:t>
            </a:r>
            <a:r>
              <a:rPr lang="en-US" sz="1400" dirty="0" smtClean="0">
                <a:latin typeface="Comic Sans MS" panose="030F0702030302020204" pitchFamily="66" charset="0"/>
              </a:rPr>
              <a:t>location</a:t>
            </a:r>
            <a:r>
              <a:rPr lang="uk-UA" sz="1400" dirty="0" smtClean="0">
                <a:latin typeface="Comic Sans MS" panose="030F0702030302020204" pitchFamily="66" charset="0"/>
              </a:rPr>
              <a:t>. </a:t>
            </a:r>
          </a:p>
          <a:p>
            <a:pPr marL="0" indent="0">
              <a:buNone/>
            </a:pPr>
            <a:r>
              <a:rPr lang="uk-UA" sz="1400" dirty="0" smtClean="0">
                <a:latin typeface="Comic Sans MS" panose="030F0702030302020204" pitchFamily="66" charset="0"/>
              </a:rPr>
              <a:t>Щоб перейти на початок документа використовують ідентифікатор </a:t>
            </a:r>
            <a:r>
              <a:rPr lang="en-US" sz="1400" u="sng" dirty="0" smtClean="0">
                <a:latin typeface="Comic Sans MS" panose="030F0702030302020204" pitchFamily="66" charset="0"/>
              </a:rPr>
              <a:t>top</a:t>
            </a:r>
            <a:r>
              <a:rPr lang="uk-UA" sz="1400" dirty="0" smtClean="0">
                <a:latin typeface="Comic Sans MS" panose="030F0702030302020204" pitchFamily="66" charset="0"/>
              </a:rPr>
              <a:t> :</a:t>
            </a:r>
          </a:p>
          <a:p>
            <a:pPr marL="0" indent="0">
              <a:buNone/>
            </a:pPr>
            <a:r>
              <a:rPr lang="uk-UA" sz="1400" dirty="0">
                <a:latin typeface="Comic Sans MS" panose="030F0702030302020204" pitchFamily="66" charset="0"/>
              </a:rPr>
              <a:t> </a:t>
            </a:r>
            <a:r>
              <a:rPr lang="uk-UA" sz="1400" dirty="0" smtClean="0">
                <a:latin typeface="Comic Sans MS" panose="030F0702030302020204" pitchFamily="66" charset="0"/>
              </a:rPr>
              <a:t>          </a:t>
            </a:r>
            <a:r>
              <a:rPr lang="en-US" sz="1400" dirty="0" smtClean="0">
                <a:latin typeface="Comic Sans MS" panose="030F0702030302020204" pitchFamily="66" charset="0"/>
              </a:rPr>
              <a:t>location</a:t>
            </a:r>
            <a:r>
              <a:rPr lang="uk-UA" sz="1400" dirty="0" smtClean="0"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latin typeface="Comic Sans MS" panose="030F0702030302020204" pitchFamily="66" charset="0"/>
              </a:rPr>
              <a:t>­=</a:t>
            </a:r>
            <a:r>
              <a:rPr lang="uk-UA" sz="1400" dirty="0" smtClean="0"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latin typeface="Comic Sans MS" panose="030F0702030302020204" pitchFamily="66" charset="0"/>
              </a:rPr>
              <a:t>­"</a:t>
            </a:r>
            <a:r>
              <a:rPr lang="uk-UA" sz="1400" dirty="0" smtClean="0"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#top</a:t>
            </a:r>
            <a:r>
              <a:rPr lang="uk-UA" sz="1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latin typeface="Comic Sans MS" panose="030F0702030302020204" pitchFamily="66" charset="0"/>
              </a:rPr>
              <a:t>";</a:t>
            </a:r>
            <a:endParaRPr lang="uk-UA" sz="1400" dirty="0" smtClean="0">
              <a:latin typeface="Comic Sans MS" panose="030F0702030302020204" pitchFamily="66" charset="0"/>
            </a:endParaRPr>
          </a:p>
          <a:p>
            <a:r>
              <a:rPr lang="uk-UA" sz="1400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Історія </a:t>
            </a:r>
          </a:p>
          <a:p>
            <a:pPr marL="0" indent="0">
              <a:buNone/>
            </a:pPr>
            <a:r>
              <a:rPr lang="uk-UA" sz="1400" dirty="0" smtClean="0">
                <a:latin typeface="Comic Sans MS" panose="030F0702030302020204" pitchFamily="66" charset="0"/>
              </a:rPr>
              <a:t>Об</a:t>
            </a:r>
            <a:r>
              <a:rPr lang="en-US" sz="1400" dirty="0" smtClean="0">
                <a:latin typeface="Comic Sans MS" panose="030F0702030302020204" pitchFamily="66" charset="0"/>
              </a:rPr>
              <a:t>’</a:t>
            </a:r>
            <a:r>
              <a:rPr lang="uk-UA" sz="1400" dirty="0" err="1" smtClean="0">
                <a:latin typeface="Comic Sans MS" panose="030F0702030302020204" pitchFamily="66" charset="0"/>
              </a:rPr>
              <a:t>єкт</a:t>
            </a:r>
            <a:r>
              <a:rPr lang="uk-UA" sz="1400" dirty="0" smtClean="0"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latin typeface="Comic Sans MS" panose="030F0702030302020204" pitchFamily="66" charset="0"/>
              </a:rPr>
              <a:t>History</a:t>
            </a:r>
            <a:r>
              <a:rPr lang="uk-UA" sz="1400" dirty="0" smtClean="0">
                <a:latin typeface="Comic Sans MS" panose="030F0702030302020204" pitchFamily="66" charset="0"/>
              </a:rPr>
              <a:t> зберігає історію переглядів сторінок у вигляді списку з даними про сторінки.</a:t>
            </a:r>
          </a:p>
          <a:p>
            <a:pPr marL="0" indent="0">
              <a:buNone/>
            </a:pPr>
            <a:r>
              <a:rPr lang="uk-UA" sz="1400" u="sng" dirty="0" smtClean="0">
                <a:latin typeface="Comic Sans MS" panose="030F0702030302020204" pitchFamily="66" charset="0"/>
              </a:rPr>
              <a:t>Методи </a:t>
            </a:r>
            <a:r>
              <a:rPr lang="en-US" sz="1400" u="sng" dirty="0" smtClean="0">
                <a:latin typeface="Comic Sans MS" panose="030F0702030302020204" pitchFamily="66" charset="0"/>
              </a:rPr>
              <a:t>back () </a:t>
            </a:r>
            <a:r>
              <a:rPr lang="uk-UA" sz="1400" u="sng" dirty="0" smtClean="0">
                <a:latin typeface="Comic Sans MS" panose="030F0702030302020204" pitchFamily="66" charset="0"/>
              </a:rPr>
              <a:t>і </a:t>
            </a:r>
            <a:r>
              <a:rPr lang="en-US" sz="1400" u="sng" dirty="0" smtClean="0">
                <a:latin typeface="Comic Sans MS" panose="030F0702030302020204" pitchFamily="66" charset="0"/>
              </a:rPr>
              <a:t>forward ()</a:t>
            </a:r>
            <a:r>
              <a:rPr lang="uk-UA" sz="1400" dirty="0" smtClean="0">
                <a:latin typeface="Comic Sans MS" panose="030F0702030302020204" pitchFamily="66" charset="0"/>
              </a:rPr>
              <a:t> змушують браузер переміщатися на крок назад чи вперед по історії даного вікна. </a:t>
            </a:r>
          </a:p>
          <a:p>
            <a:pPr marL="0" indent="0">
              <a:buNone/>
            </a:pPr>
            <a:r>
              <a:rPr lang="uk-UA" sz="1400" u="sng" dirty="0" smtClean="0">
                <a:latin typeface="Comic Sans MS" panose="030F0702030302020204" pitchFamily="66" charset="0"/>
              </a:rPr>
              <a:t>Метод </a:t>
            </a:r>
            <a:r>
              <a:rPr lang="en-US" sz="1400" u="sng" dirty="0" smtClean="0">
                <a:latin typeface="Comic Sans MS" panose="030F0702030302020204" pitchFamily="66" charset="0"/>
              </a:rPr>
              <a:t>go ()</a:t>
            </a:r>
            <a:r>
              <a:rPr lang="uk-UA" sz="1400" dirty="0" smtClean="0">
                <a:latin typeface="Comic Sans MS" panose="030F0702030302020204" pitchFamily="66" charset="0"/>
              </a:rPr>
              <a:t> приймає вказаний йому аргумент і пропускає те число сторінок, рухаючись вперед </a:t>
            </a:r>
          </a:p>
          <a:p>
            <a:pPr marL="0" indent="0">
              <a:buNone/>
            </a:pPr>
            <a:r>
              <a:rPr lang="ru-RU" sz="1400" dirty="0" smtClean="0">
                <a:latin typeface="Comic Sans MS" panose="030F0702030302020204" pitchFamily="66" charset="0"/>
              </a:rPr>
              <a:t>           </a:t>
            </a:r>
            <a:r>
              <a:rPr lang="ru-RU" sz="1400" dirty="0" err="1" smtClean="0">
                <a:latin typeface="Comic Sans MS" panose="030F0702030302020204" pitchFamily="66" charset="0"/>
              </a:rPr>
              <a:t>history.go</a:t>
            </a:r>
            <a:r>
              <a:rPr lang="ru-RU" sz="1400" dirty="0" smtClean="0">
                <a:latin typeface="Comic Sans MS" panose="030F0702030302020204" pitchFamily="66" charset="0"/>
              </a:rPr>
              <a:t> (-</a:t>
            </a:r>
            <a:r>
              <a:rPr lang="ru-RU" sz="1400" dirty="0">
                <a:latin typeface="Comic Sans MS" panose="030F0702030302020204" pitchFamily="66" charset="0"/>
              </a:rPr>
              <a:t>2</a:t>
            </a:r>
            <a:r>
              <a:rPr lang="ru-RU" sz="1400" dirty="0" smtClean="0">
                <a:latin typeface="Comic Sans MS" panose="030F0702030302020204" pitchFamily="66" charset="0"/>
              </a:rPr>
              <a:t>);   ­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//</a:t>
            </a:r>
            <a:r>
              <a:rPr lang="uk-UA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Перехід на 2 кроки назад</a:t>
            </a:r>
            <a:endParaRPr lang="uk-UA" sz="1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98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01234" y="896182"/>
            <a:ext cx="2787869" cy="84816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400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Об</a:t>
            </a:r>
            <a:r>
              <a:rPr lang="en-US" sz="2400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’</a:t>
            </a:r>
            <a:r>
              <a:rPr lang="uk-UA" sz="2400" dirty="0" err="1" smtClean="0">
                <a:solidFill>
                  <a:srgbClr val="0070C0"/>
                </a:solidFill>
                <a:latin typeface="Comic Sans MS" panose="030F0702030302020204" pitchFamily="66" charset="0"/>
              </a:rPr>
              <a:t>єкт</a:t>
            </a:r>
            <a:r>
              <a:rPr lang="en-US" sz="2400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 Window </a:t>
            </a:r>
            <a:endParaRPr lang="uk-UA" sz="2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uk-UA" sz="1400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Об</a:t>
            </a:r>
            <a:r>
              <a:rPr lang="en-US" sz="1400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’</a:t>
            </a:r>
            <a:r>
              <a:rPr lang="uk-UA" sz="1400" dirty="0" err="1" smtClean="0">
                <a:solidFill>
                  <a:srgbClr val="0070C0"/>
                </a:solidFill>
                <a:latin typeface="Comic Sans MS" panose="030F0702030302020204" pitchFamily="66" charset="0"/>
              </a:rPr>
              <a:t>єкт</a:t>
            </a:r>
            <a:r>
              <a:rPr lang="en-US" sz="1400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 Navigator </a:t>
            </a:r>
            <a:endParaRPr lang="uk-UA" sz="1400" dirty="0" smtClean="0">
              <a:solidFill>
                <a:srgbClr val="0070C0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uk-UA" sz="1400" u="sng" dirty="0" smtClean="0">
                <a:latin typeface="Comic Sans MS" panose="030F0702030302020204" pitchFamily="66" charset="0"/>
              </a:rPr>
              <a:t>Властивість </a:t>
            </a:r>
            <a:r>
              <a:rPr lang="en-US" sz="1400" u="sng" dirty="0" smtClean="0">
                <a:latin typeface="Comic Sans MS" panose="030F0702030302020204" pitchFamily="66" charset="0"/>
              </a:rPr>
              <a:t>navigator </a:t>
            </a:r>
            <a:r>
              <a:rPr lang="uk-UA" sz="1400" u="sng" dirty="0" smtClean="0">
                <a:latin typeface="Comic Sans MS" panose="030F0702030302020204" pitchFamily="66" charset="0"/>
              </a:rPr>
              <a:t>об</a:t>
            </a:r>
            <a:r>
              <a:rPr lang="en-US" sz="1400" u="sng" dirty="0" smtClean="0">
                <a:latin typeface="Comic Sans MS" panose="030F0702030302020204" pitchFamily="66" charset="0"/>
              </a:rPr>
              <a:t>’</a:t>
            </a:r>
            <a:r>
              <a:rPr lang="uk-UA" sz="1400" u="sng" dirty="0" err="1" smtClean="0">
                <a:latin typeface="Comic Sans MS" panose="030F0702030302020204" pitchFamily="66" charset="0"/>
              </a:rPr>
              <a:t>єкта</a:t>
            </a:r>
            <a:r>
              <a:rPr lang="uk-UA" sz="1400" u="sng" dirty="0" smtClean="0">
                <a:latin typeface="Comic Sans MS" panose="030F0702030302020204" pitchFamily="66" charset="0"/>
              </a:rPr>
              <a:t> </a:t>
            </a:r>
            <a:r>
              <a:rPr lang="en-US" sz="1400" u="sng" dirty="0" smtClean="0">
                <a:latin typeface="Comic Sans MS" panose="030F0702030302020204" pitchFamily="66" charset="0"/>
              </a:rPr>
              <a:t>‘Window</a:t>
            </a:r>
            <a:r>
              <a:rPr lang="uk-UA" sz="1400" dirty="0" smtClean="0">
                <a:latin typeface="Comic Sans MS" panose="030F0702030302020204" pitchFamily="66" charset="0"/>
              </a:rPr>
              <a:t> посилається на об</a:t>
            </a:r>
            <a:r>
              <a:rPr lang="en-US" sz="1400" dirty="0" smtClean="0">
                <a:latin typeface="Comic Sans MS" panose="030F0702030302020204" pitchFamily="66" charset="0"/>
              </a:rPr>
              <a:t>’</a:t>
            </a:r>
            <a:r>
              <a:rPr lang="uk-UA" sz="1400" dirty="0" err="1" smtClean="0">
                <a:latin typeface="Comic Sans MS" panose="030F0702030302020204" pitchFamily="66" charset="0"/>
              </a:rPr>
              <a:t>єкт</a:t>
            </a:r>
            <a:r>
              <a:rPr lang="uk-UA" sz="1400" dirty="0" smtClean="0"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latin typeface="Comic Sans MS" panose="030F0702030302020204" pitchFamily="66" charset="0"/>
              </a:rPr>
              <a:t>Navigator, </a:t>
            </a:r>
            <a:r>
              <a:rPr lang="uk-UA" sz="1400" dirty="0" smtClean="0">
                <a:latin typeface="Comic Sans MS" panose="030F0702030302020204" pitchFamily="66" charset="0"/>
              </a:rPr>
              <a:t>який містить інформацію про номер версії і виробника браузера. Є чотири властивості :</a:t>
            </a:r>
          </a:p>
          <a:p>
            <a:r>
              <a:rPr lang="en-US" sz="14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appName</a:t>
            </a:r>
            <a:r>
              <a:rPr lang="en-US" sz="1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latin typeface="Comic Sans MS" panose="030F0702030302020204" pitchFamily="66" charset="0"/>
              </a:rPr>
              <a:t>– </a:t>
            </a:r>
            <a:r>
              <a:rPr lang="uk-UA" sz="1400" dirty="0" smtClean="0">
                <a:latin typeface="Comic Sans MS" panose="030F0702030302020204" pitchFamily="66" charset="0"/>
              </a:rPr>
              <a:t>назва веб-браузера</a:t>
            </a:r>
            <a:r>
              <a:rPr lang="en-US" sz="1400" dirty="0" smtClean="0">
                <a:latin typeface="Comic Sans MS" panose="030F0702030302020204" pitchFamily="66" charset="0"/>
              </a:rPr>
              <a:t>;</a:t>
            </a:r>
            <a:r>
              <a:rPr lang="uk-UA" sz="1400" dirty="0" smtClean="0">
                <a:latin typeface="Comic Sans MS" panose="030F0702030302020204" pitchFamily="66" charset="0"/>
              </a:rPr>
              <a:t> </a:t>
            </a:r>
          </a:p>
          <a:p>
            <a:r>
              <a:rPr lang="en-US" sz="14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appVersion</a:t>
            </a:r>
            <a:r>
              <a:rPr lang="en-US" sz="1400" dirty="0" smtClean="0">
                <a:latin typeface="Comic Sans MS" panose="030F0702030302020204" pitchFamily="66" charset="0"/>
              </a:rPr>
              <a:t> – </a:t>
            </a:r>
            <a:r>
              <a:rPr lang="uk-UA" sz="1400" dirty="0" smtClean="0">
                <a:latin typeface="Comic Sans MS" panose="030F0702030302020204" pitchFamily="66" charset="0"/>
              </a:rPr>
              <a:t>номер версії, за яким йде інша інформація про веб-браузер (про виробника, н-д)</a:t>
            </a:r>
            <a:r>
              <a:rPr lang="en-US" sz="1400" dirty="0" smtClean="0">
                <a:latin typeface="Comic Sans MS" panose="030F0702030302020204" pitchFamily="66" charset="0"/>
              </a:rPr>
              <a:t>;</a:t>
            </a:r>
          </a:p>
          <a:p>
            <a:r>
              <a:rPr lang="en-US" sz="14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userAgent</a:t>
            </a:r>
            <a:r>
              <a:rPr lang="en-US" sz="1400" dirty="0" smtClean="0">
                <a:latin typeface="Comic Sans MS" panose="030F0702030302020204" pitchFamily="66" charset="0"/>
              </a:rPr>
              <a:t> – </a:t>
            </a:r>
            <a:r>
              <a:rPr lang="uk-UA" sz="1400" dirty="0" smtClean="0">
                <a:latin typeface="Comic Sans MS" panose="030F0702030302020204" pitchFamily="66" charset="0"/>
              </a:rPr>
              <a:t>рядок, який браузер відсилає в </a:t>
            </a:r>
            <a:r>
              <a:rPr lang="en-US" sz="1400" dirty="0" smtClean="0">
                <a:latin typeface="Comic Sans MS" panose="030F0702030302020204" pitchFamily="66" charset="0"/>
              </a:rPr>
              <a:t>http</a:t>
            </a:r>
            <a:r>
              <a:rPr lang="uk-UA" sz="1400" dirty="0" smtClean="0">
                <a:latin typeface="Comic Sans MS" panose="030F0702030302020204" pitchFamily="66" charset="0"/>
              </a:rPr>
              <a:t>-заголовку</a:t>
            </a:r>
            <a:r>
              <a:rPr lang="en-US" sz="1400" dirty="0" smtClean="0">
                <a:latin typeface="Comic Sans MS" panose="030F0702030302020204" pitchFamily="66" charset="0"/>
              </a:rPr>
              <a:t>;</a:t>
            </a:r>
          </a:p>
          <a:p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p</a:t>
            </a:r>
            <a:r>
              <a:rPr lang="en-US" sz="1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latform</a:t>
            </a:r>
            <a:r>
              <a:rPr lang="en-US" sz="1400" dirty="0" smtClean="0">
                <a:latin typeface="Comic Sans MS" panose="030F0702030302020204" pitchFamily="66" charset="0"/>
              </a:rPr>
              <a:t> – </a:t>
            </a:r>
            <a:r>
              <a:rPr lang="uk-UA" sz="1400" dirty="0" smtClean="0">
                <a:latin typeface="Comic Sans MS" panose="030F0702030302020204" pitchFamily="66" charset="0"/>
              </a:rPr>
              <a:t>рядок, який ідентифікує операційну систему, в якій працює веб-браузер.</a:t>
            </a:r>
          </a:p>
          <a:p>
            <a:r>
              <a:rPr lang="en-US" sz="14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onLine</a:t>
            </a:r>
            <a:r>
              <a:rPr lang="en-US" sz="1400" dirty="0" smtClean="0">
                <a:latin typeface="Comic Sans MS" panose="030F0702030302020204" pitchFamily="66" charset="0"/>
              </a:rPr>
              <a:t> </a:t>
            </a:r>
            <a:r>
              <a:rPr lang="uk-UA" sz="1400" dirty="0" smtClean="0">
                <a:latin typeface="Comic Sans MS" panose="030F0702030302020204" pitchFamily="66" charset="0"/>
              </a:rPr>
              <a:t>перевіряє чи </a:t>
            </a:r>
            <a:r>
              <a:rPr lang="uk-UA" sz="1400" dirty="0" err="1" smtClean="0">
                <a:latin typeface="Comic Sans MS" panose="030F0702030302020204" pitchFamily="66" charset="0"/>
              </a:rPr>
              <a:t>вею</a:t>
            </a:r>
            <a:r>
              <a:rPr lang="uk-UA" sz="1400" dirty="0" smtClean="0">
                <a:latin typeface="Comic Sans MS" panose="030F0702030302020204" pitchFamily="66" charset="0"/>
              </a:rPr>
              <a:t>-браузер під</a:t>
            </a:r>
            <a:r>
              <a:rPr lang="en-US" sz="1400" dirty="0" smtClean="0">
                <a:latin typeface="Comic Sans MS" panose="030F0702030302020204" pitchFamily="66" charset="0"/>
              </a:rPr>
              <a:t>’</a:t>
            </a:r>
            <a:r>
              <a:rPr lang="uk-UA" sz="1400" dirty="0" err="1" smtClean="0">
                <a:latin typeface="Comic Sans MS" panose="030F0702030302020204" pitchFamily="66" charset="0"/>
              </a:rPr>
              <a:t>єднаний</a:t>
            </a:r>
            <a:r>
              <a:rPr lang="uk-UA" sz="1400" dirty="0" smtClean="0">
                <a:latin typeface="Comic Sans MS" panose="030F0702030302020204" pitchFamily="66" charset="0"/>
              </a:rPr>
              <a:t> до Інтернету</a:t>
            </a:r>
            <a:r>
              <a:rPr lang="en-US" sz="1400" dirty="0" smtClean="0">
                <a:latin typeface="Comic Sans MS" panose="030F0702030302020204" pitchFamily="66" charset="0"/>
              </a:rPr>
              <a:t>;</a:t>
            </a:r>
          </a:p>
          <a:p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g</a:t>
            </a:r>
            <a:r>
              <a:rPr lang="en-US" sz="1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eolocation</a:t>
            </a:r>
            <a:r>
              <a:rPr lang="en-US" sz="1400" dirty="0" smtClean="0">
                <a:latin typeface="Comic Sans MS" panose="030F0702030302020204" pitchFamily="66" charset="0"/>
              </a:rPr>
              <a:t> </a:t>
            </a:r>
            <a:r>
              <a:rPr lang="uk-UA" sz="1400" dirty="0" smtClean="0">
                <a:latin typeface="Comic Sans MS" panose="030F0702030302020204" pitchFamily="66" charset="0"/>
              </a:rPr>
              <a:t>визначає </a:t>
            </a:r>
            <a:r>
              <a:rPr lang="en-US" sz="1400" dirty="0" smtClean="0">
                <a:latin typeface="Comic Sans MS" panose="030F0702030302020204" pitchFamily="66" charset="0"/>
              </a:rPr>
              <a:t>API </a:t>
            </a:r>
            <a:r>
              <a:rPr lang="uk-UA" sz="1400" dirty="0" smtClean="0">
                <a:latin typeface="Comic Sans MS" panose="030F0702030302020204" pitchFamily="66" charset="0"/>
              </a:rPr>
              <a:t>для знаходження географічного розташування користувача</a:t>
            </a:r>
            <a:r>
              <a:rPr lang="en-US" sz="1400" dirty="0" smtClean="0">
                <a:latin typeface="Comic Sans MS" panose="030F0702030302020204" pitchFamily="66" charset="0"/>
              </a:rPr>
              <a:t>;</a:t>
            </a:r>
            <a:endParaRPr lang="ru-RU" sz="1400" dirty="0" smtClean="0">
              <a:latin typeface="Comic Sans MS" panose="030F0702030302020204" pitchFamily="66" charset="0"/>
            </a:endParaRPr>
          </a:p>
          <a:p>
            <a:r>
              <a:rPr lang="en-US" sz="14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javaEnabled</a:t>
            </a:r>
            <a:r>
              <a:rPr lang="en-US" sz="1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()</a:t>
            </a:r>
            <a:r>
              <a:rPr lang="en-US" sz="1400" dirty="0" smtClean="0">
                <a:latin typeface="Comic Sans MS" panose="030F0702030302020204" pitchFamily="66" charset="0"/>
              </a:rPr>
              <a:t> – </a:t>
            </a:r>
            <a:r>
              <a:rPr lang="uk-UA" sz="1400" dirty="0" smtClean="0">
                <a:latin typeface="Comic Sans MS" panose="030F0702030302020204" pitchFamily="66" charset="0"/>
              </a:rPr>
              <a:t>незвичний метод, який має повернути </a:t>
            </a:r>
            <a:r>
              <a:rPr lang="en-US" sz="1400" dirty="0" smtClean="0">
                <a:latin typeface="Comic Sans MS" panose="030F0702030302020204" pitchFamily="66" charset="0"/>
              </a:rPr>
              <a:t>true</a:t>
            </a:r>
            <a:r>
              <a:rPr lang="uk-UA" sz="1400" dirty="0" smtClean="0">
                <a:latin typeface="Comic Sans MS" panose="030F0702030302020204" pitchFamily="66" charset="0"/>
              </a:rPr>
              <a:t>, якщо браузер може виконати </a:t>
            </a:r>
            <a:r>
              <a:rPr lang="en-US" sz="1400" dirty="0" smtClean="0">
                <a:latin typeface="Comic Sans MS" panose="030F0702030302020204" pitchFamily="66" charset="0"/>
              </a:rPr>
              <a:t>Java</a:t>
            </a:r>
            <a:r>
              <a:rPr lang="uk-UA" sz="1400" dirty="0" smtClean="0">
                <a:latin typeface="Comic Sans MS" panose="030F0702030302020204" pitchFamily="66" charset="0"/>
              </a:rPr>
              <a:t>-</a:t>
            </a:r>
            <a:r>
              <a:rPr lang="uk-UA" sz="1400" dirty="0" err="1" smtClean="0">
                <a:latin typeface="Comic Sans MS" panose="030F0702030302020204" pitchFamily="66" charset="0"/>
              </a:rPr>
              <a:t>аплети</a:t>
            </a:r>
            <a:r>
              <a:rPr lang="en-US" sz="1400" dirty="0" smtClean="0">
                <a:latin typeface="Comic Sans MS" panose="030F0702030302020204" pitchFamily="66" charset="0"/>
              </a:rPr>
              <a:t>;</a:t>
            </a:r>
            <a:endParaRPr lang="uk-UA" sz="1400" dirty="0" smtClean="0">
              <a:latin typeface="Comic Sans MS" panose="030F0702030302020204" pitchFamily="66" charset="0"/>
            </a:endParaRPr>
          </a:p>
          <a:p>
            <a:r>
              <a:rPr lang="en-US" sz="14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cookiesEnabled</a:t>
            </a:r>
            <a:r>
              <a:rPr lang="en-US" sz="1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()</a:t>
            </a:r>
            <a:r>
              <a:rPr lang="en-US" sz="1400" dirty="0" smtClean="0">
                <a:latin typeface="Comic Sans MS" panose="030F0702030302020204" pitchFamily="66" charset="0"/>
              </a:rPr>
              <a:t> – </a:t>
            </a:r>
            <a:r>
              <a:rPr lang="uk-UA" sz="1400" dirty="0" smtClean="0">
                <a:latin typeface="Comic Sans MS" panose="030F0702030302020204" pitchFamily="66" charset="0"/>
              </a:rPr>
              <a:t>незвичний метод, який має повертати </a:t>
            </a:r>
            <a:r>
              <a:rPr lang="en-US" sz="1400" dirty="0" smtClean="0">
                <a:latin typeface="Comic Sans MS" panose="030F0702030302020204" pitchFamily="66" charset="0"/>
              </a:rPr>
              <a:t>true</a:t>
            </a:r>
            <a:r>
              <a:rPr lang="uk-UA" sz="1400" dirty="0" smtClean="0">
                <a:latin typeface="Comic Sans MS" panose="030F0702030302020204" pitchFamily="66" charset="0"/>
              </a:rPr>
              <a:t>, якщо браузер може зберегти </a:t>
            </a:r>
            <a:r>
              <a:rPr lang="en-US" sz="1400" dirty="0" smtClean="0">
                <a:latin typeface="Comic Sans MS" panose="030F0702030302020204" pitchFamily="66" charset="0"/>
              </a:rPr>
              <a:t>cookies.</a:t>
            </a:r>
          </a:p>
          <a:p>
            <a:r>
              <a:rPr lang="uk-UA" sz="1400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Об</a:t>
            </a:r>
            <a:r>
              <a:rPr lang="en-US" sz="1400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‘</a:t>
            </a:r>
            <a:r>
              <a:rPr lang="uk-UA" sz="1400" dirty="0" err="1" smtClean="0">
                <a:solidFill>
                  <a:srgbClr val="0070C0"/>
                </a:solidFill>
                <a:latin typeface="Comic Sans MS" panose="030F0702030302020204" pitchFamily="66" charset="0"/>
              </a:rPr>
              <a:t>єкт</a:t>
            </a:r>
            <a:r>
              <a:rPr lang="en-US" sz="1400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 Screen</a:t>
            </a:r>
            <a:endParaRPr lang="uk-UA" sz="1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uk-UA" sz="1400" u="sng" dirty="0" smtClean="0">
                <a:latin typeface="Comic Sans MS" panose="030F0702030302020204" pitchFamily="66" charset="0"/>
              </a:rPr>
              <a:t>Властивість </a:t>
            </a:r>
            <a:r>
              <a:rPr lang="en-US" sz="1400" u="sng" dirty="0" smtClean="0">
                <a:latin typeface="Comic Sans MS" panose="030F0702030302020204" pitchFamily="66" charset="0"/>
              </a:rPr>
              <a:t>screen </a:t>
            </a:r>
            <a:r>
              <a:rPr lang="uk-UA" sz="1400" u="sng" dirty="0" smtClean="0">
                <a:latin typeface="Comic Sans MS" panose="030F0702030302020204" pitchFamily="66" charset="0"/>
              </a:rPr>
              <a:t>об</a:t>
            </a:r>
            <a:r>
              <a:rPr lang="en-US" sz="1400" u="sng" dirty="0" smtClean="0">
                <a:latin typeface="Comic Sans MS" panose="030F0702030302020204" pitchFamily="66" charset="0"/>
              </a:rPr>
              <a:t>’</a:t>
            </a:r>
            <a:r>
              <a:rPr lang="uk-UA" sz="1400" u="sng" dirty="0" err="1" smtClean="0">
                <a:latin typeface="Comic Sans MS" panose="030F0702030302020204" pitchFamily="66" charset="0"/>
              </a:rPr>
              <a:t>єкта</a:t>
            </a:r>
            <a:r>
              <a:rPr lang="uk-UA" sz="1400" u="sng" dirty="0" smtClean="0">
                <a:latin typeface="Comic Sans MS" panose="030F0702030302020204" pitchFamily="66" charset="0"/>
              </a:rPr>
              <a:t> </a:t>
            </a:r>
            <a:r>
              <a:rPr lang="en-US" sz="1400" u="sng" dirty="0" smtClean="0">
                <a:latin typeface="Comic Sans MS" panose="030F0702030302020204" pitchFamily="66" charset="0"/>
              </a:rPr>
              <a:t>Window</a:t>
            </a:r>
            <a:r>
              <a:rPr lang="uk-UA" sz="1400" u="sng" dirty="0" smtClean="0">
                <a:latin typeface="Comic Sans MS" panose="030F0702030302020204" pitchFamily="66" charset="0"/>
              </a:rPr>
              <a:t> </a:t>
            </a:r>
            <a:r>
              <a:rPr lang="uk-UA" sz="1400" dirty="0" smtClean="0">
                <a:latin typeface="Comic Sans MS" panose="030F0702030302020204" pitchFamily="66" charset="0"/>
              </a:rPr>
              <a:t>посилається на об</a:t>
            </a:r>
            <a:r>
              <a:rPr lang="en-US" sz="1400" dirty="0" smtClean="0">
                <a:latin typeface="Comic Sans MS" panose="030F0702030302020204" pitchFamily="66" charset="0"/>
              </a:rPr>
              <a:t>’</a:t>
            </a:r>
            <a:r>
              <a:rPr lang="uk-UA" sz="1400" dirty="0" err="1" smtClean="0">
                <a:latin typeface="Comic Sans MS" panose="030F0702030302020204" pitchFamily="66" charset="0"/>
              </a:rPr>
              <a:t>єкт</a:t>
            </a:r>
            <a:r>
              <a:rPr lang="en-US" sz="1400" dirty="0" smtClean="0">
                <a:latin typeface="Comic Sans MS" panose="030F0702030302020204" pitchFamily="66" charset="0"/>
              </a:rPr>
              <a:t> Screen</a:t>
            </a:r>
            <a:r>
              <a:rPr lang="uk-UA" sz="1400" dirty="0" smtClean="0">
                <a:latin typeface="Comic Sans MS" panose="030F0702030302020204" pitchFamily="66" charset="0"/>
              </a:rPr>
              <a:t>, який надає інформацію про розміри екрана і наявності кольорів. </a:t>
            </a:r>
            <a:r>
              <a:rPr lang="uk-UA" sz="1400" u="sng" dirty="0" smtClean="0">
                <a:latin typeface="Comic Sans MS" panose="030F0702030302020204" pitchFamily="66" charset="0"/>
              </a:rPr>
              <a:t>Властивості </a:t>
            </a:r>
            <a:r>
              <a:rPr lang="en-US" sz="1400" u="sng" dirty="0" smtClean="0">
                <a:latin typeface="Comic Sans MS" panose="030F0702030302020204" pitchFamily="66" charset="0"/>
              </a:rPr>
              <a:t>width </a:t>
            </a:r>
            <a:r>
              <a:rPr lang="uk-UA" sz="1400" u="sng" dirty="0" smtClean="0">
                <a:latin typeface="Comic Sans MS" panose="030F0702030302020204" pitchFamily="66" charset="0"/>
              </a:rPr>
              <a:t>і </a:t>
            </a:r>
            <a:r>
              <a:rPr lang="en-US" sz="1400" u="sng" dirty="0" smtClean="0">
                <a:latin typeface="Comic Sans MS" panose="030F0702030302020204" pitchFamily="66" charset="0"/>
              </a:rPr>
              <a:t>height</a:t>
            </a:r>
            <a:r>
              <a:rPr lang="uk-UA" sz="1400" dirty="0">
                <a:latin typeface="Comic Sans MS" panose="030F0702030302020204" pitchFamily="66" charset="0"/>
              </a:rPr>
              <a:t> </a:t>
            </a:r>
            <a:r>
              <a:rPr lang="uk-UA" sz="1400" dirty="0" smtClean="0">
                <a:latin typeface="Comic Sans MS" panose="030F0702030302020204" pitchFamily="66" charset="0"/>
              </a:rPr>
              <a:t>надають інформацію про екран в пікселях, а </a:t>
            </a:r>
            <a:r>
              <a:rPr lang="en-US" sz="1400" u="sng" dirty="0" err="1" smtClean="0">
                <a:latin typeface="Comic Sans MS" panose="030F0702030302020204" pitchFamily="66" charset="0"/>
              </a:rPr>
              <a:t>avaiWidth</a:t>
            </a:r>
            <a:r>
              <a:rPr lang="en-US" sz="1400" u="sng" dirty="0" smtClean="0">
                <a:latin typeface="Comic Sans MS" panose="030F0702030302020204" pitchFamily="66" charset="0"/>
              </a:rPr>
              <a:t> </a:t>
            </a:r>
            <a:r>
              <a:rPr lang="uk-UA" sz="1400" u="sng" dirty="0" smtClean="0">
                <a:latin typeface="Comic Sans MS" panose="030F0702030302020204" pitchFamily="66" charset="0"/>
              </a:rPr>
              <a:t>і </a:t>
            </a:r>
            <a:r>
              <a:rPr lang="en-US" sz="1400" u="sng" dirty="0" err="1" smtClean="0">
                <a:latin typeface="Comic Sans MS" panose="030F0702030302020204" pitchFamily="66" charset="0"/>
              </a:rPr>
              <a:t>avaiHeigt</a:t>
            </a:r>
            <a:r>
              <a:rPr lang="uk-UA" sz="1400" dirty="0" smtClean="0">
                <a:latin typeface="Comic Sans MS" panose="030F0702030302020204" pitchFamily="66" charset="0"/>
              </a:rPr>
              <a:t> – фактично доступні розміри</a:t>
            </a:r>
            <a:r>
              <a:rPr lang="en-US" sz="1400" dirty="0" smtClean="0">
                <a:latin typeface="Comic Sans MS" panose="030F0702030302020204" pitchFamily="66" charset="0"/>
              </a:rPr>
              <a:t> </a:t>
            </a:r>
            <a:r>
              <a:rPr lang="uk-UA" sz="1400" dirty="0" smtClean="0">
                <a:latin typeface="Comic Sans MS" panose="030F0702030302020204" pitchFamily="66" charset="0"/>
              </a:rPr>
              <a:t>екрана.</a:t>
            </a:r>
          </a:p>
        </p:txBody>
      </p:sp>
    </p:spTree>
    <p:extLst>
      <p:ext uri="{BB962C8B-B14F-4D97-AF65-F5344CB8AC3E}">
        <p14:creationId xmlns:p14="http://schemas.microsoft.com/office/powerpoint/2010/main" val="12366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9560" y="1565147"/>
            <a:ext cx="10515600" cy="476857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uk-UA" sz="2000" dirty="0" smtClean="0">
                <a:latin typeface="Comic Sans MS" panose="030F0702030302020204" pitchFamily="66" charset="0"/>
                <a:cs typeface="Arial" panose="020B0604020202020204" pitchFamily="34" charset="0"/>
              </a:rPr>
              <a:t>Клієнтський </a:t>
            </a:r>
            <a:r>
              <a:rPr lang="en-US" sz="2000" dirty="0" smtClean="0">
                <a:latin typeface="Comic Sans MS" panose="030F0702030302020204" pitchFamily="66" charset="0"/>
                <a:cs typeface="Arial" panose="020B0604020202020204" pitchFamily="34" charset="0"/>
              </a:rPr>
              <a:t>JavaScript</a:t>
            </a:r>
            <a:endParaRPr lang="uk-UA" sz="2000" dirty="0" smtClean="0"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uk-UA" sz="2000" dirty="0" smtClean="0">
                <a:latin typeface="Comic Sans MS" panose="030F0702030302020204" pitchFamily="66" charset="0"/>
                <a:cs typeface="Arial" panose="020B0604020202020204" pitchFamily="34" charset="0"/>
              </a:rPr>
              <a:t>Елемент </a:t>
            </a:r>
            <a:r>
              <a:rPr lang="en-US" sz="2000" dirty="0" smtClean="0">
                <a:latin typeface="Comic Sans MS" panose="030F0702030302020204" pitchFamily="66" charset="0"/>
                <a:cs typeface="Arial" panose="020B0604020202020204" pitchFamily="34" charset="0"/>
              </a:rPr>
              <a:t>&lt;script&gt;</a:t>
            </a:r>
            <a:endParaRPr lang="uk-UA" sz="2000" dirty="0" smtClean="0"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uk-UA" sz="2000" dirty="0" smtClean="0">
                <a:latin typeface="Comic Sans MS" panose="030F0702030302020204" pitchFamily="66" charset="0"/>
                <a:cs typeface="Arial" panose="020B0604020202020204" pitchFamily="34" charset="0"/>
              </a:rPr>
              <a:t>Сценарії на зовнішніх файлах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000" dirty="0" err="1" smtClean="0">
                <a:latin typeface="Comic Sans MS" panose="030F0702030302020204" pitchFamily="66" charset="0"/>
                <a:cs typeface="Arial" panose="020B0604020202020204" pitchFamily="34" charset="0"/>
              </a:rPr>
              <a:t>Синхронні</a:t>
            </a:r>
            <a:r>
              <a:rPr lang="ru-RU" sz="2000" dirty="0" smtClean="0">
                <a:latin typeface="Comic Sans MS" panose="030F0702030302020204" pitchFamily="66" charset="0"/>
                <a:cs typeface="Arial" panose="020B0604020202020204" pitchFamily="34" charset="0"/>
              </a:rPr>
              <a:t>, </a:t>
            </a:r>
            <a:r>
              <a:rPr lang="ru-RU" sz="2000" dirty="0" err="1" smtClean="0">
                <a:latin typeface="Comic Sans MS" panose="030F0702030302020204" pitchFamily="66" charset="0"/>
                <a:cs typeface="Arial" panose="020B0604020202020204" pitchFamily="34" charset="0"/>
              </a:rPr>
              <a:t>асинхронні</a:t>
            </a:r>
            <a:r>
              <a:rPr lang="ru-RU" sz="2000" dirty="0" smtClean="0">
                <a:latin typeface="Comic Sans MS" panose="030F0702030302020204" pitchFamily="66" charset="0"/>
                <a:cs typeface="Arial" panose="020B0604020202020204" pitchFamily="34" charset="0"/>
              </a:rPr>
              <a:t> та </a:t>
            </a:r>
            <a:r>
              <a:rPr lang="ru-RU" sz="2000" dirty="0" err="1" smtClean="0">
                <a:latin typeface="Comic Sans MS" panose="030F0702030302020204" pitchFamily="66" charset="0"/>
                <a:cs typeface="Arial" panose="020B0604020202020204" pitchFamily="34" charset="0"/>
              </a:rPr>
              <a:t>відкладені</a:t>
            </a:r>
            <a:r>
              <a:rPr lang="ru-RU" sz="2000" dirty="0" smtClean="0"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  <a:r>
              <a:rPr lang="ru-RU" sz="2000" dirty="0" err="1" smtClean="0">
                <a:latin typeface="Comic Sans MS" panose="030F0702030302020204" pitchFamily="66" charset="0"/>
                <a:cs typeface="Arial" panose="020B0604020202020204" pitchFamily="34" charset="0"/>
              </a:rPr>
              <a:t>сценарії</a:t>
            </a:r>
            <a:endParaRPr lang="ru-RU" sz="2000" dirty="0" smtClean="0"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uk-UA" sz="2000" dirty="0" smtClean="0">
                <a:latin typeface="Comic Sans MS" panose="030F0702030302020204" pitchFamily="66" charset="0"/>
                <a:cs typeface="Arial" panose="020B0604020202020204" pitchFamily="34" charset="0"/>
              </a:rPr>
              <a:t>Виконання, кероване подіями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000" dirty="0" smtClean="0">
                <a:latin typeface="Comic Sans MS" panose="030F0702030302020204" pitchFamily="66" charset="0"/>
                <a:cs typeface="Arial" panose="020B0604020202020204" pitchFamily="34" charset="0"/>
              </a:rPr>
              <a:t>Модель </a:t>
            </a:r>
            <a:r>
              <a:rPr lang="ru-RU" sz="2000" dirty="0" err="1" smtClean="0">
                <a:latin typeface="Comic Sans MS" panose="030F0702030302020204" pitchFamily="66" charset="0"/>
                <a:cs typeface="Arial" panose="020B0604020202020204" pitchFamily="34" charset="0"/>
              </a:rPr>
              <a:t>потоків</a:t>
            </a:r>
            <a:r>
              <a:rPr lang="ru-RU" sz="2000" dirty="0" smtClean="0"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  <a:r>
              <a:rPr lang="ru-RU" sz="2000" dirty="0" err="1" smtClean="0">
                <a:latin typeface="Comic Sans MS" panose="030F0702030302020204" pitchFamily="66" charset="0"/>
                <a:cs typeface="Arial" panose="020B0604020202020204" pitchFamily="34" charset="0"/>
              </a:rPr>
              <a:t>виконання</a:t>
            </a:r>
            <a:r>
              <a:rPr lang="ru-RU" sz="2000" dirty="0" smtClean="0">
                <a:latin typeface="Comic Sans MS" panose="030F0702030302020204" pitchFamily="66" charset="0"/>
                <a:cs typeface="Arial" panose="020B0604020202020204" pitchFamily="34" charset="0"/>
              </a:rPr>
              <a:t> в </a:t>
            </a:r>
            <a:r>
              <a:rPr lang="ru-RU" sz="2000" dirty="0" err="1" smtClean="0">
                <a:latin typeface="Comic Sans MS" panose="030F0702030302020204" pitchFamily="66" charset="0"/>
                <a:cs typeface="Arial" panose="020B0604020202020204" pitchFamily="34" charset="0"/>
              </a:rPr>
              <a:t>клієнтському</a:t>
            </a:r>
            <a:r>
              <a:rPr lang="ru-RU" sz="2000" dirty="0" smtClean="0"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  <a:r>
              <a:rPr lang="ru-RU" sz="2000" dirty="0" err="1" smtClean="0">
                <a:latin typeface="Comic Sans MS" panose="030F0702030302020204" pitchFamily="66" charset="0"/>
                <a:cs typeface="Arial" panose="020B0604020202020204" pitchFamily="34" charset="0"/>
              </a:rPr>
              <a:t>JavaScript</a:t>
            </a:r>
            <a:endParaRPr lang="ru-RU" sz="2000" dirty="0" smtClean="0"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000" dirty="0" err="1" smtClean="0">
                <a:latin typeface="Comic Sans MS" panose="030F0702030302020204" pitchFamily="66" charset="0"/>
                <a:cs typeface="Arial" panose="020B0604020202020204" pitchFamily="34" charset="0"/>
              </a:rPr>
              <a:t>Безпека</a:t>
            </a:r>
            <a:endParaRPr lang="ru-RU" sz="2000" dirty="0" smtClean="0"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000" dirty="0" smtClean="0">
                <a:latin typeface="Comic Sans MS" panose="030F0702030302020204" pitchFamily="66" charset="0"/>
                <a:cs typeface="Arial" panose="020B0604020202020204" pitchFamily="34" charset="0"/>
              </a:rPr>
              <a:t>Об</a:t>
            </a:r>
            <a:r>
              <a:rPr lang="en-US" sz="2000" dirty="0" smtClean="0">
                <a:latin typeface="Comic Sans MS" panose="030F0702030302020204" pitchFamily="66" charset="0"/>
                <a:cs typeface="Arial" panose="020B0604020202020204" pitchFamily="34" charset="0"/>
              </a:rPr>
              <a:t>’</a:t>
            </a:r>
            <a:r>
              <a:rPr lang="uk-UA" sz="2000" dirty="0" err="1" smtClean="0">
                <a:latin typeface="Comic Sans MS" panose="030F0702030302020204" pitchFamily="66" charset="0"/>
                <a:cs typeface="Arial" panose="020B0604020202020204" pitchFamily="34" charset="0"/>
              </a:rPr>
              <a:t>єкт</a:t>
            </a:r>
            <a:r>
              <a:rPr lang="uk-UA" sz="2000" dirty="0" smtClean="0"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Comic Sans MS" panose="030F0702030302020204" pitchFamily="66" charset="0"/>
                <a:cs typeface="Arial" panose="020B0604020202020204" pitchFamily="34" charset="0"/>
              </a:rPr>
              <a:t>Window </a:t>
            </a:r>
            <a:endParaRPr lang="uk-UA" sz="2000" dirty="0"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pic>
        <p:nvPicPr>
          <p:cNvPr id="5" name="Picture 4" descr="Ð ÐµÐ·ÑÐ»ÑÑÐ°Ñ Ð¿Ð¾ÑÑÐºÑ Ð·Ð¾Ð±ÑÐ°Ð¶ÐµÐ½Ñ Ð·Ð° Ð·Ð°Ð¿Ð¸ÑÐ¾Ð¼ &quot;lesson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285" y="1898867"/>
            <a:ext cx="4586475" cy="2942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461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21554" y="997782"/>
            <a:ext cx="2956034" cy="84816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400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Об</a:t>
            </a:r>
            <a:r>
              <a:rPr lang="en-US" sz="2400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‘</a:t>
            </a:r>
            <a:r>
              <a:rPr lang="uk-UA" sz="2400" dirty="0" err="1" smtClean="0">
                <a:solidFill>
                  <a:srgbClr val="0070C0"/>
                </a:solidFill>
                <a:latin typeface="Comic Sans MS" panose="030F0702030302020204" pitchFamily="66" charset="0"/>
              </a:rPr>
              <a:t>єкт</a:t>
            </a:r>
            <a:r>
              <a:rPr lang="uk-UA" sz="2400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Window</a:t>
            </a:r>
            <a:endParaRPr lang="uk-UA" sz="2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1400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Діалоги</a:t>
            </a:r>
            <a:endParaRPr lang="uk-UA" sz="1400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uk-UA" sz="1400" dirty="0" smtClean="0">
                <a:latin typeface="Comic Sans MS" panose="030F0702030302020204" pitchFamily="66" charset="0"/>
              </a:rPr>
              <a:t>Об</a:t>
            </a:r>
            <a:r>
              <a:rPr lang="en-US" sz="1400" dirty="0" smtClean="0">
                <a:latin typeface="Comic Sans MS" panose="030F0702030302020204" pitchFamily="66" charset="0"/>
              </a:rPr>
              <a:t>’</a:t>
            </a:r>
            <a:r>
              <a:rPr lang="uk-UA" sz="1400" dirty="0" err="1" smtClean="0">
                <a:latin typeface="Comic Sans MS" panose="030F0702030302020204" pitchFamily="66" charset="0"/>
              </a:rPr>
              <a:t>єкт</a:t>
            </a:r>
            <a:r>
              <a:rPr lang="uk-UA" sz="1400" dirty="0" smtClean="0"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latin typeface="Comic Sans MS" panose="030F0702030302020204" pitchFamily="66" charset="0"/>
              </a:rPr>
              <a:t>Window </a:t>
            </a:r>
            <a:r>
              <a:rPr lang="uk-UA" sz="1400" dirty="0" smtClean="0">
                <a:latin typeface="Comic Sans MS" panose="030F0702030302020204" pitchFamily="66" charset="0"/>
              </a:rPr>
              <a:t>має чотири методи для відображення діалогів :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alert ()</a:t>
            </a:r>
            <a:r>
              <a:rPr lang="en-US" sz="1400" dirty="0" smtClean="0">
                <a:latin typeface="Comic Sans MS" panose="030F0702030302020204" pitchFamily="66" charset="0"/>
              </a:rPr>
              <a:t> </a:t>
            </a:r>
            <a:r>
              <a:rPr lang="uk-UA" sz="1400" dirty="0" smtClean="0">
                <a:latin typeface="Comic Sans MS" panose="030F0702030302020204" pitchFamily="66" charset="0"/>
              </a:rPr>
              <a:t>виводить діалог і чекає, поки користувач </a:t>
            </a:r>
            <a:r>
              <a:rPr lang="uk-UA" sz="1400" dirty="0" err="1" smtClean="0">
                <a:latin typeface="Comic Sans MS" panose="030F0702030302020204" pitchFamily="66" charset="0"/>
              </a:rPr>
              <a:t>закриє</a:t>
            </a:r>
            <a:r>
              <a:rPr lang="uk-UA" sz="1400" dirty="0" smtClean="0">
                <a:latin typeface="Comic Sans MS" panose="030F0702030302020204" pitchFamily="66" charset="0"/>
              </a:rPr>
              <a:t> вікно</a:t>
            </a:r>
            <a:r>
              <a:rPr lang="en-US" sz="1400" dirty="0" smtClean="0">
                <a:latin typeface="Comic Sans MS" panose="030F0702030302020204" pitchFamily="66" charset="0"/>
              </a:rPr>
              <a:t>;</a:t>
            </a:r>
            <a:endParaRPr lang="en-US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r>
              <a:rPr lang="en-US" sz="1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confirm ()</a:t>
            </a:r>
            <a:r>
              <a:rPr lang="en-US" sz="1400" dirty="0" smtClean="0">
                <a:latin typeface="Comic Sans MS" panose="030F0702030302020204" pitchFamily="66" charset="0"/>
              </a:rPr>
              <a:t> </a:t>
            </a:r>
            <a:r>
              <a:rPr lang="uk-UA" sz="1400" dirty="0" smtClean="0">
                <a:latin typeface="Comic Sans MS" panose="030F0702030302020204" pitchFamily="66" charset="0"/>
              </a:rPr>
              <a:t>пропонує користувачу натиснути на кнопку ОК або </a:t>
            </a:r>
            <a:r>
              <a:rPr lang="en-US" sz="1400" dirty="0" smtClean="0">
                <a:latin typeface="Comic Sans MS" panose="030F0702030302020204" pitchFamily="66" charset="0"/>
              </a:rPr>
              <a:t>Cancel </a:t>
            </a:r>
            <a:r>
              <a:rPr lang="uk-UA" sz="1400" dirty="0" smtClean="0">
                <a:latin typeface="Comic Sans MS" panose="030F0702030302020204" pitchFamily="66" charset="0"/>
              </a:rPr>
              <a:t>і повертає або </a:t>
            </a:r>
            <a:r>
              <a:rPr lang="en-US" sz="1400" dirty="0" smtClean="0">
                <a:latin typeface="Comic Sans MS" panose="030F0702030302020204" pitchFamily="66" charset="0"/>
              </a:rPr>
              <a:t>true, </a:t>
            </a:r>
            <a:r>
              <a:rPr lang="uk-UA" sz="1400" dirty="0" smtClean="0">
                <a:latin typeface="Comic Sans MS" panose="030F0702030302020204" pitchFamily="66" charset="0"/>
              </a:rPr>
              <a:t>або </a:t>
            </a:r>
            <a:r>
              <a:rPr lang="en-US" sz="1400" dirty="0" smtClean="0">
                <a:latin typeface="Comic Sans MS" panose="030F0702030302020204" pitchFamily="66" charset="0"/>
              </a:rPr>
              <a:t>false;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prompt ()</a:t>
            </a:r>
            <a:r>
              <a:rPr lang="uk-UA" sz="1400" dirty="0" smtClean="0">
                <a:latin typeface="Comic Sans MS" panose="030F0702030302020204" pitchFamily="66" charset="0"/>
              </a:rPr>
              <a:t> виводить повідомлення, чекає вводу даних і повертає цей рядок.</a:t>
            </a:r>
          </a:p>
          <a:p>
            <a:pPr marL="0" indent="0">
              <a:buNone/>
            </a:pPr>
            <a:r>
              <a:rPr lang="ru-RU" sz="1400" dirty="0" smtClean="0">
                <a:latin typeface="Comic Sans MS" panose="030F0702030302020204" pitchFamily="66" charset="0"/>
              </a:rPr>
              <a:t>           </a:t>
            </a:r>
            <a:r>
              <a:rPr lang="ru-RU" sz="1400" dirty="0" err="1" smtClean="0">
                <a:latin typeface="Comic Sans MS" panose="030F0702030302020204" pitchFamily="66" charset="0"/>
              </a:rPr>
              <a:t>do</a:t>
            </a:r>
            <a:r>
              <a:rPr lang="ru-RU" sz="1400" dirty="0" smtClean="0">
                <a:latin typeface="Comic Sans MS" panose="030F0702030302020204" pitchFamily="66" charset="0"/>
              </a:rPr>
              <a:t> ­{</a:t>
            </a:r>
          </a:p>
          <a:p>
            <a:pPr marL="0" indent="0">
              <a:buNone/>
            </a:pPr>
            <a:r>
              <a:rPr lang="ru-RU" sz="1400" dirty="0">
                <a:latin typeface="Comic Sans MS" panose="030F0702030302020204" pitchFamily="66" charset="0"/>
              </a:rPr>
              <a:t> </a:t>
            </a:r>
            <a:r>
              <a:rPr lang="ru-RU" sz="1400" dirty="0" smtClean="0">
                <a:latin typeface="Comic Sans MS" panose="030F0702030302020204" pitchFamily="66" charset="0"/>
              </a:rPr>
              <a:t>               </a:t>
            </a:r>
            <a:r>
              <a:rPr lang="ru-RU" sz="1400" dirty="0">
                <a:latin typeface="Comic Sans MS" panose="030F0702030302020204" pitchFamily="66" charset="0"/>
              </a:rPr>
              <a:t>­­­­</a:t>
            </a:r>
            <a:r>
              <a:rPr lang="ru-RU" sz="1400" dirty="0" err="1">
                <a:latin typeface="Comic Sans MS" panose="030F0702030302020204" pitchFamily="66" charset="0"/>
              </a:rPr>
              <a:t>var</a:t>
            </a:r>
            <a:r>
              <a:rPr lang="ru-RU" sz="1400" dirty="0" smtClean="0">
                <a:latin typeface="Comic Sans MS" panose="030F0702030302020204" pitchFamily="66" charset="0"/>
              </a:rPr>
              <a:t>­ </a:t>
            </a:r>
            <a:r>
              <a:rPr lang="ru-RU" sz="1400" dirty="0" err="1" smtClean="0">
                <a:latin typeface="Comic Sans MS" panose="030F0702030302020204" pitchFamily="66" charset="0"/>
              </a:rPr>
              <a:t>name</a:t>
            </a:r>
            <a:r>
              <a:rPr lang="ru-RU" sz="1400" dirty="0" smtClean="0">
                <a:latin typeface="Comic Sans MS" panose="030F0702030302020204" pitchFamily="66" charset="0"/>
              </a:rPr>
              <a:t> ­= ­</a:t>
            </a:r>
            <a:r>
              <a:rPr lang="ru-RU" sz="1400" dirty="0" err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prompt</a:t>
            </a:r>
            <a:r>
              <a:rPr lang="ru-RU" sz="1400" dirty="0" smtClean="0">
                <a:solidFill>
                  <a:schemeClr val="accent2"/>
                </a:solidFill>
                <a:latin typeface="Comic Sans MS" panose="030F0702030302020204" pitchFamily="66" charset="0"/>
              </a:rPr>
              <a:t> ("Вве­ди </a:t>
            </a:r>
            <a:r>
              <a:rPr lang="ru-RU" sz="1400" dirty="0" err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своє</a:t>
            </a:r>
            <a:r>
              <a:rPr lang="ru-RU" sz="1400" dirty="0" smtClean="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  <a:r>
              <a:rPr lang="ru-RU" sz="1400" dirty="0" err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ім</a:t>
            </a:r>
            <a:r>
              <a:rPr lang="en-US" sz="1400" dirty="0" smtClean="0">
                <a:solidFill>
                  <a:schemeClr val="accent2"/>
                </a:solidFill>
                <a:latin typeface="Comic Sans MS" panose="030F0702030302020204" pitchFamily="66" charset="0"/>
              </a:rPr>
              <a:t>’</a:t>
            </a:r>
            <a:r>
              <a:rPr lang="uk-UA" sz="1400" dirty="0" smtClean="0">
                <a:solidFill>
                  <a:schemeClr val="accent2"/>
                </a:solidFill>
                <a:latin typeface="Comic Sans MS" panose="030F0702030302020204" pitchFamily="66" charset="0"/>
              </a:rPr>
              <a:t>я</a:t>
            </a:r>
            <a:r>
              <a:rPr lang="ru-RU" sz="1400" dirty="0" smtClean="0">
                <a:solidFill>
                  <a:schemeClr val="accent2"/>
                </a:solidFill>
                <a:latin typeface="Comic Sans MS" panose="030F0702030302020204" pitchFamily="66" charset="0"/>
              </a:rPr>
              <a:t>");     </a:t>
            </a:r>
            <a:r>
              <a:rPr lang="ru-RU" sz="1400" dirty="0" smtClean="0">
                <a:latin typeface="Comic Sans MS" panose="030F0702030302020204" pitchFamily="66" charset="0"/>
              </a:rPr>
              <a:t>­­­­­­­­­­­­­­­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//</a:t>
            </a:r>
            <a:r>
              <a:rPr lang="uk-UA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Поверне рядок</a:t>
            </a:r>
          </a:p>
          <a:p>
            <a:pPr marL="0" indent="0">
              <a:buNone/>
            </a:pPr>
            <a:r>
              <a:rPr lang="uk-UA" sz="1400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uk-UA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              </a:t>
            </a:r>
            <a:r>
              <a:rPr lang="ru-RU" sz="1400" dirty="0" smtClean="0">
                <a:latin typeface="Comic Sans MS" panose="030F0702030302020204" pitchFamily="66" charset="0"/>
              </a:rPr>
              <a:t> </a:t>
            </a:r>
            <a:r>
              <a:rPr lang="ru-RU" sz="1400" dirty="0">
                <a:latin typeface="Comic Sans MS" panose="030F0702030302020204" pitchFamily="66" charset="0"/>
              </a:rPr>
              <a:t>­­­­</a:t>
            </a:r>
            <a:r>
              <a:rPr lang="ru-RU" sz="1400" dirty="0" err="1" smtClean="0">
                <a:latin typeface="Comic Sans MS" panose="030F0702030302020204" pitchFamily="66" charset="0"/>
              </a:rPr>
              <a:t>var</a:t>
            </a:r>
            <a:r>
              <a:rPr lang="ru-RU" sz="1400" dirty="0" smtClean="0">
                <a:latin typeface="Comic Sans MS" panose="030F0702030302020204" pitchFamily="66" charset="0"/>
              </a:rPr>
              <a:t> ­</a:t>
            </a:r>
            <a:r>
              <a:rPr lang="ru-RU" sz="1400" dirty="0" err="1" smtClean="0">
                <a:latin typeface="Comic Sans MS" panose="030F0702030302020204" pitchFamily="66" charset="0"/>
              </a:rPr>
              <a:t>correct</a:t>
            </a:r>
            <a:r>
              <a:rPr lang="ru-RU" sz="1400" dirty="0" smtClean="0">
                <a:latin typeface="Comic Sans MS" panose="030F0702030302020204" pitchFamily="66" charset="0"/>
              </a:rPr>
              <a:t> ­= ­</a:t>
            </a:r>
            <a:r>
              <a:rPr lang="ru-RU" sz="1400" dirty="0" err="1" smtClean="0">
                <a:solidFill>
                  <a:schemeClr val="accent5"/>
                </a:solidFill>
                <a:latin typeface="Comic Sans MS" panose="030F0702030302020204" pitchFamily="66" charset="0"/>
              </a:rPr>
              <a:t>confirm</a:t>
            </a:r>
            <a:r>
              <a:rPr lang="ru-RU" sz="1400" dirty="0" smtClean="0">
                <a:solidFill>
                  <a:schemeClr val="accent5"/>
                </a:solidFill>
                <a:latin typeface="Comic Sans MS" panose="030F0702030302020204" pitchFamily="66" charset="0"/>
              </a:rPr>
              <a:t> ("</a:t>
            </a:r>
            <a:r>
              <a:rPr lang="ru-RU" sz="1400" dirty="0" err="1" smtClean="0">
                <a:solidFill>
                  <a:schemeClr val="accent5"/>
                </a:solidFill>
                <a:latin typeface="Comic Sans MS" panose="030F0702030302020204" pitchFamily="66" charset="0"/>
              </a:rPr>
              <a:t>Вивели</a:t>
            </a:r>
            <a:r>
              <a:rPr lang="ru-RU" sz="1400" dirty="0" smtClean="0">
                <a:solidFill>
                  <a:schemeClr val="accent5"/>
                </a:solidFill>
                <a:latin typeface="Comic Sans MS" panose="030F0702030302020204" pitchFamily="66" charset="0"/>
              </a:rPr>
              <a:t>­‘ "­+­</a:t>
            </a:r>
            <a:r>
              <a:rPr lang="ru-RU" sz="1400" dirty="0" err="1">
                <a:solidFill>
                  <a:schemeClr val="accent5"/>
                </a:solidFill>
                <a:latin typeface="Comic Sans MS" panose="030F0702030302020204" pitchFamily="66" charset="0"/>
              </a:rPr>
              <a:t>name</a:t>
            </a:r>
            <a:r>
              <a:rPr lang="ru-RU" sz="1400" dirty="0" smtClean="0">
                <a:solidFill>
                  <a:schemeClr val="accent5"/>
                </a:solidFill>
                <a:latin typeface="Comic Sans MS" panose="030F0702030302020204" pitchFamily="66" charset="0"/>
              </a:rPr>
              <a:t>­+­" '.\</a:t>
            </a:r>
            <a:r>
              <a:rPr lang="ru-RU" sz="1400" dirty="0">
                <a:solidFill>
                  <a:schemeClr val="accent5"/>
                </a:solidFill>
                <a:latin typeface="Comic Sans MS" panose="030F0702030302020204" pitchFamily="66" charset="0"/>
              </a:rPr>
              <a:t>n</a:t>
            </a:r>
            <a:r>
              <a:rPr lang="ru-RU" sz="1400" dirty="0" smtClean="0">
                <a:solidFill>
                  <a:schemeClr val="accent5"/>
                </a:solidFill>
                <a:latin typeface="Comic Sans MS" panose="030F0702030302020204" pitchFamily="66" charset="0"/>
              </a:rPr>
              <a:t>"­+</a:t>
            </a:r>
            <a:r>
              <a:rPr lang="ru-RU" sz="1400" dirty="0" smtClean="0">
                <a:latin typeface="Comic Sans MS" panose="030F0702030302020204" pitchFamily="66" charset="0"/>
              </a:rPr>
              <a:t>         ­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//</a:t>
            </a:r>
            <a:r>
              <a:rPr lang="uk-UA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Поверне логічне значення</a:t>
            </a:r>
          </a:p>
          <a:p>
            <a:pPr marL="0" indent="0">
              <a:buNone/>
            </a:pPr>
            <a:r>
              <a:rPr lang="uk-UA" sz="1400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uk-UA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        </a:t>
            </a:r>
            <a:r>
              <a:rPr lang="ru-RU" sz="1400" dirty="0" smtClean="0">
                <a:latin typeface="Comic Sans MS" panose="030F0702030302020204" pitchFamily="66" charset="0"/>
              </a:rPr>
              <a:t> </a:t>
            </a:r>
            <a:r>
              <a:rPr lang="ru-RU" sz="1400" dirty="0" smtClean="0">
                <a:solidFill>
                  <a:schemeClr val="accent5"/>
                </a:solidFill>
                <a:latin typeface="Comic Sans MS" panose="030F0702030302020204" pitchFamily="66" charset="0"/>
              </a:rPr>
              <a:t>­­­­­­­­­­­­­­­­­­­­­­                                              ­­­­</a:t>
            </a:r>
            <a:r>
              <a:rPr lang="en-US" sz="1400" dirty="0" smtClean="0">
                <a:solidFill>
                  <a:schemeClr val="accent5"/>
                </a:solidFill>
                <a:latin typeface="Comic Sans MS" panose="030F0702030302020204" pitchFamily="66" charset="0"/>
              </a:rPr>
              <a:t>’’</a:t>
            </a:r>
            <a:r>
              <a:rPr lang="ru-RU" sz="1400" dirty="0" err="1" smtClean="0">
                <a:solidFill>
                  <a:schemeClr val="accent5"/>
                </a:solidFill>
                <a:latin typeface="Comic Sans MS" panose="030F0702030302020204" pitchFamily="66" charset="0"/>
              </a:rPr>
              <a:t>Натисніть</a:t>
            </a:r>
            <a:r>
              <a:rPr lang="ru-RU" sz="1400" dirty="0" smtClean="0">
                <a:solidFill>
                  <a:schemeClr val="accent5"/>
                </a:solidFill>
                <a:latin typeface="Comic Sans MS" panose="030F0702030302020204" pitchFamily="66" charset="0"/>
              </a:rPr>
              <a:t> ОК,­</a:t>
            </a:r>
            <a:r>
              <a:rPr lang="ru-RU" sz="1400" dirty="0">
                <a:solidFill>
                  <a:schemeClr val="accent5"/>
                </a:solidFill>
                <a:latin typeface="Comic Sans MS" panose="030F0702030302020204" pitchFamily="66" charset="0"/>
              </a:rPr>
              <a:t> </a:t>
            </a:r>
            <a:r>
              <a:rPr lang="ru-RU" sz="1400" dirty="0" err="1" smtClean="0">
                <a:solidFill>
                  <a:schemeClr val="accent5"/>
                </a:solidFill>
                <a:latin typeface="Comic Sans MS" panose="030F0702030302020204" pitchFamily="66" charset="0"/>
              </a:rPr>
              <a:t>щоб</a:t>
            </a:r>
            <a:r>
              <a:rPr lang="ru-RU" sz="1400" dirty="0" smtClean="0">
                <a:solidFill>
                  <a:schemeClr val="accent5"/>
                </a:solidFill>
                <a:latin typeface="Comic Sans MS" panose="030F0702030302020204" pitchFamily="66" charset="0"/>
              </a:rPr>
              <a:t> </a:t>
            </a:r>
            <a:r>
              <a:rPr lang="ru-RU" sz="1400" dirty="0" err="1" smtClean="0">
                <a:solidFill>
                  <a:schemeClr val="accent5"/>
                </a:solidFill>
                <a:latin typeface="Comic Sans MS" panose="030F0702030302020204" pitchFamily="66" charset="0"/>
              </a:rPr>
              <a:t>продовжити</a:t>
            </a:r>
            <a:r>
              <a:rPr lang="ru-RU" sz="1400" dirty="0" smtClean="0">
                <a:solidFill>
                  <a:schemeClr val="accent5"/>
                </a:solidFill>
                <a:latin typeface="Comic Sans MS" panose="030F0702030302020204" pitchFamily="66" charset="0"/>
              </a:rPr>
              <a:t>,­“</a:t>
            </a:r>
            <a:r>
              <a:rPr lang="en-US" sz="1400" dirty="0" smtClean="0">
                <a:solidFill>
                  <a:schemeClr val="accent5"/>
                </a:solidFill>
                <a:latin typeface="Comic Sans MS" panose="030F0702030302020204" pitchFamily="66" charset="0"/>
              </a:rPr>
              <a:t> </a:t>
            </a:r>
            <a:r>
              <a:rPr lang="ru-RU" sz="1400" dirty="0" smtClean="0">
                <a:solidFill>
                  <a:schemeClr val="accent5"/>
                </a:solidFill>
                <a:latin typeface="Comic Sans MS" panose="030F0702030302020204" pitchFamily="66" charset="0"/>
              </a:rPr>
              <a:t>­+ </a:t>
            </a:r>
            <a:endParaRPr lang="en-US" sz="1400" dirty="0" smtClean="0">
              <a:solidFill>
                <a:schemeClr val="accent5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5"/>
                </a:solidFill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solidFill>
                  <a:schemeClr val="accent5"/>
                </a:solidFill>
                <a:latin typeface="Comic Sans MS" panose="030F0702030302020204" pitchFamily="66" charset="0"/>
              </a:rPr>
              <a:t>                                                       </a:t>
            </a:r>
            <a:r>
              <a:rPr lang="ru-RU" sz="1400" dirty="0" smtClean="0">
                <a:solidFill>
                  <a:schemeClr val="accent5"/>
                </a:solidFill>
                <a:latin typeface="Comic Sans MS" panose="030F0702030302020204" pitchFamily="66" charset="0"/>
              </a:rPr>
              <a:t>­­­­­­­­­­­­­­­­­­­­­­­­­­“</a:t>
            </a:r>
            <a:r>
              <a:rPr lang="uk-UA" sz="1400" dirty="0" smtClean="0">
                <a:solidFill>
                  <a:schemeClr val="accent5"/>
                </a:solidFill>
                <a:latin typeface="Comic Sans MS" panose="030F0702030302020204" pitchFamily="66" charset="0"/>
              </a:rPr>
              <a:t>чи </a:t>
            </a:r>
            <a:r>
              <a:rPr lang="ru-RU" sz="1400" dirty="0" err="1" smtClean="0">
                <a:solidFill>
                  <a:schemeClr val="accent5"/>
                </a:solidFill>
                <a:latin typeface="Comic Sans MS" panose="030F0702030302020204" pitchFamily="66" charset="0"/>
              </a:rPr>
              <a:t>Скасувати</a:t>
            </a:r>
            <a:r>
              <a:rPr lang="ru-RU" sz="1400" dirty="0" smtClean="0">
                <a:solidFill>
                  <a:schemeClr val="accent5"/>
                </a:solidFill>
                <a:latin typeface="Comic Sans MS" panose="030F0702030302020204" pitchFamily="66" charset="0"/>
              </a:rPr>
              <a:t>,­ </a:t>
            </a:r>
            <a:r>
              <a:rPr lang="ru-RU" sz="1400" dirty="0" err="1" smtClean="0">
                <a:solidFill>
                  <a:schemeClr val="accent5"/>
                </a:solidFill>
                <a:latin typeface="Comic Sans MS" panose="030F0702030302020204" pitchFamily="66" charset="0"/>
              </a:rPr>
              <a:t>щоб</a:t>
            </a:r>
            <a:r>
              <a:rPr lang="ru-RU" sz="1400" dirty="0" smtClean="0">
                <a:solidFill>
                  <a:schemeClr val="accent5"/>
                </a:solidFill>
                <a:latin typeface="Comic Sans MS" panose="030F0702030302020204" pitchFamily="66" charset="0"/>
              </a:rPr>
              <a:t> </a:t>
            </a:r>
            <a:r>
              <a:rPr lang="ru-RU" sz="1400" dirty="0" err="1" smtClean="0">
                <a:solidFill>
                  <a:schemeClr val="accent5"/>
                </a:solidFill>
                <a:latin typeface="Comic Sans MS" panose="030F0702030302020204" pitchFamily="66" charset="0"/>
              </a:rPr>
              <a:t>повторити</a:t>
            </a:r>
            <a:r>
              <a:rPr lang="ru-RU" sz="1400" dirty="0" smtClean="0">
                <a:solidFill>
                  <a:schemeClr val="accent5"/>
                </a:solidFill>
                <a:latin typeface="Comic Sans MS" panose="030F0702030302020204" pitchFamily="66" charset="0"/>
              </a:rPr>
              <a:t> </a:t>
            </a:r>
            <a:r>
              <a:rPr lang="ru-RU" sz="1400" dirty="0" err="1" smtClean="0">
                <a:solidFill>
                  <a:schemeClr val="accent5"/>
                </a:solidFill>
                <a:latin typeface="Comic Sans MS" panose="030F0702030302020204" pitchFamily="66" charset="0"/>
              </a:rPr>
              <a:t>ввід</a:t>
            </a:r>
            <a:r>
              <a:rPr lang="ru-RU" sz="1400" dirty="0" smtClean="0">
                <a:solidFill>
                  <a:schemeClr val="accent5"/>
                </a:solidFill>
                <a:latin typeface="Comic Sans MS" panose="030F0702030302020204" pitchFamily="66" charset="0"/>
              </a:rPr>
              <a:t>") ; </a:t>
            </a:r>
          </a:p>
          <a:p>
            <a:pPr marL="0" indent="0">
              <a:buNone/>
            </a:pPr>
            <a:r>
              <a:rPr lang="ru-RU" sz="1400" dirty="0">
                <a:latin typeface="Comic Sans MS" panose="030F0702030302020204" pitchFamily="66" charset="0"/>
              </a:rPr>
              <a:t> </a:t>
            </a:r>
            <a:r>
              <a:rPr lang="ru-RU" sz="1400" dirty="0" smtClean="0">
                <a:latin typeface="Comic Sans MS" panose="030F0702030302020204" pitchFamily="66" charset="0"/>
              </a:rPr>
              <a:t>          }</a:t>
            </a:r>
          </a:p>
          <a:p>
            <a:pPr marL="0" indent="0">
              <a:buNone/>
            </a:pPr>
            <a:r>
              <a:rPr lang="ru-RU" sz="1400" dirty="0">
                <a:latin typeface="Comic Sans MS" panose="030F0702030302020204" pitchFamily="66" charset="0"/>
              </a:rPr>
              <a:t> </a:t>
            </a:r>
            <a:r>
              <a:rPr lang="ru-RU" sz="1400" dirty="0" smtClean="0">
                <a:latin typeface="Comic Sans MS" panose="030F0702030302020204" pitchFamily="66" charset="0"/>
              </a:rPr>
              <a:t>          ­</a:t>
            </a:r>
            <a:r>
              <a:rPr lang="ru-RU" sz="1400" dirty="0" err="1" smtClean="0">
                <a:latin typeface="Comic Sans MS" panose="030F0702030302020204" pitchFamily="66" charset="0"/>
              </a:rPr>
              <a:t>while</a:t>
            </a:r>
            <a:r>
              <a:rPr lang="ru-RU" sz="1400" dirty="0" smtClean="0">
                <a:latin typeface="Comic Sans MS" panose="030F0702030302020204" pitchFamily="66" charset="0"/>
              </a:rPr>
              <a:t> (!</a:t>
            </a:r>
            <a:r>
              <a:rPr lang="ru-RU" sz="1400" dirty="0" err="1">
                <a:latin typeface="Comic Sans MS" panose="030F0702030302020204" pitchFamily="66" charset="0"/>
              </a:rPr>
              <a:t>correct</a:t>
            </a:r>
            <a:r>
              <a:rPr lang="ru-RU" sz="1400" dirty="0">
                <a:latin typeface="Comic Sans MS" panose="030F0702030302020204" pitchFamily="66" charset="0"/>
              </a:rPr>
              <a:t>) </a:t>
            </a:r>
            <a:r>
              <a:rPr lang="ru-RU" sz="1400" dirty="0" err="1" smtClean="0">
                <a:solidFill>
                  <a:schemeClr val="accent6"/>
                </a:solidFill>
                <a:latin typeface="Comic Sans MS" panose="030F0702030302020204" pitchFamily="66" charset="0"/>
              </a:rPr>
              <a:t>alert</a:t>
            </a:r>
            <a:r>
              <a:rPr lang="ru-RU" sz="1400" dirty="0" smtClean="0">
                <a:solidFill>
                  <a:schemeClr val="accent6"/>
                </a:solidFill>
                <a:latin typeface="Comic Sans MS" panose="030F0702030302020204" pitchFamily="66" charset="0"/>
              </a:rPr>
              <a:t> ("</a:t>
            </a:r>
            <a:r>
              <a:rPr lang="ru-RU" sz="1400" dirty="0">
                <a:solidFill>
                  <a:schemeClr val="accent6"/>
                </a:solidFill>
                <a:latin typeface="Comic Sans MS" panose="030F0702030302020204" pitchFamily="66" charset="0"/>
              </a:rPr>
              <a:t>При­вет,­"­+­</a:t>
            </a:r>
            <a:r>
              <a:rPr lang="ru-RU" sz="1400" dirty="0" err="1">
                <a:solidFill>
                  <a:schemeClr val="accent6"/>
                </a:solidFill>
                <a:latin typeface="Comic Sans MS" panose="030F0702030302020204" pitchFamily="66" charset="0"/>
              </a:rPr>
              <a:t>name</a:t>
            </a:r>
            <a:r>
              <a:rPr lang="ru-RU" sz="1400" dirty="0" smtClean="0">
                <a:solidFill>
                  <a:schemeClr val="accent6"/>
                </a:solidFill>
                <a:latin typeface="Comic Sans MS" panose="030F0702030302020204" pitchFamily="66" charset="0"/>
              </a:rPr>
              <a:t>);­</a:t>
            </a:r>
            <a:r>
              <a:rPr lang="en-US" sz="1400" dirty="0" smtClean="0">
                <a:solidFill>
                  <a:schemeClr val="accent6"/>
                </a:solidFill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//</a:t>
            </a:r>
            <a:r>
              <a:rPr lang="uk-UA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Виведе просте </a:t>
            </a:r>
            <a:r>
              <a:rPr lang="uk-UA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повідомлення</a:t>
            </a:r>
            <a:endParaRPr lang="uk-UA" sz="1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96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66035" y="977462"/>
            <a:ext cx="2272862" cy="84816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400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Література</a:t>
            </a:r>
            <a:endParaRPr lang="uk-UA" sz="2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JavaScript – </a:t>
            </a:r>
            <a:r>
              <a:rPr lang="uk-UA" sz="2000" dirty="0" err="1">
                <a:latin typeface="Arial" panose="020B0604020202020204" pitchFamily="34" charset="0"/>
                <a:cs typeface="Arial" panose="020B0604020202020204" pitchFamily="34" charset="0"/>
              </a:rPr>
              <a:t>Подробное</a:t>
            </a:r>
            <a:r>
              <a:rPr lang="uk-U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000" dirty="0" err="1">
                <a:latin typeface="Arial" panose="020B0604020202020204" pitchFamily="34" charset="0"/>
                <a:cs typeface="Arial" panose="020B0604020202020204" pitchFamily="34" charset="0"/>
              </a:rPr>
              <a:t>руководство</a:t>
            </a:r>
            <a:r>
              <a:rPr lang="uk-UA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sz="2000" dirty="0" err="1">
                <a:latin typeface="Arial" panose="020B0604020202020204" pitchFamily="34" charset="0"/>
                <a:cs typeface="Arial" panose="020B0604020202020204" pitchFamily="34" charset="0"/>
              </a:rPr>
              <a:t>Девид</a:t>
            </a:r>
            <a:r>
              <a:rPr lang="uk-U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000" dirty="0" err="1">
                <a:latin typeface="Arial" panose="020B0604020202020204" pitchFamily="34" charset="0"/>
                <a:cs typeface="Arial" panose="020B0604020202020204" pitchFamily="34" charset="0"/>
              </a:rPr>
              <a:t>Фленеган</a:t>
            </a:r>
            <a:r>
              <a:rPr lang="uk-UA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uk-U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000" dirty="0" err="1">
                <a:latin typeface="Arial" panose="020B0604020202020204" pitchFamily="34" charset="0"/>
                <a:cs typeface="Arial" panose="020B0604020202020204" pitchFamily="34" charset="0"/>
              </a:rPr>
              <a:t>издание</a:t>
            </a:r>
            <a:r>
              <a:rPr lang="uk-U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 (с.333 – с.390)</a:t>
            </a:r>
            <a:endParaRPr lang="uk-UA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19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07350" y="971550"/>
            <a:ext cx="4545330" cy="85407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400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Клієнтський </a:t>
            </a:r>
            <a:r>
              <a:rPr lang="en-US" sz="2400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JavaScript</a:t>
            </a:r>
            <a:endParaRPr lang="uk-UA" sz="2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uk-UA" sz="1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Об</a:t>
            </a:r>
            <a:r>
              <a:rPr lang="en-US" sz="1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’</a:t>
            </a:r>
            <a:r>
              <a:rPr lang="uk-UA" sz="14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єкт</a:t>
            </a:r>
            <a:r>
              <a:rPr lang="uk-UA" sz="1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Window </a:t>
            </a:r>
            <a:r>
              <a:rPr lang="uk-UA" sz="1400" dirty="0">
                <a:latin typeface="Comic Sans MS" panose="030F0702030302020204" pitchFamily="66" charset="0"/>
              </a:rPr>
              <a:t>є</a:t>
            </a:r>
            <a:r>
              <a:rPr lang="uk-UA" sz="1400" dirty="0" smtClean="0">
                <a:latin typeface="Comic Sans MS" panose="030F0702030302020204" pitchFamily="66" charset="0"/>
              </a:rPr>
              <a:t> </a:t>
            </a:r>
            <a:r>
              <a:rPr lang="uk-UA" sz="1400" dirty="0" smtClean="0">
                <a:latin typeface="Comic Sans MS" panose="030F0702030302020204" pitchFamily="66" charset="0"/>
              </a:rPr>
              <a:t>зосередженням всіх особливостей і прикладних інтерфейсів клієнтського </a:t>
            </a:r>
            <a:r>
              <a:rPr lang="en-US" sz="1400" dirty="0" smtClean="0">
                <a:latin typeface="Comic Sans MS" panose="030F0702030302020204" pitchFamily="66" charset="0"/>
              </a:rPr>
              <a:t>JavaScript</a:t>
            </a:r>
            <a:r>
              <a:rPr lang="uk-UA" sz="1400" dirty="0" smtClean="0">
                <a:latin typeface="Comic Sans MS" panose="030F0702030302020204" pitchFamily="66" charset="0"/>
              </a:rPr>
              <a:t>. Це вікно веб-браузера або фрейм, посилання на це робиться за допомогою ідентифікатора </a:t>
            </a:r>
            <a:r>
              <a:rPr lang="en-US" sz="1400" dirty="0" smtClean="0">
                <a:latin typeface="Comic Sans MS" panose="030F0702030302020204" pitchFamily="66" charset="0"/>
              </a:rPr>
              <a:t>window</a:t>
            </a:r>
            <a:r>
              <a:rPr lang="uk-UA" sz="1400" dirty="0" smtClean="0">
                <a:latin typeface="Comic Sans MS" panose="030F0702030302020204" pitchFamily="66" charset="0"/>
              </a:rPr>
              <a:t>. Об</a:t>
            </a:r>
            <a:r>
              <a:rPr lang="en-US" sz="1400" dirty="0" smtClean="0">
                <a:latin typeface="Comic Sans MS" panose="030F0702030302020204" pitchFamily="66" charset="0"/>
              </a:rPr>
              <a:t>’</a:t>
            </a:r>
            <a:r>
              <a:rPr lang="uk-UA" sz="1400" dirty="0" err="1" smtClean="0">
                <a:latin typeface="Comic Sans MS" panose="030F0702030302020204" pitchFamily="66" charset="0"/>
              </a:rPr>
              <a:t>єкт</a:t>
            </a:r>
            <a:r>
              <a:rPr lang="en-US" sz="1400" dirty="0" smtClean="0">
                <a:latin typeface="Comic Sans MS" panose="030F0702030302020204" pitchFamily="66" charset="0"/>
              </a:rPr>
              <a:t> Window </a:t>
            </a:r>
            <a:r>
              <a:rPr lang="uk-UA" sz="1400" dirty="0" smtClean="0">
                <a:latin typeface="Comic Sans MS" panose="030F0702030302020204" pitchFamily="66" charset="0"/>
              </a:rPr>
              <a:t>визначає властивості, такі як </a:t>
            </a:r>
            <a:r>
              <a:rPr lang="en-US" sz="1400" u="sng" dirty="0" smtClean="0">
                <a:latin typeface="Comic Sans MS" panose="030F0702030302020204" pitchFamily="66" charset="0"/>
              </a:rPr>
              <a:t>location</a:t>
            </a:r>
            <a:r>
              <a:rPr lang="en-US" sz="1400" dirty="0" smtClean="0">
                <a:latin typeface="Comic Sans MS" panose="030F0702030302020204" pitchFamily="66" charset="0"/>
              </a:rPr>
              <a:t>,</a:t>
            </a:r>
            <a:r>
              <a:rPr lang="uk-UA" sz="1400" dirty="0" smtClean="0">
                <a:latin typeface="Comic Sans MS" panose="030F0702030302020204" pitchFamily="66" charset="0"/>
              </a:rPr>
              <a:t> яка посилається на об</a:t>
            </a:r>
            <a:r>
              <a:rPr lang="en-US" sz="1400" dirty="0" smtClean="0">
                <a:latin typeface="Comic Sans MS" panose="030F0702030302020204" pitchFamily="66" charset="0"/>
              </a:rPr>
              <a:t>’</a:t>
            </a:r>
            <a:r>
              <a:rPr lang="uk-UA" sz="1400" dirty="0" err="1" smtClean="0">
                <a:latin typeface="Comic Sans MS" panose="030F0702030302020204" pitchFamily="66" charset="0"/>
              </a:rPr>
              <a:t>єкт</a:t>
            </a:r>
            <a:r>
              <a:rPr lang="uk-UA" sz="1400" dirty="0" smtClean="0"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latin typeface="Comic Sans MS" panose="030F0702030302020204" pitchFamily="66" charset="0"/>
              </a:rPr>
              <a:t>Location, </a:t>
            </a:r>
            <a:r>
              <a:rPr lang="uk-UA" sz="1400" dirty="0" smtClean="0">
                <a:latin typeface="Comic Sans MS" panose="030F0702030302020204" pitchFamily="66" charset="0"/>
              </a:rPr>
              <a:t>який визначає </a:t>
            </a:r>
            <a:r>
              <a:rPr lang="en-US" sz="1400" dirty="0" smtClean="0">
                <a:latin typeface="Comic Sans MS" panose="030F0702030302020204" pitchFamily="66" charset="0"/>
              </a:rPr>
              <a:t>URL</a:t>
            </a:r>
            <a:r>
              <a:rPr lang="uk-UA" sz="1400" dirty="0" smtClean="0">
                <a:latin typeface="Comic Sans MS" panose="030F0702030302020204" pitchFamily="66" charset="0"/>
              </a:rPr>
              <a:t> поточного вікна і дозволяє сценарію</a:t>
            </a:r>
            <a:r>
              <a:rPr lang="en-US" sz="1400" dirty="0" smtClean="0">
                <a:latin typeface="Comic Sans MS" panose="030F0702030302020204" pitchFamily="66" charset="0"/>
              </a:rPr>
              <a:t> </a:t>
            </a:r>
            <a:r>
              <a:rPr lang="uk-UA" sz="1400" dirty="0" smtClean="0">
                <a:latin typeface="Comic Sans MS" panose="030F0702030302020204" pitchFamily="66" charset="0"/>
              </a:rPr>
              <a:t>завантажувати у вікно дані з інших </a:t>
            </a:r>
            <a:r>
              <a:rPr lang="en-US" sz="1400" dirty="0" smtClean="0">
                <a:latin typeface="Comic Sans MS" panose="030F0702030302020204" pitchFamily="66" charset="0"/>
              </a:rPr>
              <a:t>URL</a:t>
            </a:r>
            <a:r>
              <a:rPr lang="uk-UA" sz="1400" dirty="0" smtClean="0">
                <a:latin typeface="Comic Sans MS" panose="030F0702030302020204" pitchFamily="66" charset="0"/>
              </a:rPr>
              <a:t>-адрес :</a:t>
            </a:r>
          </a:p>
          <a:p>
            <a:pPr marL="0" indent="0">
              <a:buNone/>
            </a:pPr>
            <a:r>
              <a:rPr lang="uk-UA" sz="1400" dirty="0" smtClean="0">
                <a:latin typeface="Comic Sans MS" panose="030F0702030302020204" pitchFamily="66" charset="0"/>
              </a:rPr>
              <a:t>     </a:t>
            </a:r>
            <a:r>
              <a:rPr lang="uk-UA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      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//</a:t>
            </a:r>
            <a:r>
              <a:rPr lang="uk-UA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Встановити значення властивості для здійснення переходу на іншу веб-сторінку</a:t>
            </a:r>
          </a:p>
          <a:p>
            <a:pPr marL="0" indent="0">
              <a:buNone/>
            </a:pPr>
            <a:r>
              <a:rPr lang="uk-UA" sz="1400" dirty="0" smtClean="0">
                <a:solidFill>
                  <a:schemeClr val="accent2"/>
                </a:solidFill>
                <a:latin typeface="Comic Sans MS" panose="030F0702030302020204" pitchFamily="66" charset="0"/>
              </a:rPr>
              <a:t>           </a:t>
            </a:r>
            <a:r>
              <a:rPr lang="en-US" sz="1400" dirty="0" err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window.location</a:t>
            </a:r>
            <a:r>
              <a:rPr lang="uk-UA" sz="1400" dirty="0" smtClean="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latin typeface="Comic Sans MS" panose="030F0702030302020204" pitchFamily="66" charset="0"/>
              </a:rPr>
              <a:t>­=</a:t>
            </a:r>
            <a:r>
              <a:rPr lang="uk-UA" sz="1400" dirty="0" smtClean="0"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latin typeface="Comic Sans MS" panose="030F0702030302020204" pitchFamily="66" charset="0"/>
              </a:rPr>
              <a:t>­"http://www.oreilly.com/"; </a:t>
            </a:r>
            <a:endParaRPr lang="uk-UA" sz="1400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uk-UA" sz="1400" dirty="0" smtClean="0">
                <a:latin typeface="Comic Sans MS" panose="030F0702030302020204" pitchFamily="66" charset="0"/>
              </a:rPr>
              <a:t>Крім того, об</a:t>
            </a:r>
            <a:r>
              <a:rPr lang="en-US" sz="1400" dirty="0" smtClean="0">
                <a:latin typeface="Comic Sans MS" panose="030F0702030302020204" pitchFamily="66" charset="0"/>
              </a:rPr>
              <a:t>’</a:t>
            </a:r>
            <a:r>
              <a:rPr lang="uk-UA" sz="1400" dirty="0" err="1" smtClean="0">
                <a:latin typeface="Comic Sans MS" panose="030F0702030302020204" pitchFamily="66" charset="0"/>
              </a:rPr>
              <a:t>єкт</a:t>
            </a:r>
            <a:r>
              <a:rPr lang="uk-UA" sz="1400" dirty="0" smtClean="0"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latin typeface="Comic Sans MS" panose="030F0702030302020204" pitchFamily="66" charset="0"/>
              </a:rPr>
              <a:t>Window </a:t>
            </a:r>
            <a:r>
              <a:rPr lang="uk-UA" sz="1400" dirty="0" smtClean="0">
                <a:latin typeface="Comic Sans MS" panose="030F0702030302020204" pitchFamily="66" charset="0"/>
              </a:rPr>
              <a:t>визначає методи, наприклад, </a:t>
            </a:r>
            <a:r>
              <a:rPr lang="en-US" sz="1400" u="sng" dirty="0" smtClean="0">
                <a:latin typeface="Comic Sans MS" panose="030F0702030302020204" pitchFamily="66" charset="0"/>
              </a:rPr>
              <a:t>alert ()</a:t>
            </a:r>
            <a:r>
              <a:rPr lang="uk-UA" sz="1400" dirty="0" smtClean="0">
                <a:latin typeface="Comic Sans MS" panose="030F0702030302020204" pitchFamily="66" charset="0"/>
              </a:rPr>
              <a:t>, який відображає діалог із повідомленням, і       </a:t>
            </a:r>
            <a:r>
              <a:rPr lang="en-US" sz="1400" u="sng" dirty="0" err="1" smtClean="0">
                <a:latin typeface="Comic Sans MS" panose="030F0702030302020204" pitchFamily="66" charset="0"/>
              </a:rPr>
              <a:t>setTimeOut</a:t>
            </a:r>
            <a:r>
              <a:rPr lang="en-US" sz="1400" u="sng" dirty="0" smtClean="0">
                <a:latin typeface="Comic Sans MS" panose="030F0702030302020204" pitchFamily="66" charset="0"/>
              </a:rPr>
              <a:t> ()</a:t>
            </a:r>
            <a:r>
              <a:rPr lang="uk-UA" sz="1400" dirty="0" smtClean="0">
                <a:latin typeface="Comic Sans MS" panose="030F0702030302020204" pitchFamily="66" charset="0"/>
              </a:rPr>
              <a:t>, який реєструє функцію для виклику через вказаний проміжок часу :</a:t>
            </a:r>
          </a:p>
          <a:p>
            <a:pPr marL="0" indent="0">
              <a:buNone/>
            </a:pPr>
            <a:r>
              <a:rPr lang="uk-UA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          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//</a:t>
            </a:r>
            <a:r>
              <a:rPr lang="ru-RU" sz="1400" dirty="0" err="1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Чекати</a:t>
            </a:r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 2 </a:t>
            </a:r>
            <a:r>
              <a:rPr lang="ru-RU" sz="1400" dirty="0" err="1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секунди</a:t>
            </a:r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 і </a:t>
            </a:r>
            <a:r>
              <a:rPr lang="ru-RU" sz="1400" dirty="0" err="1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вивести</a:t>
            </a:r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ru-RU" sz="1400" dirty="0" err="1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повідомлення</a:t>
            </a:r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ru-RU" sz="1400" dirty="0" err="1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із</a:t>
            </a:r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ru-RU" sz="1400" dirty="0" err="1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привітанням</a:t>
            </a:r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</a:p>
          <a:p>
            <a:pPr marL="0" indent="0">
              <a:buNone/>
            </a:pPr>
            <a:r>
              <a:rPr lang="ru-RU" sz="1400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          </a:t>
            </a:r>
            <a:r>
              <a:rPr lang="ru-RU" sz="1400" dirty="0" err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setTimeout</a:t>
            </a:r>
            <a:r>
              <a:rPr lang="ru-RU" sz="1400" dirty="0" smtClean="0">
                <a:latin typeface="Comic Sans MS" panose="030F0702030302020204" pitchFamily="66" charset="0"/>
              </a:rPr>
              <a:t> ( </a:t>
            </a:r>
            <a:r>
              <a:rPr lang="ru-RU" sz="1400" dirty="0" err="1" smtClean="0">
                <a:latin typeface="Comic Sans MS" panose="030F0702030302020204" pitchFamily="66" charset="0"/>
              </a:rPr>
              <a:t>function</a:t>
            </a:r>
            <a:r>
              <a:rPr lang="ru-RU" sz="1400" dirty="0" smtClean="0">
                <a:latin typeface="Comic Sans MS" panose="030F0702030302020204" pitchFamily="66" charset="0"/>
              </a:rPr>
              <a:t>() {­ </a:t>
            </a:r>
            <a:r>
              <a:rPr lang="ru-RU" sz="14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alert</a:t>
            </a:r>
            <a:r>
              <a:rPr lang="ru-RU" sz="1400" dirty="0" smtClean="0">
                <a:latin typeface="Comic Sans MS" panose="030F0702030302020204" pitchFamily="66" charset="0"/>
              </a:rPr>
              <a:t>("</a:t>
            </a:r>
            <a:r>
              <a:rPr lang="ru-RU" sz="1400" dirty="0" err="1" smtClean="0">
                <a:latin typeface="Comic Sans MS" panose="030F0702030302020204" pitchFamily="66" charset="0"/>
              </a:rPr>
              <a:t>При­вет,­Мир</a:t>
            </a:r>
            <a:r>
              <a:rPr lang="ru-RU" sz="1400" dirty="0" smtClean="0">
                <a:latin typeface="Comic Sans MS" panose="030F0702030302020204" pitchFamily="66" charset="0"/>
              </a:rPr>
              <a:t>!" ) ; ­ }, ­2000); </a:t>
            </a:r>
          </a:p>
          <a:p>
            <a:pPr marL="0" indent="0">
              <a:buNone/>
            </a:pPr>
            <a:r>
              <a:rPr lang="ru-RU" sz="1400" dirty="0" err="1" smtClean="0">
                <a:latin typeface="Comic Sans MS" panose="030F0702030302020204" pitchFamily="66" charset="0"/>
              </a:rPr>
              <a:t>Однією</a:t>
            </a:r>
            <a:r>
              <a:rPr lang="ru-RU" sz="1400" dirty="0" smtClean="0">
                <a:latin typeface="Comic Sans MS" panose="030F0702030302020204" pitchFamily="66" charset="0"/>
              </a:rPr>
              <a:t> </a:t>
            </a:r>
            <a:r>
              <a:rPr lang="ru-RU" sz="1400" dirty="0" err="1" smtClean="0">
                <a:latin typeface="Comic Sans MS" panose="030F0702030302020204" pitchFamily="66" charset="0"/>
              </a:rPr>
              <a:t>із</a:t>
            </a:r>
            <a:r>
              <a:rPr lang="ru-RU" sz="1400" dirty="0" smtClean="0">
                <a:latin typeface="Comic Sans MS" panose="030F0702030302020204" pitchFamily="66" charset="0"/>
              </a:rPr>
              <a:t> </a:t>
            </a:r>
            <a:r>
              <a:rPr lang="ru-RU" sz="1400" dirty="0" err="1" smtClean="0">
                <a:latin typeface="Comic Sans MS" panose="030F0702030302020204" pitchFamily="66" charset="0"/>
              </a:rPr>
              <a:t>найважливіших</a:t>
            </a:r>
            <a:r>
              <a:rPr lang="ru-RU" sz="1400" dirty="0" smtClean="0">
                <a:latin typeface="Comic Sans MS" panose="030F0702030302020204" pitchFamily="66" charset="0"/>
              </a:rPr>
              <a:t> </a:t>
            </a:r>
            <a:r>
              <a:rPr lang="ru-RU" sz="1400" dirty="0" err="1" smtClean="0">
                <a:latin typeface="Comic Sans MS" panose="030F0702030302020204" pitchFamily="66" charset="0"/>
              </a:rPr>
              <a:t>властивостей</a:t>
            </a:r>
            <a:r>
              <a:rPr lang="ru-RU" sz="1400" dirty="0" smtClean="0">
                <a:latin typeface="Comic Sans MS" panose="030F0702030302020204" pitchFamily="66" charset="0"/>
              </a:rPr>
              <a:t> об</a:t>
            </a:r>
            <a:r>
              <a:rPr lang="en-US" sz="1400" dirty="0" smtClean="0">
                <a:latin typeface="Comic Sans MS" panose="030F0702030302020204" pitchFamily="66" charset="0"/>
              </a:rPr>
              <a:t>’</a:t>
            </a:r>
            <a:r>
              <a:rPr lang="uk-UA" sz="1400" dirty="0" err="1" smtClean="0">
                <a:latin typeface="Comic Sans MS" panose="030F0702030302020204" pitchFamily="66" charset="0"/>
              </a:rPr>
              <a:t>єкта</a:t>
            </a:r>
            <a:r>
              <a:rPr lang="uk-UA" sz="1400" dirty="0" smtClean="0"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latin typeface="Comic Sans MS" panose="030F0702030302020204" pitchFamily="66" charset="0"/>
              </a:rPr>
              <a:t>Window</a:t>
            </a:r>
            <a:r>
              <a:rPr lang="uk-UA" sz="1400" dirty="0" smtClean="0">
                <a:latin typeface="Comic Sans MS" panose="030F0702030302020204" pitchFamily="66" charset="0"/>
              </a:rPr>
              <a:t> є властивість </a:t>
            </a:r>
            <a:r>
              <a:rPr lang="en-US" sz="1400" u="sng" dirty="0" smtClean="0">
                <a:latin typeface="Comic Sans MS" panose="030F0702030302020204" pitchFamily="66" charset="0"/>
              </a:rPr>
              <a:t>document</a:t>
            </a:r>
            <a:r>
              <a:rPr lang="en-US" sz="1400" dirty="0" smtClean="0">
                <a:latin typeface="Comic Sans MS" panose="030F0702030302020204" pitchFamily="66" charset="0"/>
              </a:rPr>
              <a:t>; </a:t>
            </a:r>
            <a:r>
              <a:rPr lang="uk-UA" sz="1400" dirty="0" smtClean="0">
                <a:latin typeface="Comic Sans MS" panose="030F0702030302020204" pitchFamily="66" charset="0"/>
              </a:rPr>
              <a:t>вона посилається на об</a:t>
            </a:r>
            <a:r>
              <a:rPr lang="en-US" sz="1400" dirty="0" smtClean="0">
                <a:latin typeface="Comic Sans MS" panose="030F0702030302020204" pitchFamily="66" charset="0"/>
              </a:rPr>
              <a:t>’</a:t>
            </a:r>
            <a:r>
              <a:rPr lang="uk-UA" sz="1400" dirty="0" err="1" smtClean="0">
                <a:latin typeface="Comic Sans MS" panose="030F0702030302020204" pitchFamily="66" charset="0"/>
              </a:rPr>
              <a:t>єкт</a:t>
            </a:r>
            <a:r>
              <a:rPr lang="uk-UA" sz="1400" dirty="0" smtClean="0"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latin typeface="Comic Sans MS" panose="030F0702030302020204" pitchFamily="66" charset="0"/>
              </a:rPr>
              <a:t>Document</a:t>
            </a:r>
            <a:r>
              <a:rPr lang="uk-UA" sz="1400" dirty="0" smtClean="0">
                <a:latin typeface="Comic Sans MS" panose="030F0702030302020204" pitchFamily="66" charset="0"/>
              </a:rPr>
              <a:t>, який представляє вміст документа, який відображається у вікні. Об</a:t>
            </a:r>
            <a:r>
              <a:rPr lang="en-US" sz="1400" dirty="0" smtClean="0">
                <a:latin typeface="Comic Sans MS" panose="030F0702030302020204" pitchFamily="66" charset="0"/>
              </a:rPr>
              <a:t>’</a:t>
            </a:r>
            <a:r>
              <a:rPr lang="uk-UA" sz="1400" dirty="0" err="1" smtClean="0">
                <a:latin typeface="Comic Sans MS" panose="030F0702030302020204" pitchFamily="66" charset="0"/>
              </a:rPr>
              <a:t>єкт</a:t>
            </a:r>
            <a:r>
              <a:rPr lang="uk-UA" sz="1400" dirty="0" smtClean="0"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latin typeface="Comic Sans MS" panose="030F0702030302020204" pitchFamily="66" charset="0"/>
              </a:rPr>
              <a:t>Document </a:t>
            </a:r>
            <a:r>
              <a:rPr lang="uk-UA" sz="1400" dirty="0" smtClean="0">
                <a:latin typeface="Comic Sans MS" panose="030F0702030302020204" pitchFamily="66" charset="0"/>
              </a:rPr>
              <a:t>має важливі методи, такі як </a:t>
            </a:r>
            <a:r>
              <a:rPr lang="en-US" sz="1400" u="sng" dirty="0" err="1" smtClean="0">
                <a:latin typeface="Comic Sans MS" panose="030F0702030302020204" pitchFamily="66" charset="0"/>
              </a:rPr>
              <a:t>getElementById</a:t>
            </a:r>
            <a:r>
              <a:rPr lang="en-US" sz="1400" u="sng" dirty="0" smtClean="0">
                <a:latin typeface="Comic Sans MS" panose="030F0702030302020204" pitchFamily="66" charset="0"/>
              </a:rPr>
              <a:t> ()</a:t>
            </a:r>
            <a:r>
              <a:rPr lang="en-US" sz="1400" dirty="0" smtClean="0">
                <a:latin typeface="Comic Sans MS" panose="030F0702030302020204" pitchFamily="66" charset="0"/>
              </a:rPr>
              <a:t>, </a:t>
            </a:r>
            <a:r>
              <a:rPr lang="uk-UA" sz="1400" dirty="0" smtClean="0">
                <a:latin typeface="Comic Sans MS" panose="030F0702030302020204" pitchFamily="66" charset="0"/>
              </a:rPr>
              <a:t>який повертає єдиний елемент документа, базуючись на значенні атрибута </a:t>
            </a:r>
            <a:r>
              <a:rPr lang="en-US" sz="1400" dirty="0" smtClean="0">
                <a:latin typeface="Comic Sans MS" panose="030F0702030302020204" pitchFamily="66" charset="0"/>
              </a:rPr>
              <a:t>id </a:t>
            </a:r>
            <a:r>
              <a:rPr lang="uk-UA" sz="1400" dirty="0" smtClean="0">
                <a:latin typeface="Comic Sans MS" panose="030F0702030302020204" pitchFamily="66" charset="0"/>
              </a:rPr>
              <a:t>елемента :</a:t>
            </a:r>
          </a:p>
          <a:p>
            <a:pPr marL="0" indent="0">
              <a:buNone/>
            </a:pPr>
            <a:r>
              <a:rPr lang="en-US" sz="1400" dirty="0" smtClean="0">
                <a:latin typeface="Comic Sans MS" panose="030F0702030302020204" pitchFamily="66" charset="0"/>
              </a:rPr>
              <a:t>          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//</a:t>
            </a:r>
            <a:r>
              <a:rPr lang="uk-UA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Знайти елемент з атрибутом ­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id="timestamp" </a:t>
            </a:r>
            <a:endParaRPr lang="uk-UA" sz="1400" dirty="0" smtClean="0">
              <a:solidFill>
                <a:schemeClr val="bg1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uk-UA" sz="1400" dirty="0" smtClean="0">
                <a:latin typeface="Comic Sans MS" panose="030F0702030302020204" pitchFamily="66" charset="0"/>
              </a:rPr>
              <a:t>          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var</a:t>
            </a:r>
            <a:r>
              <a:rPr lang="uk-UA" sz="1400" dirty="0" smtClean="0"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latin typeface="Comic Sans MS" panose="030F0702030302020204" pitchFamily="66" charset="0"/>
              </a:rPr>
              <a:t>­timestamp­</a:t>
            </a:r>
            <a:r>
              <a:rPr lang="uk-UA" sz="1400" dirty="0" smtClean="0"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latin typeface="Comic Sans MS" panose="030F0702030302020204" pitchFamily="66" charset="0"/>
              </a:rPr>
              <a:t>=</a:t>
            </a:r>
            <a:r>
              <a:rPr lang="uk-UA" sz="1400" dirty="0" smtClean="0"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Comic Sans MS" panose="030F0702030302020204" pitchFamily="66" charset="0"/>
              </a:rPr>
              <a:t>­</a:t>
            </a:r>
            <a:r>
              <a:rPr lang="en-US" sz="1400" dirty="0" err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document.getElementById</a:t>
            </a:r>
            <a:r>
              <a:rPr lang="uk-UA" sz="1400" dirty="0" smtClean="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latin typeface="Comic Sans MS" panose="030F0702030302020204" pitchFamily="66" charset="0"/>
              </a:rPr>
              <a:t>("timestamp");</a:t>
            </a:r>
            <a:endParaRPr lang="uk-UA" sz="1400" dirty="0" smtClean="0">
              <a:latin typeface="Comic Sans MS" panose="030F0702030302020204" pitchFamily="66" charset="0"/>
            </a:endParaRPr>
          </a:p>
          <a:p>
            <a:endParaRPr lang="uk-UA" sz="1400" dirty="0"/>
          </a:p>
        </p:txBody>
      </p:sp>
    </p:spTree>
    <p:extLst>
      <p:ext uri="{BB962C8B-B14F-4D97-AF65-F5344CB8AC3E}">
        <p14:creationId xmlns:p14="http://schemas.microsoft.com/office/powerpoint/2010/main" val="218733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99730" y="869950"/>
            <a:ext cx="4015740" cy="85407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400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Клієнтський </a:t>
            </a:r>
            <a:r>
              <a:rPr lang="en-US" sz="2400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JavaScript </a:t>
            </a:r>
            <a:endParaRPr lang="uk-UA" sz="2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2964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1400" dirty="0" smtClean="0">
                <a:latin typeface="Comic Sans MS" panose="030F0702030302020204" pitchFamily="66" charset="0"/>
              </a:rPr>
              <a:t>Об</a:t>
            </a:r>
            <a:r>
              <a:rPr lang="en-US" sz="1400" dirty="0" smtClean="0">
                <a:latin typeface="Comic Sans MS" panose="030F0702030302020204" pitchFamily="66" charset="0"/>
              </a:rPr>
              <a:t>’</a:t>
            </a:r>
            <a:r>
              <a:rPr lang="uk-UA" sz="1400" dirty="0" err="1" smtClean="0">
                <a:latin typeface="Comic Sans MS" panose="030F0702030302020204" pitchFamily="66" charset="0"/>
              </a:rPr>
              <a:t>єкт</a:t>
            </a:r>
            <a:r>
              <a:rPr lang="uk-UA" sz="1400" dirty="0" smtClean="0"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latin typeface="Comic Sans MS" panose="030F0702030302020204" pitchFamily="66" charset="0"/>
              </a:rPr>
              <a:t>Element, </a:t>
            </a:r>
            <a:r>
              <a:rPr lang="uk-UA" sz="1400" dirty="0" smtClean="0">
                <a:latin typeface="Comic Sans MS" panose="030F0702030302020204" pitchFamily="66" charset="0"/>
              </a:rPr>
              <a:t>який повертається за допомогою </a:t>
            </a:r>
            <a:r>
              <a:rPr lang="en-US" sz="1400" dirty="0" err="1">
                <a:latin typeface="Comic Sans MS" panose="030F0702030302020204" pitchFamily="66" charset="0"/>
              </a:rPr>
              <a:t>g</a:t>
            </a:r>
            <a:r>
              <a:rPr lang="en-US" sz="1400" dirty="0" err="1" smtClean="0">
                <a:latin typeface="Comic Sans MS" panose="030F0702030302020204" pitchFamily="66" charset="0"/>
              </a:rPr>
              <a:t>etElementById</a:t>
            </a:r>
            <a:r>
              <a:rPr lang="en-US" sz="1400" dirty="0" smtClean="0">
                <a:latin typeface="Comic Sans MS" panose="030F0702030302020204" pitchFamily="66" charset="0"/>
              </a:rPr>
              <a:t> ()</a:t>
            </a:r>
            <a:r>
              <a:rPr lang="uk-UA" sz="1400" dirty="0" smtClean="0">
                <a:latin typeface="Comic Sans MS" panose="030F0702030302020204" pitchFamily="66" charset="0"/>
              </a:rPr>
              <a:t>, також має ряд важливих методів і властивостей, які дозволяють сценарію забрати вміст документа, встановлювати значення його атрибутів і так далі :</a:t>
            </a:r>
          </a:p>
          <a:p>
            <a:pPr marL="0" indent="0">
              <a:buNone/>
            </a:pPr>
            <a:r>
              <a:rPr lang="uk-UA" sz="1400" dirty="0" smtClean="0">
                <a:latin typeface="Comic Sans MS" panose="030F0702030302020204" pitchFamily="66" charset="0"/>
              </a:rPr>
              <a:t>           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//</a:t>
            </a:r>
            <a:r>
              <a:rPr lang="uk-UA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Якщо елемент пустий, вставити в нього дату і час </a:t>
            </a:r>
          </a:p>
          <a:p>
            <a:pPr marL="0" indent="0">
              <a:buNone/>
            </a:pPr>
            <a:r>
              <a:rPr lang="uk-UA" sz="1400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uk-UA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           </a:t>
            </a:r>
            <a:r>
              <a:rPr lang="en-US" sz="1400" dirty="0" smtClean="0">
                <a:latin typeface="Comic Sans MS" panose="030F0702030302020204" pitchFamily="66" charset="0"/>
              </a:rPr>
              <a:t>if</a:t>
            </a:r>
            <a:r>
              <a:rPr lang="uk-UA" sz="1400" dirty="0" smtClean="0"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latin typeface="Comic Sans MS" panose="030F0702030302020204" pitchFamily="66" charset="0"/>
              </a:rPr>
              <a:t>­(</a:t>
            </a:r>
            <a:r>
              <a:rPr lang="uk-UA" sz="1400" dirty="0" smtClean="0">
                <a:latin typeface="Comic Sans MS" panose="030F0702030302020204" pitchFamily="66" charset="0"/>
              </a:rPr>
              <a:t> </a:t>
            </a:r>
            <a:r>
              <a:rPr lang="en-US" sz="1400" dirty="0" err="1" smtClean="0">
                <a:latin typeface="Comic Sans MS" panose="030F0702030302020204" pitchFamily="66" charset="0"/>
              </a:rPr>
              <a:t>timestamp.firstChild</a:t>
            </a:r>
            <a:r>
              <a:rPr lang="uk-UA" sz="1400" dirty="0" smtClean="0"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latin typeface="Comic Sans MS" panose="030F0702030302020204" pitchFamily="66" charset="0"/>
              </a:rPr>
              <a:t>­==</a:t>
            </a:r>
            <a:r>
              <a:rPr lang="uk-UA" sz="1400" dirty="0" smtClean="0"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latin typeface="Comic Sans MS" panose="030F0702030302020204" pitchFamily="66" charset="0"/>
              </a:rPr>
              <a:t>­null) </a:t>
            </a:r>
            <a:endParaRPr lang="uk-UA" sz="1400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uk-UA" sz="1400" dirty="0">
                <a:latin typeface="Comic Sans MS" panose="030F0702030302020204" pitchFamily="66" charset="0"/>
              </a:rPr>
              <a:t> </a:t>
            </a:r>
            <a:r>
              <a:rPr lang="uk-UA" sz="1400" dirty="0" smtClean="0">
                <a:latin typeface="Comic Sans MS" panose="030F0702030302020204" pitchFamily="66" charset="0"/>
              </a:rPr>
              <a:t>                 </a:t>
            </a:r>
            <a:r>
              <a:rPr lang="en-US" sz="1400" dirty="0" smtClean="0">
                <a:latin typeface="Comic Sans MS" panose="030F0702030302020204" pitchFamily="66" charset="0"/>
              </a:rPr>
              <a:t>­­­­</a:t>
            </a:r>
            <a:r>
              <a:rPr lang="en-US" sz="1400" dirty="0" err="1" smtClean="0">
                <a:latin typeface="Comic Sans MS" panose="030F0702030302020204" pitchFamily="66" charset="0"/>
              </a:rPr>
              <a:t>timestamp.appendChild</a:t>
            </a:r>
            <a:r>
              <a:rPr lang="uk-UA" sz="1400" dirty="0" smtClean="0"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latin typeface="Comic Sans MS" panose="030F0702030302020204" pitchFamily="66" charset="0"/>
              </a:rPr>
              <a:t>(</a:t>
            </a:r>
            <a:r>
              <a:rPr lang="en-US" sz="1400" dirty="0" err="1" smtClean="0">
                <a:latin typeface="Comic Sans MS" panose="030F0702030302020204" pitchFamily="66" charset="0"/>
              </a:rPr>
              <a:t>document.createTextNode</a:t>
            </a:r>
            <a:r>
              <a:rPr lang="uk-UA" sz="1400" dirty="0" smtClean="0"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latin typeface="Comic Sans MS" panose="030F0702030302020204" pitchFamily="66" charset="0"/>
              </a:rPr>
              <a:t>(</a:t>
            </a:r>
            <a:r>
              <a:rPr lang="en-US" sz="1400" dirty="0" err="1" smtClean="0">
                <a:latin typeface="Comic Sans MS" panose="030F0702030302020204" pitchFamily="66" charset="0"/>
              </a:rPr>
              <a:t>new­Date</a:t>
            </a:r>
            <a:r>
              <a:rPr lang="en-US" sz="1400" dirty="0" smtClean="0">
                <a:latin typeface="Comic Sans MS" panose="030F0702030302020204" pitchFamily="66" charset="0"/>
              </a:rPr>
              <a:t>().</a:t>
            </a:r>
            <a:r>
              <a:rPr lang="en-US" sz="1400" dirty="0" err="1" smtClean="0">
                <a:latin typeface="Comic Sans MS" panose="030F0702030302020204" pitchFamily="66" charset="0"/>
              </a:rPr>
              <a:t>toString</a:t>
            </a:r>
            <a:r>
              <a:rPr lang="en-US" sz="1400" dirty="0" smtClean="0">
                <a:latin typeface="Comic Sans MS" panose="030F0702030302020204" pitchFamily="66" charset="0"/>
              </a:rPr>
              <a:t>())); </a:t>
            </a:r>
          </a:p>
          <a:p>
            <a:pPr marL="0" indent="0">
              <a:buNone/>
            </a:pPr>
            <a:r>
              <a:rPr lang="uk-UA" sz="1400" dirty="0" smtClean="0">
                <a:latin typeface="Comic Sans MS" panose="030F0702030302020204" pitchFamily="66" charset="0"/>
              </a:rPr>
              <a:t>Кожен об</a:t>
            </a:r>
            <a:r>
              <a:rPr lang="en-US" sz="1400" dirty="0" smtClean="0">
                <a:latin typeface="Comic Sans MS" panose="030F0702030302020204" pitchFamily="66" charset="0"/>
              </a:rPr>
              <a:t>’</a:t>
            </a:r>
            <a:r>
              <a:rPr lang="uk-UA" sz="1400" dirty="0" err="1" smtClean="0">
                <a:latin typeface="Comic Sans MS" panose="030F0702030302020204" pitchFamily="66" charset="0"/>
              </a:rPr>
              <a:t>єкт</a:t>
            </a:r>
            <a:r>
              <a:rPr lang="uk-UA" sz="1400" dirty="0" smtClean="0"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latin typeface="Comic Sans MS" panose="030F0702030302020204" pitchFamily="66" charset="0"/>
              </a:rPr>
              <a:t>Element </a:t>
            </a:r>
            <a:r>
              <a:rPr lang="uk-UA" sz="1400" dirty="0" smtClean="0">
                <a:latin typeface="Comic Sans MS" panose="030F0702030302020204" pitchFamily="66" charset="0"/>
              </a:rPr>
              <a:t>має властивості </a:t>
            </a:r>
            <a:r>
              <a:rPr lang="en-US" sz="1400" u="sng" dirty="0" smtClean="0">
                <a:latin typeface="Comic Sans MS" panose="030F0702030302020204" pitchFamily="66" charset="0"/>
              </a:rPr>
              <a:t>style</a:t>
            </a:r>
            <a:r>
              <a:rPr lang="en-US" sz="1400" dirty="0" smtClean="0">
                <a:latin typeface="Comic Sans MS" panose="030F0702030302020204" pitchFamily="66" charset="0"/>
              </a:rPr>
              <a:t> </a:t>
            </a:r>
            <a:r>
              <a:rPr lang="uk-UA" sz="1400" dirty="0" smtClean="0">
                <a:latin typeface="Comic Sans MS" panose="030F0702030302020204" pitchFamily="66" charset="0"/>
              </a:rPr>
              <a:t>і </a:t>
            </a:r>
            <a:r>
              <a:rPr lang="en-US" sz="1400" u="sng" dirty="0" err="1" smtClean="0">
                <a:latin typeface="Comic Sans MS" panose="030F0702030302020204" pitchFamily="66" charset="0"/>
              </a:rPr>
              <a:t>className</a:t>
            </a:r>
            <a:r>
              <a:rPr lang="en-US" sz="1400" dirty="0" smtClean="0">
                <a:latin typeface="Comic Sans MS" panose="030F0702030302020204" pitchFamily="66" charset="0"/>
              </a:rPr>
              <a:t>, </a:t>
            </a:r>
            <a:r>
              <a:rPr lang="uk-UA" sz="1400" dirty="0" smtClean="0">
                <a:latin typeface="Comic Sans MS" panose="030F0702030302020204" pitchFamily="66" charset="0"/>
              </a:rPr>
              <a:t>які дозволяють визначати стилі </a:t>
            </a:r>
            <a:r>
              <a:rPr lang="en-US" sz="1400" dirty="0" smtClean="0">
                <a:latin typeface="Comic Sans MS" panose="030F0702030302020204" pitchFamily="66" charset="0"/>
              </a:rPr>
              <a:t>CSS </a:t>
            </a:r>
            <a:r>
              <a:rPr lang="uk-UA" sz="1400" dirty="0" smtClean="0">
                <a:latin typeface="Comic Sans MS" panose="030F0702030302020204" pitchFamily="66" charset="0"/>
              </a:rPr>
              <a:t>елемента або ж змінювати назви класів </a:t>
            </a:r>
            <a:r>
              <a:rPr lang="en-US" sz="1400" dirty="0" smtClean="0">
                <a:latin typeface="Comic Sans MS" panose="030F0702030302020204" pitchFamily="66" charset="0"/>
              </a:rPr>
              <a:t>CSS</a:t>
            </a:r>
            <a:r>
              <a:rPr lang="uk-UA" sz="1400" dirty="0" smtClean="0">
                <a:latin typeface="Comic Sans MS" panose="030F0702030302020204" pitchFamily="66" charset="0"/>
              </a:rPr>
              <a:t>, які застосовуються до елемента :</a:t>
            </a:r>
          </a:p>
          <a:p>
            <a:pPr marL="0" indent="0">
              <a:buNone/>
            </a:pPr>
            <a:r>
              <a:rPr lang="ru-RU" sz="1400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           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//</a:t>
            </a:r>
            <a:r>
              <a:rPr lang="uk-UA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Змінити представлення елемента заголовка</a:t>
            </a:r>
            <a:endParaRPr lang="ru-RU" sz="1400" dirty="0" smtClean="0">
              <a:solidFill>
                <a:schemeClr val="bg1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ru-RU" sz="1400" dirty="0" smtClean="0">
                <a:latin typeface="Comic Sans MS" panose="030F0702030302020204" pitchFamily="66" charset="0"/>
              </a:rPr>
              <a:t>             </a:t>
            </a:r>
            <a:r>
              <a:rPr lang="ru-RU" sz="1400" dirty="0" err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timestamp.style.backgroundColor</a:t>
            </a:r>
            <a:r>
              <a:rPr lang="ru-RU" sz="1400" dirty="0" smtClean="0">
                <a:solidFill>
                  <a:schemeClr val="accent4"/>
                </a:solidFill>
                <a:latin typeface="Comic Sans MS" panose="030F0702030302020204" pitchFamily="66" charset="0"/>
              </a:rPr>
              <a:t> </a:t>
            </a:r>
            <a:r>
              <a:rPr lang="ru-RU" sz="1400" dirty="0" smtClean="0">
                <a:latin typeface="Comic Sans MS" panose="030F0702030302020204" pitchFamily="66" charset="0"/>
              </a:rPr>
              <a:t>­= ­"</a:t>
            </a:r>
            <a:r>
              <a:rPr lang="ru-RU" sz="1400" dirty="0" err="1" smtClean="0">
                <a:latin typeface="Comic Sans MS" panose="030F0702030302020204" pitchFamily="66" charset="0"/>
              </a:rPr>
              <a:t>yellow</a:t>
            </a:r>
            <a:r>
              <a:rPr lang="ru-RU" sz="1400" dirty="0" smtClean="0">
                <a:latin typeface="Comic Sans MS" panose="030F0702030302020204" pitchFamily="66" charset="0"/>
              </a:rPr>
              <a:t>";</a:t>
            </a:r>
          </a:p>
          <a:p>
            <a:pPr marL="0" indent="0">
              <a:buNone/>
            </a:pPr>
            <a:endParaRPr lang="ru-RU" sz="1400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ru-RU" sz="1400" dirty="0" smtClean="0">
                <a:latin typeface="Comic Sans MS" panose="030F0702030302020204" pitchFamily="66" charset="0"/>
              </a:rPr>
              <a:t>            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//</a:t>
            </a:r>
            <a:r>
              <a:rPr lang="uk-UA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Або просто змінити клас і дозволити визначати особливості </a:t>
            </a:r>
          </a:p>
          <a:p>
            <a:pPr marL="0" indent="0">
              <a:buNone/>
            </a:pPr>
            <a:r>
              <a:rPr lang="uk-UA" sz="1400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uk-UA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           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//</a:t>
            </a:r>
            <a:r>
              <a:rPr lang="uk-UA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візуального представлення за допомогою каскадної таблиці стилів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:</a:t>
            </a:r>
            <a:endParaRPr lang="uk-UA" sz="1400" dirty="0" smtClean="0">
              <a:solidFill>
                <a:schemeClr val="bg1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uk-UA" sz="1400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uk-UA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            </a:t>
            </a:r>
            <a:r>
              <a:rPr lang="ru-RU" sz="1400" dirty="0" err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timestamp.className</a:t>
            </a:r>
            <a:r>
              <a:rPr lang="ru-RU" sz="1400" dirty="0" smtClean="0">
                <a:solidFill>
                  <a:schemeClr val="accent2"/>
                </a:solidFill>
                <a:latin typeface="Comic Sans MS" panose="030F0702030302020204" pitchFamily="66" charset="0"/>
              </a:rPr>
              <a:t>­</a:t>
            </a:r>
            <a:r>
              <a:rPr lang="ru-RU" sz="1400" dirty="0" smtClean="0">
                <a:latin typeface="Comic Sans MS" panose="030F0702030302020204" pitchFamily="66" charset="0"/>
              </a:rPr>
              <a:t>=­"</a:t>
            </a:r>
            <a:r>
              <a:rPr lang="ru-RU" sz="1400" dirty="0" err="1" smtClean="0">
                <a:latin typeface="Comic Sans MS" panose="030F0702030302020204" pitchFamily="66" charset="0"/>
              </a:rPr>
              <a:t>highlight</a:t>
            </a:r>
            <a:r>
              <a:rPr lang="ru-RU" sz="1400" dirty="0" smtClean="0">
                <a:latin typeface="Comic Sans MS" panose="030F0702030302020204" pitchFamily="66" charset="0"/>
              </a:rPr>
              <a:t>";</a:t>
            </a:r>
            <a:endParaRPr lang="uk-UA" sz="1400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uk-UA" sz="1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5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32420" y="976762"/>
            <a:ext cx="4259580" cy="86918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400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Клієнтський </a:t>
            </a:r>
            <a:r>
              <a:rPr lang="en-US" sz="2400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JavaScript </a:t>
            </a:r>
            <a:endParaRPr lang="uk-UA" sz="2400" dirty="0">
              <a:latin typeface="Comic Sans MS" panose="030F0702030302020204" pitchFamily="66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1247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1400" dirty="0" smtClean="0">
                <a:latin typeface="Comic Sans MS" panose="030F0702030302020204" pitchFamily="66" charset="0"/>
              </a:rPr>
              <a:t>Програми, написані мовою </a:t>
            </a:r>
            <a:r>
              <a:rPr lang="en-US" sz="1400" dirty="0" smtClean="0">
                <a:latin typeface="Comic Sans MS" panose="030F0702030302020204" pitchFamily="66" charset="0"/>
              </a:rPr>
              <a:t>JavaScript, </a:t>
            </a:r>
            <a:r>
              <a:rPr lang="uk-UA" sz="1400" dirty="0" smtClean="0">
                <a:latin typeface="Comic Sans MS" panose="030F0702030302020204" pitchFamily="66" charset="0"/>
              </a:rPr>
              <a:t>можуть змінювати вміст документа через об</a:t>
            </a:r>
            <a:r>
              <a:rPr lang="en-US" sz="1400" dirty="0" smtClean="0">
                <a:latin typeface="Comic Sans MS" panose="030F0702030302020204" pitchFamily="66" charset="0"/>
              </a:rPr>
              <a:t>’</a:t>
            </a:r>
            <a:r>
              <a:rPr lang="uk-UA" sz="1400" dirty="0" err="1" smtClean="0">
                <a:latin typeface="Comic Sans MS" panose="030F0702030302020204" pitchFamily="66" charset="0"/>
              </a:rPr>
              <a:t>єкт</a:t>
            </a:r>
            <a:r>
              <a:rPr lang="uk-UA" sz="1400" dirty="0" smtClean="0"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latin typeface="Comic Sans MS" panose="030F0702030302020204" pitchFamily="66" charset="0"/>
              </a:rPr>
              <a:t>Document</a:t>
            </a:r>
            <a:r>
              <a:rPr lang="ru-RU" sz="1400" dirty="0" smtClean="0">
                <a:latin typeface="Comic Sans MS" panose="030F0702030302020204" pitchFamily="66" charset="0"/>
              </a:rPr>
              <a:t>. Причиною </a:t>
            </a:r>
            <a:r>
              <a:rPr lang="ru-RU" sz="1400" dirty="0" err="1" smtClean="0">
                <a:latin typeface="Comic Sans MS" panose="030F0702030302020204" pitchFamily="66" charset="0"/>
              </a:rPr>
              <a:t>цього</a:t>
            </a:r>
            <a:r>
              <a:rPr lang="ru-RU" sz="1400" dirty="0" smtClean="0">
                <a:latin typeface="Comic Sans MS" panose="030F0702030302020204" pitchFamily="66" charset="0"/>
              </a:rPr>
              <a:t> є </a:t>
            </a:r>
            <a:r>
              <a:rPr lang="ru-RU" sz="1400" dirty="0" err="1" smtClean="0">
                <a:latin typeface="Comic Sans MS" panose="030F0702030302020204" pitchFamily="66" charset="0"/>
              </a:rPr>
              <a:t>головна</a:t>
            </a:r>
            <a:r>
              <a:rPr lang="ru-RU" sz="1400" dirty="0" smtClean="0">
                <a:latin typeface="Comic Sans MS" panose="030F0702030302020204" pitchFamily="66" charset="0"/>
              </a:rPr>
              <a:t> мета </a:t>
            </a:r>
            <a:r>
              <a:rPr lang="en-US" sz="1400" dirty="0" smtClean="0">
                <a:latin typeface="Comic Sans MS" panose="030F0702030302020204" pitchFamily="66" charset="0"/>
              </a:rPr>
              <a:t>JS </a:t>
            </a:r>
            <a:r>
              <a:rPr lang="uk-UA" sz="1400" dirty="0" smtClean="0">
                <a:latin typeface="Comic Sans MS" panose="030F0702030302020204" pitchFamily="66" charset="0"/>
              </a:rPr>
              <a:t>– полегшення роботи. Для цього сценарії на </a:t>
            </a:r>
            <a:r>
              <a:rPr lang="en-US" sz="1400" dirty="0" smtClean="0">
                <a:latin typeface="Comic Sans MS" panose="030F0702030302020204" pitchFamily="66" charset="0"/>
              </a:rPr>
              <a:t>JavaScript </a:t>
            </a:r>
            <a:r>
              <a:rPr lang="uk-UA" sz="1400" dirty="0" smtClean="0">
                <a:latin typeface="Comic Sans MS" panose="030F0702030302020204" pitchFamily="66" charset="0"/>
              </a:rPr>
              <a:t>мають бути підручними засобами, які :</a:t>
            </a:r>
          </a:p>
          <a:p>
            <a:r>
              <a:rPr lang="uk-UA" sz="1400" dirty="0">
                <a:latin typeface="Comic Sans MS" panose="030F0702030302020204" pitchFamily="66" charset="0"/>
              </a:rPr>
              <a:t>с</a:t>
            </a:r>
            <a:r>
              <a:rPr lang="uk-UA" sz="1400" dirty="0" smtClean="0">
                <a:latin typeface="Comic Sans MS" panose="030F0702030302020204" pitchFamily="66" charset="0"/>
              </a:rPr>
              <a:t>творюють анімаційні чи інші візуальні ефекти, допомагаючи користувачу пересуватись по сторінці</a:t>
            </a:r>
            <a:r>
              <a:rPr lang="en-US" sz="1400" dirty="0" smtClean="0">
                <a:latin typeface="Comic Sans MS" panose="030F0702030302020204" pitchFamily="66" charset="0"/>
              </a:rPr>
              <a:t>;</a:t>
            </a:r>
            <a:endParaRPr lang="ru-RU" sz="1400" dirty="0" smtClean="0">
              <a:latin typeface="Comic Sans MS" panose="030F0702030302020204" pitchFamily="66" charset="0"/>
            </a:endParaRPr>
          </a:p>
          <a:p>
            <a:r>
              <a:rPr lang="uk-UA" sz="1400" dirty="0">
                <a:latin typeface="Comic Sans MS" panose="030F0702030302020204" pitchFamily="66" charset="0"/>
              </a:rPr>
              <a:t>с</a:t>
            </a:r>
            <a:r>
              <a:rPr lang="uk-UA" sz="1400" dirty="0" smtClean="0">
                <a:latin typeface="Comic Sans MS" panose="030F0702030302020204" pitchFamily="66" charset="0"/>
              </a:rPr>
              <a:t>ортують стовпці таблиць для полегшення пошуку потрібної інформації</a:t>
            </a:r>
            <a:r>
              <a:rPr lang="en-US" sz="1400" dirty="0" smtClean="0">
                <a:latin typeface="Comic Sans MS" panose="030F0702030302020204" pitchFamily="66" charset="0"/>
              </a:rPr>
              <a:t>;</a:t>
            </a:r>
          </a:p>
          <a:p>
            <a:r>
              <a:rPr lang="uk-UA" sz="1400" dirty="0">
                <a:latin typeface="Comic Sans MS" panose="030F0702030302020204" pitchFamily="66" charset="0"/>
              </a:rPr>
              <a:t>п</a:t>
            </a:r>
            <a:r>
              <a:rPr lang="uk-UA" sz="1400" dirty="0" smtClean="0">
                <a:latin typeface="Comic Sans MS" panose="030F0702030302020204" pitchFamily="66" charset="0"/>
              </a:rPr>
              <a:t>риховують певні деталі і видають інформацію по побажанню користувача.</a:t>
            </a:r>
          </a:p>
          <a:p>
            <a:pPr marL="0" indent="0">
              <a:buNone/>
            </a:pPr>
            <a:endParaRPr lang="uk-UA" sz="1400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uk-UA" sz="1400" dirty="0" smtClean="0">
                <a:latin typeface="Comic Sans MS" panose="030F0702030302020204" pitchFamily="66" charset="0"/>
              </a:rPr>
              <a:t>Але варто зауважити, що сценарії на </a:t>
            </a:r>
            <a:r>
              <a:rPr lang="en-US" sz="1400" dirty="0" smtClean="0">
                <a:latin typeface="Comic Sans MS" panose="030F0702030302020204" pitchFamily="66" charset="0"/>
              </a:rPr>
              <a:t>JavaScript </a:t>
            </a:r>
            <a:r>
              <a:rPr lang="uk-UA" sz="1400" dirty="0" smtClean="0">
                <a:latin typeface="Comic Sans MS" panose="030F0702030302020204" pitchFamily="66" charset="0"/>
              </a:rPr>
              <a:t>є більш вагомими для веб-додатків, які використовують об</a:t>
            </a:r>
            <a:r>
              <a:rPr lang="en-US" sz="1400" dirty="0" smtClean="0">
                <a:latin typeface="Comic Sans MS" panose="030F0702030302020204" pitchFamily="66" charset="0"/>
              </a:rPr>
              <a:t>’</a:t>
            </a:r>
            <a:r>
              <a:rPr lang="uk-UA" sz="1400" dirty="0" err="1" smtClean="0">
                <a:latin typeface="Comic Sans MS" panose="030F0702030302020204" pitchFamily="66" charset="0"/>
              </a:rPr>
              <a:t>єкт</a:t>
            </a:r>
            <a:r>
              <a:rPr lang="uk-UA" sz="1400" dirty="0" smtClean="0"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latin typeface="Comic Sans MS" panose="030F0702030302020204" pitchFamily="66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XMLHttpRequest</a:t>
            </a:r>
            <a:r>
              <a:rPr lang="uk-UA" sz="1400" dirty="0" smtClean="0">
                <a:latin typeface="Comic Sans MS" panose="030F0702030302020204" pitchFamily="66" charset="0"/>
              </a:rPr>
              <a:t>. Він </a:t>
            </a:r>
            <a:r>
              <a:rPr lang="ru-RU" sz="1400" dirty="0" err="1" smtClean="0">
                <a:latin typeface="Comic Sans MS" panose="030F0702030302020204" pitchFamily="66" charset="0"/>
              </a:rPr>
              <a:t>забезпечує</a:t>
            </a:r>
            <a:r>
              <a:rPr lang="ru-RU" sz="1400" dirty="0" smtClean="0">
                <a:latin typeface="Comic Sans MS" panose="030F0702030302020204" pitchFamily="66" charset="0"/>
              </a:rPr>
              <a:t> </a:t>
            </a:r>
            <a:r>
              <a:rPr lang="ru-RU" sz="1400" dirty="0" err="1" smtClean="0">
                <a:latin typeface="Comic Sans MS" panose="030F0702030302020204" pitchFamily="66" charset="0"/>
              </a:rPr>
              <a:t>мережеві</a:t>
            </a:r>
            <a:r>
              <a:rPr lang="ru-RU" sz="1400" dirty="0" smtClean="0">
                <a:latin typeface="Comic Sans MS" panose="030F0702030302020204" pitchFamily="66" charset="0"/>
              </a:rPr>
              <a:t> </a:t>
            </a:r>
            <a:r>
              <a:rPr lang="ru-RU" sz="1400" dirty="0" err="1" smtClean="0">
                <a:latin typeface="Comic Sans MS" panose="030F0702030302020204" pitchFamily="66" charset="0"/>
              </a:rPr>
              <a:t>взаємодії</a:t>
            </a:r>
            <a:r>
              <a:rPr lang="ru-RU" sz="1400" dirty="0" smtClean="0">
                <a:latin typeface="Comic Sans MS" panose="030F0702030302020204" pitchFamily="66" charset="0"/>
              </a:rPr>
              <a:t> за </a:t>
            </a:r>
            <a:r>
              <a:rPr lang="ru-RU" sz="1400" dirty="0" err="1" smtClean="0">
                <a:latin typeface="Comic Sans MS" panose="030F0702030302020204" pitchFamily="66" charset="0"/>
              </a:rPr>
              <a:t>допомогою</a:t>
            </a:r>
            <a:r>
              <a:rPr lang="ru-RU" sz="1400" dirty="0" smtClean="0">
                <a:latin typeface="Comic Sans MS" panose="030F0702030302020204" pitchFamily="66" charset="0"/>
              </a:rPr>
              <a:t> </a:t>
            </a:r>
            <a:r>
              <a:rPr lang="ru-RU" sz="1400" dirty="0" err="1" smtClean="0">
                <a:latin typeface="Comic Sans MS" panose="030F0702030302020204" pitchFamily="66" charset="0"/>
              </a:rPr>
              <a:t>керованих</a:t>
            </a:r>
            <a:r>
              <a:rPr lang="ru-RU" sz="1400" dirty="0" smtClean="0">
                <a:latin typeface="Comic Sans MS" panose="030F0702030302020204" pitchFamily="66" charset="0"/>
              </a:rPr>
              <a:t> HTTP-</a:t>
            </a:r>
            <a:r>
              <a:rPr lang="ru-RU" sz="1400" dirty="0" err="1" smtClean="0">
                <a:latin typeface="Comic Sans MS" panose="030F0702030302020204" pitchFamily="66" charset="0"/>
              </a:rPr>
              <a:t>запитів</a:t>
            </a:r>
            <a:r>
              <a:rPr lang="ru-RU" sz="1400" dirty="0" smtClean="0">
                <a:latin typeface="Comic Sans MS" panose="030F0702030302020204" pitchFamily="66" charset="0"/>
              </a:rPr>
              <a:t>. Веб-</a:t>
            </a:r>
            <a:r>
              <a:rPr lang="ru-RU" sz="1400" dirty="0" err="1" smtClean="0">
                <a:latin typeface="Comic Sans MS" panose="030F0702030302020204" pitchFamily="66" charset="0"/>
              </a:rPr>
              <a:t>додатки</a:t>
            </a:r>
            <a:r>
              <a:rPr lang="ru-RU" sz="1400" dirty="0" smtClean="0">
                <a:latin typeface="Comic Sans MS" panose="030F0702030302020204" pitchFamily="66" charset="0"/>
              </a:rPr>
              <a:t> </a:t>
            </a:r>
            <a:r>
              <a:rPr lang="ru-RU" sz="1400" dirty="0" err="1" smtClean="0">
                <a:latin typeface="Comic Sans MS" panose="030F0702030302020204" pitchFamily="66" charset="0"/>
              </a:rPr>
              <a:t>використовують</a:t>
            </a:r>
            <a:r>
              <a:rPr lang="ru-RU" sz="1400" dirty="0" smtClean="0">
                <a:latin typeface="Comic Sans MS" panose="030F0702030302020204" pitchFamily="66" charset="0"/>
              </a:rPr>
              <a:t> </a:t>
            </a:r>
            <a:r>
              <a:rPr lang="ru-RU" sz="1400" dirty="0" err="1" smtClean="0">
                <a:latin typeface="Comic Sans MS" panose="030F0702030302020204" pitchFamily="66" charset="0"/>
              </a:rPr>
              <a:t>цей</a:t>
            </a:r>
            <a:r>
              <a:rPr lang="ru-RU" sz="1400" dirty="0" smtClean="0">
                <a:latin typeface="Comic Sans MS" panose="030F0702030302020204" pitchFamily="66" charset="0"/>
              </a:rPr>
              <a:t> </a:t>
            </a:r>
            <a:r>
              <a:rPr lang="ru-RU" sz="1400" dirty="0" err="1" smtClean="0">
                <a:latin typeface="Comic Sans MS" panose="030F0702030302020204" pitchFamily="66" charset="0"/>
              </a:rPr>
              <a:t>механізм</a:t>
            </a:r>
            <a:r>
              <a:rPr lang="ru-RU" sz="1400" dirty="0" smtClean="0">
                <a:latin typeface="Comic Sans MS" panose="030F0702030302020204" pitchFamily="66" charset="0"/>
              </a:rPr>
              <a:t> для </a:t>
            </a:r>
            <a:r>
              <a:rPr lang="ru-RU" sz="1400" dirty="0" err="1" smtClean="0">
                <a:latin typeface="Comic Sans MS" panose="030F0702030302020204" pitchFamily="66" charset="0"/>
              </a:rPr>
              <a:t>отримання</a:t>
            </a:r>
            <a:r>
              <a:rPr lang="ru-RU" sz="1400" dirty="0" smtClean="0">
                <a:latin typeface="Comic Sans MS" panose="030F0702030302020204" pitchFamily="66" charset="0"/>
              </a:rPr>
              <a:t> </a:t>
            </a:r>
            <a:r>
              <a:rPr lang="ru-RU" sz="1400" dirty="0" err="1" smtClean="0">
                <a:latin typeface="Comic Sans MS" panose="030F0702030302020204" pitchFamily="66" charset="0"/>
              </a:rPr>
              <a:t>нової</a:t>
            </a:r>
            <a:r>
              <a:rPr lang="ru-RU" sz="1400" dirty="0" smtClean="0">
                <a:latin typeface="Comic Sans MS" panose="030F0702030302020204" pitchFamily="66" charset="0"/>
              </a:rPr>
              <a:t> </a:t>
            </a:r>
            <a:r>
              <a:rPr lang="ru-RU" sz="1400" dirty="0" err="1" smtClean="0">
                <a:latin typeface="Comic Sans MS" panose="030F0702030302020204" pitchFamily="66" charset="0"/>
              </a:rPr>
              <a:t>інформації</a:t>
            </a:r>
            <a:r>
              <a:rPr lang="ru-RU" sz="1400" dirty="0" smtClean="0">
                <a:latin typeface="Comic Sans MS" panose="030F0702030302020204" pitchFamily="66" charset="0"/>
              </a:rPr>
              <a:t> </a:t>
            </a:r>
            <a:r>
              <a:rPr lang="ru-RU" sz="1400" dirty="0" err="1" smtClean="0">
                <a:latin typeface="Comic Sans MS" panose="030F0702030302020204" pitchFamily="66" charset="0"/>
              </a:rPr>
              <a:t>із</a:t>
            </a:r>
            <a:r>
              <a:rPr lang="ru-RU" sz="1400" dirty="0" smtClean="0">
                <a:latin typeface="Comic Sans MS" panose="030F0702030302020204" pitchFamily="66" charset="0"/>
              </a:rPr>
              <a:t> сервера без </a:t>
            </a:r>
            <a:r>
              <a:rPr lang="ru-RU" sz="1400" dirty="0" err="1" smtClean="0">
                <a:latin typeface="Comic Sans MS" panose="030F0702030302020204" pitchFamily="66" charset="0"/>
              </a:rPr>
              <a:t>повного</a:t>
            </a:r>
            <a:r>
              <a:rPr lang="ru-RU" sz="1400" dirty="0" smtClean="0">
                <a:latin typeface="Comic Sans MS" panose="030F0702030302020204" pitchFamily="66" charset="0"/>
              </a:rPr>
              <a:t> </a:t>
            </a:r>
            <a:r>
              <a:rPr lang="ru-RU" sz="1400" dirty="0" err="1" smtClean="0">
                <a:latin typeface="Comic Sans MS" panose="030F0702030302020204" pitchFamily="66" charset="0"/>
              </a:rPr>
              <a:t>перезавантаження</a:t>
            </a:r>
            <a:r>
              <a:rPr lang="ru-RU" sz="1400" dirty="0" smtClean="0">
                <a:latin typeface="Comic Sans MS" panose="030F0702030302020204" pitchFamily="66" charset="0"/>
              </a:rPr>
              <a:t> веб-</a:t>
            </a:r>
            <a:r>
              <a:rPr lang="ru-RU" sz="1400" dirty="0" err="1" smtClean="0">
                <a:latin typeface="Comic Sans MS" panose="030F0702030302020204" pitchFamily="66" charset="0"/>
              </a:rPr>
              <a:t>сторінки</a:t>
            </a:r>
            <a:r>
              <a:rPr lang="ru-RU" sz="1400" dirty="0" smtClean="0">
                <a:latin typeface="Comic Sans MS" panose="030F0702030302020204" pitchFamily="66" charset="0"/>
              </a:rPr>
              <a:t>.</a:t>
            </a:r>
            <a:endParaRPr lang="uk-UA" sz="1400" dirty="0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57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58200" y="982980"/>
            <a:ext cx="3230880" cy="84264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400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Елемент </a:t>
            </a:r>
            <a:r>
              <a:rPr lang="en-US" sz="2400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&lt;script&gt; </a:t>
            </a:r>
            <a:endParaRPr lang="uk-UA" sz="2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uk-UA" sz="1400" dirty="0" smtClean="0">
                <a:latin typeface="Comic Sans MS" panose="030F0702030302020204" pitchFamily="66" charset="0"/>
              </a:rPr>
              <a:t>Клієнтські </a:t>
            </a:r>
            <a:r>
              <a:rPr lang="en-US" sz="1400" dirty="0" smtClean="0">
                <a:latin typeface="Comic Sans MS" panose="030F0702030302020204" pitchFamily="66" charset="0"/>
              </a:rPr>
              <a:t>JavaScript-</a:t>
            </a:r>
            <a:r>
              <a:rPr lang="uk-UA" sz="1400" dirty="0" smtClean="0">
                <a:latin typeface="Comic Sans MS" panose="030F0702030302020204" pitchFamily="66" charset="0"/>
              </a:rPr>
              <a:t>сценарії можуть вбудовуватись в </a:t>
            </a:r>
            <a:r>
              <a:rPr lang="en-US" sz="1400" dirty="0" smtClean="0">
                <a:latin typeface="Comic Sans MS" panose="030F0702030302020204" pitchFamily="66" charset="0"/>
              </a:rPr>
              <a:t>HTML-</a:t>
            </a:r>
            <a:r>
              <a:rPr lang="uk-UA" sz="1400" dirty="0" smtClean="0">
                <a:latin typeface="Comic Sans MS" panose="030F0702030302020204" pitchFamily="66" charset="0"/>
              </a:rPr>
              <a:t>файли між тегами</a:t>
            </a:r>
            <a:r>
              <a:rPr lang="en-US" sz="1400" dirty="0" smtClean="0">
                <a:latin typeface="Comic Sans MS" panose="030F0702030302020204" pitchFamily="66" charset="0"/>
              </a:rPr>
              <a:t> </a:t>
            </a:r>
            <a:r>
              <a:rPr lang="en-US" sz="1400" u="sng" dirty="0" smtClean="0">
                <a:latin typeface="Comic Sans MS" panose="030F0702030302020204" pitchFamily="66" charset="0"/>
              </a:rPr>
              <a:t>&lt;script&gt;</a:t>
            </a:r>
            <a:r>
              <a:rPr lang="uk-UA" sz="1400" dirty="0">
                <a:latin typeface="Comic Sans MS" panose="030F0702030302020204" pitchFamily="66" charset="0"/>
              </a:rPr>
              <a:t> </a:t>
            </a:r>
            <a:r>
              <a:rPr lang="uk-UA" sz="1400" dirty="0" smtClean="0">
                <a:latin typeface="Comic Sans MS" panose="030F0702030302020204" pitchFamily="66" charset="0"/>
              </a:rPr>
              <a:t>і </a:t>
            </a:r>
            <a:r>
              <a:rPr lang="uk-UA" sz="1400" u="sng" dirty="0" smtClean="0">
                <a:latin typeface="Comic Sans MS" panose="030F0702030302020204" pitchFamily="66" charset="0"/>
              </a:rPr>
              <a:t>&lt;/</a:t>
            </a:r>
            <a:r>
              <a:rPr lang="en-US" sz="1400" u="sng" dirty="0" smtClean="0">
                <a:latin typeface="Comic Sans MS" panose="030F0702030302020204" pitchFamily="66" charset="0"/>
              </a:rPr>
              <a:t>script</a:t>
            </a:r>
            <a:r>
              <a:rPr lang="en-US" sz="1400" dirty="0" smtClean="0">
                <a:latin typeface="Comic Sans MS" panose="030F0702030302020204" pitchFamily="66" charset="0"/>
              </a:rPr>
              <a:t>&gt;</a:t>
            </a:r>
            <a:r>
              <a:rPr lang="uk-UA" sz="1400" dirty="0"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latin typeface="Comic Sans MS" panose="030F0702030302020204" pitchFamily="66" charset="0"/>
              </a:rPr>
              <a:t>:</a:t>
            </a:r>
            <a:endParaRPr lang="uk-UA" sz="1400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uk-UA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uk-UA" sz="1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         </a:t>
            </a:r>
            <a:r>
              <a:rPr lang="en-US" sz="1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&lt;script&gt; </a:t>
            </a:r>
            <a:endParaRPr lang="uk-UA" sz="1400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uk-UA" sz="1400" dirty="0">
                <a:latin typeface="Comic Sans MS" panose="030F0702030302020204" pitchFamily="66" charset="0"/>
              </a:rPr>
              <a:t> </a:t>
            </a:r>
            <a:r>
              <a:rPr lang="uk-UA" sz="1400" dirty="0" smtClean="0">
                <a:latin typeface="Comic Sans MS" panose="030F0702030302020204" pitchFamily="66" charset="0"/>
              </a:rPr>
              <a:t>         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//­</a:t>
            </a:r>
            <a:r>
              <a:rPr lang="uk-UA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Тут розташовується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Ja­va­Script-</a:t>
            </a:r>
            <a:r>
              <a:rPr lang="uk-UA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код </a:t>
            </a:r>
          </a:p>
          <a:p>
            <a:pPr marL="0" indent="0">
              <a:buNone/>
            </a:pPr>
            <a:r>
              <a:rPr lang="uk-UA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uk-UA" sz="1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         &lt;/</a:t>
            </a:r>
            <a:r>
              <a:rPr lang="en-US" sz="1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script&gt; </a:t>
            </a:r>
            <a:endParaRPr lang="uk-UA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uk-UA" sz="1400" dirty="0">
                <a:latin typeface="Comic Sans MS" panose="030F0702030302020204" pitchFamily="66" charset="0"/>
              </a:rPr>
              <a:t>Я</a:t>
            </a:r>
            <a:r>
              <a:rPr lang="uk-UA" sz="1400" dirty="0" smtClean="0">
                <a:latin typeface="Comic Sans MS" panose="030F0702030302020204" pitchFamily="66" charset="0"/>
              </a:rPr>
              <a:t>кщо ж ви використовуєте мову </a:t>
            </a:r>
            <a:r>
              <a:rPr lang="en-US" sz="1400" dirty="0" smtClean="0">
                <a:latin typeface="Comic Sans MS" panose="030F0702030302020204" pitchFamily="66" charset="0"/>
              </a:rPr>
              <a:t>XHTML</a:t>
            </a:r>
            <a:r>
              <a:rPr lang="uk-UA" sz="1400" dirty="0" smtClean="0">
                <a:latin typeface="Comic Sans MS" panose="030F0702030302020204" pitchFamily="66" charset="0"/>
              </a:rPr>
              <a:t>, краще розташовувати </a:t>
            </a:r>
            <a:r>
              <a:rPr lang="en-US" sz="1400" dirty="0" smtClean="0">
                <a:latin typeface="Comic Sans MS" panose="030F0702030302020204" pitchFamily="66" charset="0"/>
              </a:rPr>
              <a:t>JavaScript</a:t>
            </a:r>
            <a:r>
              <a:rPr lang="uk-UA" sz="1400" dirty="0" smtClean="0">
                <a:latin typeface="Comic Sans MS" panose="030F0702030302020204" pitchFamily="66" charset="0"/>
              </a:rPr>
              <a:t>-код в середину секції </a:t>
            </a:r>
            <a:r>
              <a:rPr lang="en-US" sz="1400" dirty="0" smtClean="0">
                <a:latin typeface="Comic Sans MS" panose="030F0702030302020204" pitchFamily="66" charset="0"/>
              </a:rPr>
              <a:t>CDATA :</a:t>
            </a:r>
            <a:endParaRPr lang="uk-UA" sz="1400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uk-UA" sz="1400" dirty="0">
                <a:latin typeface="Comic Sans MS" panose="030F0702030302020204" pitchFamily="66" charset="0"/>
              </a:rPr>
              <a:t> </a:t>
            </a:r>
            <a:r>
              <a:rPr lang="uk-UA" sz="1400" dirty="0" smtClean="0">
                <a:latin typeface="Comic Sans MS" panose="030F0702030302020204" pitchFamily="66" charset="0"/>
              </a:rPr>
              <a:t>          </a:t>
            </a:r>
            <a:r>
              <a:rPr lang="en-US" sz="1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&lt;script&gt;</a:t>
            </a:r>
            <a:r>
              <a:rPr lang="uk-UA" sz="1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solidFill>
                  <a:schemeClr val="accent6"/>
                </a:solidFill>
                <a:latin typeface="Comic Sans MS" panose="030F0702030302020204" pitchFamily="66" charset="0"/>
              </a:rPr>
              <a:t>&lt;![CDATA[ </a:t>
            </a:r>
            <a:endParaRPr lang="uk-UA" sz="1400" dirty="0" smtClean="0">
              <a:solidFill>
                <a:schemeClr val="accent6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uk-UA" sz="1400" dirty="0">
                <a:solidFill>
                  <a:schemeClr val="accent6"/>
                </a:solidFill>
                <a:latin typeface="Comic Sans MS" panose="030F0702030302020204" pitchFamily="66" charset="0"/>
              </a:rPr>
              <a:t> </a:t>
            </a:r>
            <a:r>
              <a:rPr lang="uk-UA" sz="1400" dirty="0" smtClean="0">
                <a:solidFill>
                  <a:schemeClr val="accent6"/>
                </a:solidFill>
                <a:latin typeface="Comic Sans MS" panose="030F0702030302020204" pitchFamily="66" charset="0"/>
              </a:rPr>
              <a:t>         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//­</a:t>
            </a:r>
            <a:r>
              <a:rPr lang="uk-UA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Тут розташовується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Ja­va­Script-</a:t>
            </a:r>
            <a:r>
              <a:rPr lang="uk-UA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код</a:t>
            </a:r>
            <a:endParaRPr lang="uk-UA" sz="1400" dirty="0" smtClean="0">
              <a:solidFill>
                <a:schemeClr val="accent6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uk-UA" sz="1400" dirty="0" smtClean="0">
                <a:latin typeface="Comic Sans MS" panose="030F0702030302020204" pitchFamily="66" charset="0"/>
              </a:rPr>
              <a:t>          </a:t>
            </a:r>
            <a:r>
              <a:rPr lang="uk-UA" sz="1400" dirty="0" smtClean="0">
                <a:solidFill>
                  <a:schemeClr val="accent6"/>
                </a:solidFill>
                <a:latin typeface="Comic Sans MS" panose="030F0702030302020204" pitchFamily="66" charset="0"/>
              </a:rPr>
              <a:t> ]]&gt; </a:t>
            </a:r>
            <a:r>
              <a:rPr lang="uk-UA" sz="1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&lt;/</a:t>
            </a:r>
            <a:r>
              <a:rPr lang="en-US" sz="1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script&gt;</a:t>
            </a:r>
            <a:endParaRPr lang="uk-UA" sz="1400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80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712200" y="993140"/>
            <a:ext cx="3002280" cy="84264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400" dirty="0">
                <a:solidFill>
                  <a:srgbClr val="0070C0"/>
                </a:solidFill>
                <a:latin typeface="Comic Sans MS" panose="030F0702030302020204" pitchFamily="66" charset="0"/>
              </a:rPr>
              <a:t>Елемент </a:t>
            </a:r>
            <a:r>
              <a:rPr lang="en-US" sz="2400" dirty="0">
                <a:solidFill>
                  <a:srgbClr val="0070C0"/>
                </a:solidFill>
                <a:latin typeface="Comic Sans MS" panose="030F0702030302020204" pitchFamily="66" charset="0"/>
              </a:rPr>
              <a:t>&lt;script&gt; </a:t>
            </a:r>
            <a:endParaRPr lang="uk-UA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85000" lnSpcReduction="20000"/>
          </a:bodyPr>
          <a:lstStyle/>
          <a:p>
            <a:pPr marL="0" indent="0">
              <a:buNone/>
            </a:pPr>
            <a:r>
              <a:rPr lang="uk-UA" sz="1400" i="1" dirty="0" smtClean="0">
                <a:latin typeface="Comic Sans MS" panose="030F0702030302020204" pitchFamily="66" charset="0"/>
              </a:rPr>
              <a:t>Приклад : простий годинник із цифровим табло на </a:t>
            </a:r>
            <a:r>
              <a:rPr lang="en-US" sz="1400" i="1" dirty="0" smtClean="0">
                <a:latin typeface="Comic Sans MS" panose="030F0702030302020204" pitchFamily="66" charset="0"/>
              </a:rPr>
              <a:t>JavaScript </a:t>
            </a:r>
            <a:endParaRPr lang="uk-UA" sz="1400" i="1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mic Sans MS" panose="030F0702030302020204" pitchFamily="66" charset="0"/>
              </a:rPr>
              <a:t>&lt;!DOCTYPE</a:t>
            </a:r>
            <a:r>
              <a:rPr lang="uk-UA" sz="1400" dirty="0" smtClean="0"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latin typeface="Comic Sans MS" panose="030F0702030302020204" pitchFamily="66" charset="0"/>
              </a:rPr>
              <a:t>­html&gt;</a:t>
            </a:r>
            <a:r>
              <a:rPr lang="uk-UA" sz="1400" dirty="0" smtClean="0"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­­­­&lt;!—</a:t>
            </a:r>
            <a:r>
              <a:rPr lang="uk-UA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Це файл ­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HTML5­--&gt;</a:t>
            </a:r>
            <a:endParaRPr lang="uk-UA" sz="1400" dirty="0" smtClean="0">
              <a:solidFill>
                <a:schemeClr val="bg1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 &lt;html&gt;</a:t>
            </a:r>
            <a:r>
              <a:rPr lang="uk-UA" sz="1400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               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­­­­­­­­­­­­­&lt;!–</a:t>
            </a:r>
            <a:r>
              <a:rPr lang="uk-UA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 Основний еле­мент­--&gt;</a:t>
            </a:r>
          </a:p>
          <a:p>
            <a:pPr marL="0" indent="0">
              <a:buNone/>
            </a:pPr>
            <a:r>
              <a:rPr lang="uk-UA" sz="1400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 &lt;</a:t>
            </a:r>
            <a:r>
              <a:rPr lang="en-US" sz="1400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head&gt;</a:t>
            </a:r>
            <a:r>
              <a:rPr lang="uk-UA" sz="1400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               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­­­­­­­­­­­­­&lt;!--­</a:t>
            </a:r>
            <a:r>
              <a:rPr lang="uk-UA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За­го­ло­вок,­ тут розташовуються стилі і </a:t>
            </a:r>
            <a:r>
              <a:rPr lang="uk-UA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сценарії</a:t>
            </a:r>
            <a:r>
              <a:rPr lang="en-US" sz="1400" dirty="0" smtClean="0">
                <a:latin typeface="Comic Sans MS" panose="030F0702030302020204" pitchFamily="66" charset="0"/>
              </a:rPr>
              <a:t>­</a:t>
            </a:r>
            <a:r>
              <a:rPr lang="uk-UA" sz="1400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­--&gt; </a:t>
            </a:r>
          </a:p>
          <a:p>
            <a:pPr marL="0" indent="0">
              <a:buNone/>
            </a:pPr>
            <a:r>
              <a:rPr lang="uk-UA" sz="1400" dirty="0">
                <a:latin typeface="Comic Sans MS" panose="030F0702030302020204" pitchFamily="66" charset="0"/>
              </a:rPr>
              <a:t>&lt;</a:t>
            </a:r>
            <a:r>
              <a:rPr lang="en-US" sz="1400" dirty="0">
                <a:latin typeface="Comic Sans MS" panose="030F0702030302020204" pitchFamily="66" charset="0"/>
              </a:rPr>
              <a:t>title&gt;</a:t>
            </a:r>
            <a:r>
              <a:rPr lang="uk-UA" sz="1400" dirty="0">
                <a:latin typeface="Comic Sans MS" panose="030F0702030302020204" pitchFamily="66" charset="0"/>
              </a:rPr>
              <a:t> </a:t>
            </a:r>
            <a:r>
              <a:rPr lang="en-US" sz="1400" dirty="0">
                <a:latin typeface="Comic Sans MS" panose="030F0702030302020204" pitchFamily="66" charset="0"/>
              </a:rPr>
              <a:t>Digital­</a:t>
            </a:r>
            <a:r>
              <a:rPr lang="uk-UA" sz="1400" dirty="0">
                <a:latin typeface="Comic Sans MS" panose="030F0702030302020204" pitchFamily="66" charset="0"/>
              </a:rPr>
              <a:t> </a:t>
            </a:r>
            <a:r>
              <a:rPr lang="en-US" sz="1400" dirty="0">
                <a:latin typeface="Comic Sans MS" panose="030F0702030302020204" pitchFamily="66" charset="0"/>
              </a:rPr>
              <a:t>Clock&lt;/title&gt; </a:t>
            </a:r>
            <a:r>
              <a:rPr lang="uk-UA" sz="1400" dirty="0" smtClean="0">
                <a:latin typeface="Comic Sans MS" panose="030F0702030302020204" pitchFamily="66" charset="0"/>
              </a:rPr>
              <a:t> </a:t>
            </a:r>
            <a:endParaRPr lang="uk-UA" sz="1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&lt;script&gt;</a:t>
            </a:r>
            <a:r>
              <a:rPr lang="uk-UA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    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­­­­­­­­­­­­­­­­­­­­//­</a:t>
            </a:r>
            <a:r>
              <a:rPr lang="uk-UA" sz="1400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Сценарій на­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JavaScript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//­</a:t>
            </a:r>
            <a:r>
              <a:rPr lang="uk-UA" sz="1400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Визначення функції ­для відображення поточного часу </a:t>
            </a:r>
          </a:p>
          <a:p>
            <a:pPr marL="0" indent="0">
              <a:buNone/>
            </a:pPr>
            <a:r>
              <a:rPr lang="en-US" sz="1400" dirty="0">
                <a:latin typeface="Comic Sans MS" panose="030F0702030302020204" pitchFamily="66" charset="0"/>
              </a:rPr>
              <a:t>function­</a:t>
            </a:r>
            <a:r>
              <a:rPr lang="uk-UA" sz="1400" dirty="0">
                <a:latin typeface="Comic Sans MS" panose="030F0702030302020204" pitchFamily="66" charset="0"/>
              </a:rPr>
              <a:t> </a:t>
            </a:r>
            <a:r>
              <a:rPr lang="en-US" sz="1400" dirty="0" err="1">
                <a:latin typeface="Comic Sans MS" panose="030F0702030302020204" pitchFamily="66" charset="0"/>
              </a:rPr>
              <a:t>displayTime</a:t>
            </a:r>
            <a:r>
              <a:rPr lang="uk-UA" sz="1400" dirty="0">
                <a:latin typeface="Comic Sans MS" panose="030F0702030302020204" pitchFamily="66" charset="0"/>
              </a:rPr>
              <a:t> </a:t>
            </a:r>
            <a:r>
              <a:rPr lang="en-US" sz="1400" dirty="0">
                <a:latin typeface="Comic Sans MS" panose="030F0702030302020204" pitchFamily="66" charset="0"/>
              </a:rPr>
              <a:t>()</a:t>
            </a:r>
            <a:r>
              <a:rPr lang="uk-UA" sz="1400" dirty="0">
                <a:latin typeface="Comic Sans MS" panose="030F0702030302020204" pitchFamily="66" charset="0"/>
              </a:rPr>
              <a:t> </a:t>
            </a:r>
            <a:r>
              <a:rPr lang="en-US" sz="1400" dirty="0">
                <a:latin typeface="Comic Sans MS" panose="030F0702030302020204" pitchFamily="66" charset="0"/>
              </a:rPr>
              <a:t>­{</a:t>
            </a:r>
            <a:endParaRPr lang="uk-UA" sz="1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uk-UA" sz="1400" dirty="0">
                <a:latin typeface="Comic Sans MS" panose="030F0702030302020204" pitchFamily="66" charset="0"/>
              </a:rPr>
              <a:t>     </a:t>
            </a:r>
            <a:r>
              <a:rPr lang="en-US" sz="1400" dirty="0">
                <a:solidFill>
                  <a:schemeClr val="accent1"/>
                </a:solidFill>
                <a:latin typeface="Comic Sans MS" panose="030F0702030302020204" pitchFamily="66" charset="0"/>
              </a:rPr>
              <a:t>­­­­</a:t>
            </a:r>
            <a:r>
              <a:rPr lang="en-US" sz="1400" dirty="0" err="1">
                <a:solidFill>
                  <a:schemeClr val="accent1"/>
                </a:solidFill>
                <a:latin typeface="Comic Sans MS" panose="030F0702030302020204" pitchFamily="66" charset="0"/>
              </a:rPr>
              <a:t>var</a:t>
            </a:r>
            <a:r>
              <a:rPr lang="uk-UA" sz="1400" dirty="0">
                <a:solidFill>
                  <a:schemeClr val="accent1"/>
                </a:solidFill>
                <a:latin typeface="Comic Sans MS" panose="030F0702030302020204" pitchFamily="66" charset="0"/>
              </a:rPr>
              <a:t> </a:t>
            </a:r>
            <a:r>
              <a:rPr lang="en-US" sz="1400" dirty="0">
                <a:latin typeface="Comic Sans MS" panose="030F0702030302020204" pitchFamily="66" charset="0"/>
              </a:rPr>
              <a:t>­</a:t>
            </a:r>
            <a:r>
              <a:rPr lang="en-US" sz="1400" dirty="0" err="1">
                <a:latin typeface="Comic Sans MS" panose="030F0702030302020204" pitchFamily="66" charset="0"/>
              </a:rPr>
              <a:t>elt</a:t>
            </a:r>
            <a:r>
              <a:rPr lang="uk-UA" sz="1400" dirty="0">
                <a:latin typeface="Comic Sans MS" panose="030F0702030302020204" pitchFamily="66" charset="0"/>
              </a:rPr>
              <a:t> </a:t>
            </a:r>
            <a:r>
              <a:rPr lang="en-US" sz="1400" dirty="0">
                <a:latin typeface="Comic Sans MS" panose="030F0702030302020204" pitchFamily="66" charset="0"/>
              </a:rPr>
              <a:t>­=</a:t>
            </a:r>
            <a:r>
              <a:rPr lang="uk-UA" sz="1400" dirty="0">
                <a:latin typeface="Comic Sans MS" panose="030F0702030302020204" pitchFamily="66" charset="0"/>
              </a:rPr>
              <a:t> </a:t>
            </a:r>
            <a:r>
              <a:rPr lang="en-US" sz="1400" dirty="0">
                <a:latin typeface="Comic Sans MS" panose="030F0702030302020204" pitchFamily="66" charset="0"/>
              </a:rPr>
              <a:t>­</a:t>
            </a:r>
            <a:r>
              <a:rPr lang="en-US" sz="14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document.getElementById</a:t>
            </a:r>
            <a:r>
              <a:rPr lang="uk-UA" sz="1400" dirty="0">
                <a:latin typeface="Comic Sans MS" panose="030F0702030302020204" pitchFamily="66" charset="0"/>
              </a:rPr>
              <a:t> </a:t>
            </a:r>
            <a:r>
              <a:rPr lang="en-US" sz="1400" dirty="0">
                <a:latin typeface="Comic Sans MS" panose="030F0702030302020204" pitchFamily="66" charset="0"/>
              </a:rPr>
              <a:t>("clock");</a:t>
            </a:r>
            <a:r>
              <a:rPr lang="uk-UA" sz="1400" dirty="0">
                <a:latin typeface="Comic Sans MS" panose="030F0702030302020204" pitchFamily="66" charset="0"/>
              </a:rPr>
              <a:t> </a:t>
            </a:r>
          </a:p>
          <a:p>
            <a:pPr marL="0" indent="0">
              <a:buNone/>
            </a:pPr>
            <a:r>
              <a:rPr lang="uk-UA" sz="1400" dirty="0">
                <a:solidFill>
                  <a:schemeClr val="accent1"/>
                </a:solidFill>
                <a:latin typeface="Comic Sans MS" panose="030F0702030302020204" pitchFamily="66" charset="0"/>
              </a:rPr>
              <a:t>     </a:t>
            </a:r>
            <a:r>
              <a:rPr lang="en-US" sz="1400" dirty="0" err="1">
                <a:solidFill>
                  <a:schemeClr val="accent1"/>
                </a:solidFill>
                <a:latin typeface="Comic Sans MS" panose="030F0702030302020204" pitchFamily="66" charset="0"/>
              </a:rPr>
              <a:t>var</a:t>
            </a:r>
            <a:r>
              <a:rPr lang="uk-UA" sz="1400" dirty="0">
                <a:solidFill>
                  <a:schemeClr val="accent1"/>
                </a:solidFill>
                <a:latin typeface="Comic Sans MS" panose="030F0702030302020204" pitchFamily="66" charset="0"/>
              </a:rPr>
              <a:t> </a:t>
            </a:r>
            <a:r>
              <a:rPr lang="en-US" sz="1400" dirty="0">
                <a:latin typeface="Comic Sans MS" panose="030F0702030302020204" pitchFamily="66" charset="0"/>
              </a:rPr>
              <a:t>­now</a:t>
            </a:r>
            <a:r>
              <a:rPr lang="uk-UA" sz="1400" dirty="0">
                <a:latin typeface="Comic Sans MS" panose="030F0702030302020204" pitchFamily="66" charset="0"/>
              </a:rPr>
              <a:t> </a:t>
            </a:r>
            <a:r>
              <a:rPr lang="en-US" sz="1400" dirty="0">
                <a:latin typeface="Comic Sans MS" panose="030F0702030302020204" pitchFamily="66" charset="0"/>
              </a:rPr>
              <a:t>­=</a:t>
            </a:r>
            <a:r>
              <a:rPr lang="uk-UA" sz="1400" dirty="0">
                <a:latin typeface="Comic Sans MS" panose="030F0702030302020204" pitchFamily="66" charset="0"/>
              </a:rPr>
              <a:t> </a:t>
            </a:r>
            <a:r>
              <a:rPr lang="en-US" sz="1400" dirty="0">
                <a:latin typeface="Comic Sans MS" panose="030F0702030302020204" pitchFamily="66" charset="0"/>
              </a:rPr>
              <a:t>­</a:t>
            </a:r>
            <a:r>
              <a:rPr lang="en-US" sz="1400" dirty="0" err="1">
                <a:latin typeface="Comic Sans MS" panose="030F0702030302020204" pitchFamily="66" charset="0"/>
              </a:rPr>
              <a:t>new­Date</a:t>
            </a:r>
            <a:r>
              <a:rPr lang="uk-UA" sz="1400" dirty="0">
                <a:latin typeface="Comic Sans MS" panose="030F0702030302020204" pitchFamily="66" charset="0"/>
              </a:rPr>
              <a:t> </a:t>
            </a:r>
            <a:r>
              <a:rPr lang="en-US" sz="1400" dirty="0">
                <a:latin typeface="Comic Sans MS" panose="030F0702030302020204" pitchFamily="66" charset="0"/>
              </a:rPr>
              <a:t>();</a:t>
            </a:r>
            <a:r>
              <a:rPr lang="uk-UA" sz="1400" dirty="0">
                <a:latin typeface="Comic Sans MS" panose="030F0702030302020204" pitchFamily="66" charset="0"/>
              </a:rPr>
              <a:t>              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­­­­­­­­­­­­­­­//­</a:t>
            </a:r>
            <a:r>
              <a:rPr lang="uk-UA" sz="1400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Отримати поточний час…</a:t>
            </a:r>
          </a:p>
          <a:p>
            <a:pPr marL="0" indent="0">
              <a:buNone/>
            </a:pPr>
            <a:r>
              <a:rPr lang="uk-UA" sz="1400" dirty="0">
                <a:latin typeface="Comic Sans MS" panose="030F0702030302020204" pitchFamily="66" charset="0"/>
              </a:rPr>
              <a:t>     </a:t>
            </a:r>
            <a:r>
              <a:rPr lang="en-US" sz="1400" dirty="0" err="1">
                <a:latin typeface="Comic Sans MS" panose="030F0702030302020204" pitchFamily="66" charset="0"/>
              </a:rPr>
              <a:t>elt.innerHTML</a:t>
            </a:r>
            <a:r>
              <a:rPr lang="en-US" sz="1400" dirty="0">
                <a:latin typeface="Comic Sans MS" panose="030F0702030302020204" pitchFamily="66" charset="0"/>
              </a:rPr>
              <a:t>­</a:t>
            </a:r>
            <a:r>
              <a:rPr lang="uk-UA" sz="1400" dirty="0">
                <a:latin typeface="Comic Sans MS" panose="030F0702030302020204" pitchFamily="66" charset="0"/>
              </a:rPr>
              <a:t> </a:t>
            </a:r>
            <a:r>
              <a:rPr lang="en-US" sz="1400" dirty="0">
                <a:latin typeface="Comic Sans MS" panose="030F0702030302020204" pitchFamily="66" charset="0"/>
              </a:rPr>
              <a:t>=­</a:t>
            </a:r>
            <a:r>
              <a:rPr lang="uk-UA" sz="1400" dirty="0">
                <a:latin typeface="Comic Sans MS" panose="030F0702030302020204" pitchFamily="66" charset="0"/>
              </a:rPr>
              <a:t> </a:t>
            </a:r>
            <a:r>
              <a:rPr lang="en-US" sz="1400" dirty="0" err="1">
                <a:latin typeface="Comic Sans MS" panose="030F0702030302020204" pitchFamily="66" charset="0"/>
              </a:rPr>
              <a:t>now.toLocaleTimeString</a:t>
            </a:r>
            <a:r>
              <a:rPr lang="uk-UA" sz="1400" dirty="0">
                <a:latin typeface="Comic Sans MS" panose="030F0702030302020204" pitchFamily="66" charset="0"/>
              </a:rPr>
              <a:t> </a:t>
            </a:r>
            <a:r>
              <a:rPr lang="en-US" sz="1400" dirty="0">
                <a:latin typeface="Comic Sans MS" panose="030F0702030302020204" pitchFamily="66" charset="0"/>
              </a:rPr>
              <a:t>();</a:t>
            </a:r>
            <a:r>
              <a:rPr lang="uk-UA" sz="1400" dirty="0">
                <a:latin typeface="Comic Sans MS" panose="030F0702030302020204" pitchFamily="66" charset="0"/>
              </a:rPr>
              <a:t>   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­­­//</a:t>
            </a:r>
            <a:r>
              <a:rPr lang="uk-UA" sz="1400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…і відобразити </a:t>
            </a:r>
            <a:r>
              <a:rPr lang="uk-UA" sz="1400" dirty="0">
                <a:latin typeface="Comic Sans MS" panose="030F0702030302020204" pitchFamily="66" charset="0"/>
              </a:rPr>
              <a:t>­­­­</a:t>
            </a:r>
          </a:p>
          <a:p>
            <a:pPr marL="0" indent="0">
              <a:buNone/>
            </a:pPr>
            <a:r>
              <a:rPr lang="uk-UA" sz="1400" dirty="0">
                <a:latin typeface="Comic Sans MS" panose="030F0702030302020204" pitchFamily="66" charset="0"/>
              </a:rPr>
              <a:t>     </a:t>
            </a:r>
            <a:r>
              <a:rPr lang="en-US" sz="1400" dirty="0" err="1">
                <a:latin typeface="Comic Sans MS" panose="030F0702030302020204" pitchFamily="66" charset="0"/>
              </a:rPr>
              <a:t>setTimeout</a:t>
            </a:r>
            <a:r>
              <a:rPr lang="en-US" sz="1400" dirty="0">
                <a:latin typeface="Comic Sans MS" panose="030F0702030302020204" pitchFamily="66" charset="0"/>
              </a:rPr>
              <a:t> (</a:t>
            </a:r>
            <a:r>
              <a:rPr lang="en-US" sz="1400" dirty="0" err="1">
                <a:latin typeface="Comic Sans MS" panose="030F0702030302020204" pitchFamily="66" charset="0"/>
              </a:rPr>
              <a:t>displayTime</a:t>
            </a:r>
            <a:r>
              <a:rPr lang="en-US" sz="1400" dirty="0">
                <a:latin typeface="Comic Sans MS" panose="030F0702030302020204" pitchFamily="66" charset="0"/>
              </a:rPr>
              <a:t>,­</a:t>
            </a:r>
            <a:r>
              <a:rPr lang="uk-UA" sz="1400" dirty="0">
                <a:latin typeface="Comic Sans MS" panose="030F0702030302020204" pitchFamily="66" charset="0"/>
              </a:rPr>
              <a:t> </a:t>
            </a:r>
            <a:r>
              <a:rPr lang="en-US" sz="1400" dirty="0">
                <a:latin typeface="Comic Sans MS" panose="030F0702030302020204" pitchFamily="66" charset="0"/>
              </a:rPr>
              <a:t>1000);  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­­­­­­­­­­­­­­//­</a:t>
            </a:r>
            <a:r>
              <a:rPr lang="uk-UA" sz="1400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Викликати знову че­рез­ 1 ­</a:t>
            </a:r>
            <a:r>
              <a:rPr lang="uk-UA" sz="1400" dirty="0" err="1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сек</a:t>
            </a:r>
            <a:r>
              <a:rPr lang="uk-UA" sz="1400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.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uk-UA" sz="1400" dirty="0">
                <a:latin typeface="Comic Sans MS" panose="030F0702030302020204" pitchFamily="66" charset="0"/>
              </a:rPr>
              <a:t> }</a:t>
            </a:r>
            <a:endParaRPr lang="en-US" sz="1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uk-UA" sz="1400" dirty="0">
                <a:latin typeface="Comic Sans MS" panose="030F0702030302020204" pitchFamily="66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window.onload</a:t>
            </a:r>
            <a:r>
              <a:rPr lang="en-US" sz="1400" dirty="0">
                <a:latin typeface="Comic Sans MS" panose="030F0702030302020204" pitchFamily="66" charset="0"/>
              </a:rPr>
              <a:t> ­= ­</a:t>
            </a:r>
            <a:r>
              <a:rPr lang="en-US" sz="1400" dirty="0" err="1">
                <a:latin typeface="Comic Sans MS" panose="030F0702030302020204" pitchFamily="66" charset="0"/>
              </a:rPr>
              <a:t>displayTime</a:t>
            </a:r>
            <a:r>
              <a:rPr lang="en-US" sz="1400" dirty="0">
                <a:latin typeface="Comic Sans MS" panose="030F0702030302020204" pitchFamily="66" charset="0"/>
              </a:rPr>
              <a:t>;           </a:t>
            </a:r>
            <a:endParaRPr lang="uk-UA" sz="1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1400" dirty="0">
                <a:latin typeface="Comic Sans MS" panose="030F0702030302020204" pitchFamily="66" charset="0"/>
              </a:rPr>
              <a:t> 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­//</a:t>
            </a:r>
            <a:r>
              <a:rPr lang="uk-UA" sz="1400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Почати відображення часу після завантаження документу 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uk-UA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&lt;/</a:t>
            </a:r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script&gt; </a:t>
            </a:r>
          </a:p>
          <a:p>
            <a:pPr marL="0" indent="0">
              <a:buNone/>
            </a:pPr>
            <a:endParaRPr lang="uk-UA" sz="1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uk-UA" sz="1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1400" dirty="0">
                <a:latin typeface="Comic Sans MS" panose="030F0702030302020204" pitchFamily="66" charset="0"/>
              </a:rPr>
              <a:t>&lt;style</a:t>
            </a:r>
            <a:r>
              <a:rPr lang="en-US" sz="1200" dirty="0">
                <a:latin typeface="Comic Sans MS" panose="030F0702030302020204" pitchFamily="66" charset="0"/>
              </a:rPr>
              <a:t>&gt;               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­­­­­­­­­­­­­­­­­­­­/*­</a:t>
            </a:r>
            <a:r>
              <a:rPr lang="uk-UA" sz="1200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Таб­ли­ця ­сти­лів ­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CSS­</a:t>
            </a:r>
            <a:r>
              <a:rPr lang="uk-UA" sz="1200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 для­ годинника ­*/ 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uk-UA" sz="1200" i="1" dirty="0">
                <a:latin typeface="Comic Sans MS" panose="030F0702030302020204" pitchFamily="66" charset="0"/>
              </a:rPr>
              <a:t> </a:t>
            </a:r>
            <a:r>
              <a:rPr lang="uk-UA" sz="1200" i="1" dirty="0" smtClean="0">
                <a:latin typeface="Comic Sans MS" panose="030F0702030302020204" pitchFamily="66" charset="0"/>
              </a:rPr>
              <a:t>            #</a:t>
            </a:r>
            <a:r>
              <a:rPr lang="en-US" sz="1200" i="1" dirty="0">
                <a:latin typeface="Comic Sans MS" panose="030F0702030302020204" pitchFamily="66" charset="0"/>
              </a:rPr>
              <a:t>clock­ {</a:t>
            </a:r>
            <a:r>
              <a:rPr lang="en-US" sz="1200" dirty="0">
                <a:latin typeface="Comic Sans MS" panose="030F0702030302020204" pitchFamily="66" charset="0"/>
              </a:rPr>
              <a:t>    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­­­­­­­­­­­­­­­­­­­/*­</a:t>
            </a:r>
            <a:r>
              <a:rPr lang="uk-UA" sz="1200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Сти­лі </a:t>
            </a:r>
            <a:r>
              <a:rPr lang="uk-UA" sz="1200" dirty="0" err="1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застовуються</a:t>
            </a:r>
            <a:r>
              <a:rPr lang="uk-UA" sz="1200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 до елементу з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id="clock"­*/ ­­</a:t>
            </a:r>
            <a:endParaRPr lang="uk-UA" sz="1200" dirty="0">
              <a:solidFill>
                <a:schemeClr val="bg1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uk-UA" sz="1200" i="1" dirty="0" smtClean="0">
                <a:latin typeface="Comic Sans MS" panose="030F0702030302020204" pitchFamily="66" charset="0"/>
              </a:rPr>
              <a:t>             </a:t>
            </a:r>
            <a:r>
              <a:rPr lang="en-US" sz="1200" i="1" dirty="0" smtClean="0">
                <a:latin typeface="Comic Sans MS" panose="030F0702030302020204" pitchFamily="66" charset="0"/>
              </a:rPr>
              <a:t>font:bold­24pt­sans</a:t>
            </a:r>
            <a:r>
              <a:rPr lang="en-US" sz="1200" i="1" dirty="0" smtClean="0">
                <a:latin typeface="Comic Sans MS" panose="030F0702030302020204" pitchFamily="66" charset="0"/>
              </a:rPr>
              <a:t>;­­­­ 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/*­</a:t>
            </a:r>
            <a:r>
              <a:rPr lang="uk-UA" sz="12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Використовувати ­великий </a:t>
            </a:r>
            <a:r>
              <a:rPr lang="uk-UA" sz="1200" dirty="0" err="1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напів</a:t>
            </a:r>
            <a:r>
              <a:rPr lang="uk-UA" sz="12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 жирний­ шрифт­*/ ­</a:t>
            </a:r>
            <a:endParaRPr lang="en-US" sz="1200" dirty="0" smtClean="0">
              <a:solidFill>
                <a:schemeClr val="bg1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uk-UA" sz="1200" dirty="0" smtClean="0">
                <a:latin typeface="Comic Sans MS" panose="030F0702030302020204" pitchFamily="66" charset="0"/>
              </a:rPr>
              <a:t>­             </a:t>
            </a:r>
            <a:r>
              <a:rPr lang="en-US" sz="1200" i="1" dirty="0" smtClean="0">
                <a:latin typeface="Comic Sans MS" panose="030F0702030302020204" pitchFamily="66" charset="0"/>
              </a:rPr>
              <a:t>background</a:t>
            </a:r>
            <a:r>
              <a:rPr lang="en-US" sz="1200" i="1" dirty="0" smtClean="0">
                <a:latin typeface="Comic Sans MS" panose="030F0702030302020204" pitchFamily="66" charset="0"/>
              </a:rPr>
              <a:t>:­#</a:t>
            </a:r>
            <a:r>
              <a:rPr lang="en-US" sz="1200" i="1" dirty="0" err="1" smtClean="0">
                <a:latin typeface="Comic Sans MS" panose="030F0702030302020204" pitchFamily="66" charset="0"/>
              </a:rPr>
              <a:t>ddf</a:t>
            </a:r>
            <a:r>
              <a:rPr lang="en-US" sz="1200" i="1" dirty="0" smtClean="0">
                <a:latin typeface="Comic Sans MS" panose="030F0702030302020204" pitchFamily="66" charset="0"/>
              </a:rPr>
              <a:t>;    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­­­­­­­­/*­</a:t>
            </a:r>
            <a:r>
              <a:rPr lang="uk-UA" sz="12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Світлий, голубо-сірий фон­*/ ­­</a:t>
            </a:r>
          </a:p>
          <a:p>
            <a:pPr marL="0" indent="0">
              <a:buNone/>
            </a:pPr>
            <a:r>
              <a:rPr lang="uk-UA" sz="1200" i="1" dirty="0" smtClean="0">
                <a:latin typeface="Comic Sans MS" panose="030F0702030302020204" pitchFamily="66" charset="0"/>
              </a:rPr>
              <a:t>             </a:t>
            </a:r>
            <a:r>
              <a:rPr lang="en-US" sz="1200" i="1" dirty="0" smtClean="0">
                <a:latin typeface="Comic Sans MS" panose="030F0702030302020204" pitchFamily="66" charset="0"/>
              </a:rPr>
              <a:t>padding</a:t>
            </a:r>
            <a:r>
              <a:rPr lang="en-US" sz="1200" i="1" dirty="0" smtClean="0">
                <a:latin typeface="Comic Sans MS" panose="030F0702030302020204" pitchFamily="66" charset="0"/>
              </a:rPr>
              <a:t>:­10px;­­­­­­­­­­­         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/*­</a:t>
            </a:r>
            <a:r>
              <a:rPr lang="uk-UA" sz="1200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В</a:t>
            </a:r>
            <a:r>
              <a:rPr lang="uk-UA" sz="12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ідступити навколо­*/ </a:t>
            </a:r>
            <a:endParaRPr lang="en-US" sz="1200" dirty="0" smtClean="0">
              <a:solidFill>
                <a:schemeClr val="bg1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uk-UA" sz="1200" dirty="0" smtClean="0">
                <a:latin typeface="Comic Sans MS" panose="030F0702030302020204" pitchFamily="66" charset="0"/>
              </a:rPr>
              <a:t>­­             </a:t>
            </a:r>
            <a:r>
              <a:rPr lang="en-US" sz="1200" i="1" dirty="0" smtClean="0">
                <a:latin typeface="Comic Sans MS" panose="030F0702030302020204" pitchFamily="66" charset="0"/>
              </a:rPr>
              <a:t>border </a:t>
            </a:r>
            <a:r>
              <a:rPr lang="en-US" sz="1200" i="1" dirty="0" smtClean="0">
                <a:latin typeface="Comic Sans MS" panose="030F0702030302020204" pitchFamily="66" charset="0"/>
              </a:rPr>
              <a:t>: ­solid­black­2px;­ 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/*­</a:t>
            </a:r>
            <a:r>
              <a:rPr lang="uk-UA" sz="12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І суцільна чорна рама­*/ ­</a:t>
            </a:r>
            <a:endParaRPr lang="en-US" sz="1200" dirty="0" smtClean="0">
              <a:solidFill>
                <a:schemeClr val="bg1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uk-UA" sz="1200" dirty="0" smtClean="0">
                <a:latin typeface="Comic Sans MS" panose="030F0702030302020204" pitchFamily="66" charset="0"/>
              </a:rPr>
              <a:t>­             </a:t>
            </a:r>
            <a:r>
              <a:rPr lang="en-US" sz="1200" dirty="0" smtClean="0">
                <a:latin typeface="Comic Sans MS" panose="030F0702030302020204" pitchFamily="66" charset="0"/>
              </a:rPr>
              <a:t>border-radius </a:t>
            </a:r>
            <a:r>
              <a:rPr lang="en-US" sz="1200" dirty="0" smtClean="0">
                <a:latin typeface="Comic Sans MS" panose="030F0702030302020204" pitchFamily="66" charset="0"/>
              </a:rPr>
              <a:t>: ­10px;  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­­­­­/*­</a:t>
            </a:r>
            <a:r>
              <a:rPr lang="uk-UA" sz="12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За­округленні кути (якщо є)*/ </a:t>
            </a:r>
            <a:endParaRPr lang="en-US" sz="1200" dirty="0" smtClean="0">
              <a:solidFill>
                <a:schemeClr val="bg1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uk-UA" sz="1400" dirty="0" smtClean="0">
                <a:latin typeface="Comic Sans MS" panose="030F0702030302020204" pitchFamily="66" charset="0"/>
              </a:rPr>
              <a:t>}</a:t>
            </a:r>
            <a:r>
              <a:rPr lang="en-US" sz="1400" dirty="0" smtClean="0">
                <a:latin typeface="Comic Sans MS" panose="030F0702030302020204" pitchFamily="66" charset="0"/>
              </a:rPr>
              <a:t> </a:t>
            </a:r>
            <a:endParaRPr lang="uk-UA" sz="1400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uk-UA" sz="1400" dirty="0" smtClean="0">
                <a:latin typeface="Comic Sans MS" panose="030F0702030302020204" pitchFamily="66" charset="0"/>
              </a:rPr>
              <a:t>&lt;/</a:t>
            </a:r>
            <a:r>
              <a:rPr lang="en-US" sz="1400" dirty="0" smtClean="0">
                <a:latin typeface="Comic Sans MS" panose="030F0702030302020204" pitchFamily="66" charset="0"/>
              </a:rPr>
              <a:t>style&gt; </a:t>
            </a:r>
            <a:endParaRPr lang="en-US" sz="1400" dirty="0" smtClean="0">
              <a:solidFill>
                <a:srgbClr val="00B050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&lt;/head&gt; </a:t>
            </a:r>
          </a:p>
          <a:p>
            <a:pPr marL="0" indent="0">
              <a:buNone/>
            </a:pPr>
            <a:r>
              <a:rPr lang="uk-UA" sz="1400" dirty="0" smtClean="0">
                <a:solidFill>
                  <a:srgbClr val="FF33CC"/>
                </a:solidFill>
                <a:latin typeface="Comic Sans MS" panose="030F0702030302020204" pitchFamily="66" charset="0"/>
              </a:rPr>
              <a:t>     </a:t>
            </a:r>
            <a:r>
              <a:rPr lang="en-US" sz="1400" dirty="0" smtClean="0">
                <a:solidFill>
                  <a:srgbClr val="FF33CC"/>
                </a:solidFill>
                <a:latin typeface="Comic Sans MS" panose="030F0702030302020204" pitchFamily="66" charset="0"/>
              </a:rPr>
              <a:t>&lt;</a:t>
            </a:r>
            <a:r>
              <a:rPr lang="en-US" sz="1400" dirty="0" smtClean="0">
                <a:solidFill>
                  <a:srgbClr val="FF33CC"/>
                </a:solidFill>
                <a:latin typeface="Comic Sans MS" panose="030F0702030302020204" pitchFamily="66" charset="0"/>
              </a:rPr>
              <a:t>body&gt;   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­­­­­­­­­­­­­­­­­­­&lt;!--­</a:t>
            </a:r>
            <a:r>
              <a:rPr lang="uk-UA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Тіло – частина, яку бачимо в документі­--&gt;</a:t>
            </a:r>
            <a:endParaRPr lang="en-US" sz="1400" dirty="0" smtClean="0">
              <a:solidFill>
                <a:schemeClr val="bg1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uk-UA" sz="1400" dirty="0" smtClean="0">
                <a:latin typeface="Comic Sans MS" panose="030F0702030302020204" pitchFamily="66" charset="0"/>
              </a:rPr>
              <a:t> </a:t>
            </a:r>
            <a:r>
              <a:rPr lang="uk-UA" sz="1400" dirty="0" smtClean="0">
                <a:latin typeface="Comic Sans MS" panose="030F0702030302020204" pitchFamily="66" charset="0"/>
              </a:rPr>
              <a:t>         &lt;</a:t>
            </a:r>
            <a:r>
              <a:rPr lang="en-US" sz="1400" dirty="0" smtClean="0">
                <a:latin typeface="Comic Sans MS" panose="030F0702030302020204" pitchFamily="66" charset="0"/>
              </a:rPr>
              <a:t>h1&gt; </a:t>
            </a:r>
            <a:r>
              <a:rPr lang="uk-UA" sz="1400" dirty="0" smtClean="0">
                <a:latin typeface="Comic Sans MS" panose="030F0702030302020204" pitchFamily="66" charset="0"/>
              </a:rPr>
              <a:t>Цифровий годинник &lt;/</a:t>
            </a:r>
            <a:r>
              <a:rPr lang="en-US" sz="1400" dirty="0" smtClean="0">
                <a:latin typeface="Comic Sans MS" panose="030F0702030302020204" pitchFamily="66" charset="0"/>
              </a:rPr>
              <a:t>h1&gt;  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­­­&lt;!--­</a:t>
            </a:r>
            <a:r>
              <a:rPr lang="uk-UA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Вивести ­за­го­ло­вок­--&gt;</a:t>
            </a:r>
            <a:endParaRPr lang="en-US" sz="1400" dirty="0" smtClean="0">
              <a:solidFill>
                <a:schemeClr val="bg1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uk-UA" sz="1400" dirty="0" smtClean="0">
                <a:latin typeface="Comic Sans MS" panose="030F0702030302020204" pitchFamily="66" charset="0"/>
              </a:rPr>
              <a:t> </a:t>
            </a:r>
            <a:r>
              <a:rPr lang="uk-UA" sz="1400" dirty="0" smtClean="0">
                <a:latin typeface="Comic Sans MS" panose="030F0702030302020204" pitchFamily="66" charset="0"/>
              </a:rPr>
              <a:t>         &lt;</a:t>
            </a:r>
            <a:r>
              <a:rPr lang="en-US" sz="1400" dirty="0" smtClean="0">
                <a:latin typeface="Comic Sans MS" panose="030F0702030302020204" pitchFamily="66" charset="0"/>
              </a:rPr>
              <a:t>span</a:t>
            </a:r>
            <a:r>
              <a:rPr lang="uk-UA" sz="1400" dirty="0" smtClean="0"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latin typeface="Comic Sans MS" panose="030F0702030302020204" pitchFamily="66" charset="0"/>
              </a:rPr>
              <a:t>­id = "clock"&gt; &lt;/span&gt;    ­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&lt;!</a:t>
            </a:r>
            <a:r>
              <a:rPr lang="uk-UA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—Час виводиться тут­--&gt; </a:t>
            </a:r>
            <a:endParaRPr lang="en-US" sz="1400" dirty="0" smtClean="0">
              <a:solidFill>
                <a:schemeClr val="bg1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uk-UA" sz="1400" dirty="0" smtClean="0">
                <a:solidFill>
                  <a:srgbClr val="FF33CC"/>
                </a:solidFill>
                <a:latin typeface="Comic Sans MS" panose="030F0702030302020204" pitchFamily="66" charset="0"/>
              </a:rPr>
              <a:t>     &lt;/</a:t>
            </a:r>
            <a:r>
              <a:rPr lang="en-US" sz="1400" dirty="0" smtClean="0">
                <a:solidFill>
                  <a:srgbClr val="FF33CC"/>
                </a:solidFill>
                <a:latin typeface="Comic Sans MS" panose="030F0702030302020204" pitchFamily="66" charset="0"/>
              </a:rPr>
              <a:t>body&gt; 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&lt;/html&gt;</a:t>
            </a:r>
            <a:endParaRPr lang="uk-UA" sz="1400" dirty="0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33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81800" y="971550"/>
            <a:ext cx="5036820" cy="85407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400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Сценарії на зовнішніх файлах </a:t>
            </a:r>
            <a:endParaRPr lang="uk-UA" sz="2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uk-UA" sz="1400" dirty="0" smtClean="0">
                <a:latin typeface="Comic Sans MS" panose="030F0702030302020204" pitchFamily="66" charset="0"/>
              </a:rPr>
              <a:t>Тег </a:t>
            </a:r>
            <a:r>
              <a:rPr lang="en-US" sz="1400" u="sng" dirty="0" smtClean="0">
                <a:latin typeface="Comic Sans MS" panose="030F0702030302020204" pitchFamily="66" charset="0"/>
              </a:rPr>
              <a:t>&lt;script&gt;</a:t>
            </a:r>
            <a:r>
              <a:rPr lang="uk-UA" sz="1400" dirty="0" smtClean="0">
                <a:latin typeface="Comic Sans MS" panose="030F0702030302020204" pitchFamily="66" charset="0"/>
              </a:rPr>
              <a:t> підтримує атрибут </a:t>
            </a:r>
            <a:r>
              <a:rPr lang="en-US" sz="1400" dirty="0" err="1" smtClean="0">
                <a:latin typeface="Comic Sans MS" panose="030F0702030302020204" pitchFamily="66" charset="0"/>
              </a:rPr>
              <a:t>scr</a:t>
            </a:r>
            <a:r>
              <a:rPr lang="uk-UA" sz="1400" dirty="0" smtClean="0">
                <a:latin typeface="Comic Sans MS" panose="030F0702030302020204" pitchFamily="66" charset="0"/>
              </a:rPr>
              <a:t>, який визначає </a:t>
            </a:r>
            <a:r>
              <a:rPr lang="en-US" sz="1400" dirty="0" smtClean="0">
                <a:latin typeface="Comic Sans MS" panose="030F0702030302020204" pitchFamily="66" charset="0"/>
              </a:rPr>
              <a:t>URL-</a:t>
            </a:r>
            <a:r>
              <a:rPr lang="uk-UA" sz="1400" dirty="0" smtClean="0">
                <a:latin typeface="Comic Sans MS" panose="030F0702030302020204" pitchFamily="66" charset="0"/>
              </a:rPr>
              <a:t>адресу файлу :</a:t>
            </a:r>
          </a:p>
          <a:p>
            <a:pPr marL="0" indent="0">
              <a:buNone/>
            </a:pPr>
            <a:r>
              <a:rPr lang="uk-UA" sz="1400" dirty="0" smtClean="0">
                <a:latin typeface="Comic Sans MS" panose="030F0702030302020204" pitchFamily="66" charset="0"/>
              </a:rPr>
              <a:t>           </a:t>
            </a:r>
            <a:r>
              <a:rPr lang="en-US" sz="1400" dirty="0" smtClean="0">
                <a:latin typeface="Comic Sans MS" panose="030F0702030302020204" pitchFamily="66" charset="0"/>
              </a:rPr>
              <a:t>&lt;script­</a:t>
            </a:r>
            <a:r>
              <a:rPr lang="uk-UA" sz="1400" dirty="0" smtClean="0">
                <a:latin typeface="Comic Sans MS" panose="030F0702030302020204" pitchFamily="66" charset="0"/>
              </a:rPr>
              <a:t> </a:t>
            </a:r>
            <a:r>
              <a:rPr lang="en-US" sz="1400" dirty="0" err="1" smtClean="0">
                <a:latin typeface="Comic Sans MS" panose="030F0702030302020204" pitchFamily="66" charset="0"/>
              </a:rPr>
              <a:t>src</a:t>
            </a:r>
            <a:r>
              <a:rPr lang="uk-UA" sz="1400" dirty="0" smtClean="0"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latin typeface="Comic Sans MS" panose="030F0702030302020204" pitchFamily="66" charset="0"/>
              </a:rPr>
              <a:t>=</a:t>
            </a:r>
            <a:r>
              <a:rPr lang="uk-UA" sz="1400" dirty="0" smtClean="0"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latin typeface="Comic Sans MS" panose="030F0702030302020204" pitchFamily="66" charset="0"/>
              </a:rPr>
              <a:t>"</a:t>
            </a:r>
            <a:r>
              <a:rPr lang="uk-UA" sz="1400" dirty="0" smtClean="0"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latin typeface="Comic Sans MS" panose="030F0702030302020204" pitchFamily="66" charset="0"/>
              </a:rPr>
              <a:t>..</a:t>
            </a:r>
            <a:r>
              <a:rPr lang="uk-UA" sz="1400" dirty="0" smtClean="0"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latin typeface="Comic Sans MS" panose="030F0702030302020204" pitchFamily="66" charset="0"/>
              </a:rPr>
              <a:t>/</a:t>
            </a:r>
            <a:r>
              <a:rPr lang="uk-UA" sz="1400" dirty="0" smtClean="0"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latin typeface="Comic Sans MS" panose="030F0702030302020204" pitchFamily="66" charset="0"/>
              </a:rPr>
              <a:t>..</a:t>
            </a:r>
            <a:r>
              <a:rPr lang="uk-UA" sz="1400" dirty="0" smtClean="0"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latin typeface="Comic Sans MS" panose="030F0702030302020204" pitchFamily="66" charset="0"/>
              </a:rPr>
              <a:t>/</a:t>
            </a:r>
            <a:r>
              <a:rPr lang="en-US" sz="1400" dirty="0" err="1" smtClean="0">
                <a:latin typeface="Comic Sans MS" panose="030F0702030302020204" pitchFamily="66" charset="0"/>
              </a:rPr>
              <a:t>sripts</a:t>
            </a:r>
            <a:r>
              <a:rPr lang="en-US" sz="1400" dirty="0" smtClean="0">
                <a:latin typeface="Comic Sans MS" panose="030F0702030302020204" pitchFamily="66" charset="0"/>
              </a:rPr>
              <a:t>/ util.js"&gt; &lt;/script&gt;</a:t>
            </a:r>
          </a:p>
          <a:p>
            <a:pPr marL="0" indent="0">
              <a:buNone/>
            </a:pPr>
            <a:r>
              <a:rPr lang="uk-UA" sz="1400" dirty="0" smtClean="0">
                <a:latin typeface="Comic Sans MS" panose="030F0702030302020204" pitchFamily="66" charset="0"/>
              </a:rPr>
              <a:t>Використовування </a:t>
            </a:r>
            <a:r>
              <a:rPr lang="uk-UA" sz="1400" dirty="0" err="1" smtClean="0">
                <a:latin typeface="Comic Sans MS" panose="030F0702030302020204" pitchFamily="66" charset="0"/>
              </a:rPr>
              <a:t>тега</a:t>
            </a:r>
            <a:r>
              <a:rPr lang="uk-UA" sz="1400" dirty="0" smtClean="0">
                <a:latin typeface="Comic Sans MS" panose="030F0702030302020204" pitchFamily="66" charset="0"/>
              </a:rPr>
              <a:t> із атрибутом </a:t>
            </a:r>
            <a:r>
              <a:rPr lang="en-US" sz="1400" dirty="0" err="1" smtClean="0">
                <a:latin typeface="Comic Sans MS" panose="030F0702030302020204" pitchFamily="66" charset="0"/>
              </a:rPr>
              <a:t>scr</a:t>
            </a:r>
            <a:r>
              <a:rPr lang="en-US" sz="1400" dirty="0" smtClean="0">
                <a:latin typeface="Comic Sans MS" panose="030F0702030302020204" pitchFamily="66" charset="0"/>
              </a:rPr>
              <a:t> </a:t>
            </a:r>
            <a:r>
              <a:rPr lang="uk-UA" sz="1400" dirty="0" smtClean="0">
                <a:latin typeface="Comic Sans MS" panose="030F0702030302020204" pitchFamily="66" charset="0"/>
              </a:rPr>
              <a:t>має ряд переваг :</a:t>
            </a:r>
          </a:p>
          <a:p>
            <a:r>
              <a:rPr lang="en-US" sz="1400" dirty="0" smtClean="0">
                <a:latin typeface="Comic Sans MS" panose="030F0702030302020204" pitchFamily="66" charset="0"/>
              </a:rPr>
              <a:t>HTML-</a:t>
            </a:r>
            <a:r>
              <a:rPr lang="uk-UA" sz="1400" dirty="0" smtClean="0">
                <a:latin typeface="Comic Sans MS" panose="030F0702030302020204" pitchFamily="66" charset="0"/>
              </a:rPr>
              <a:t>файли стають простішими, бо з них можна забрати</a:t>
            </a:r>
            <a:r>
              <a:rPr lang="en-US" sz="1400" dirty="0" smtClean="0">
                <a:latin typeface="Comic Sans MS" panose="030F0702030302020204" pitchFamily="66" charset="0"/>
              </a:rPr>
              <a:t> </a:t>
            </a:r>
            <a:r>
              <a:rPr lang="uk-UA" sz="1400" dirty="0" smtClean="0">
                <a:latin typeface="Comic Sans MS" panose="030F0702030302020204" pitchFamily="66" charset="0"/>
              </a:rPr>
              <a:t>великі блоки </a:t>
            </a:r>
            <a:r>
              <a:rPr lang="en-US" sz="1400" dirty="0" err="1" smtClean="0">
                <a:latin typeface="Comic Sans MS" panose="030F0702030302020204" pitchFamily="66" charset="0"/>
              </a:rPr>
              <a:t>JavaScipt</a:t>
            </a:r>
            <a:r>
              <a:rPr lang="uk-UA" sz="1400" dirty="0" smtClean="0">
                <a:latin typeface="Comic Sans MS" panose="030F0702030302020204" pitchFamily="66" charset="0"/>
              </a:rPr>
              <a:t>-коду, що допоможе відокремити вміст від поведінки</a:t>
            </a:r>
            <a:r>
              <a:rPr lang="en-US" sz="1400" dirty="0" smtClean="0">
                <a:latin typeface="Comic Sans MS" panose="030F0702030302020204" pitchFamily="66" charset="0"/>
              </a:rPr>
              <a:t>;</a:t>
            </a:r>
            <a:endParaRPr lang="ru-RU" sz="1400" dirty="0" smtClean="0">
              <a:latin typeface="Comic Sans MS" panose="030F0702030302020204" pitchFamily="66" charset="0"/>
            </a:endParaRPr>
          </a:p>
          <a:p>
            <a:r>
              <a:rPr lang="en-US" sz="1400" dirty="0" smtClean="0">
                <a:latin typeface="Comic Sans MS" panose="030F0702030302020204" pitchFamily="66" charset="0"/>
              </a:rPr>
              <a:t>JavaScript-</a:t>
            </a:r>
            <a:r>
              <a:rPr lang="uk-UA" sz="1400" dirty="0" smtClean="0">
                <a:latin typeface="Comic Sans MS" panose="030F0702030302020204" pitchFamily="66" charset="0"/>
              </a:rPr>
              <a:t>функції чи інші будь-які </a:t>
            </a:r>
            <a:r>
              <a:rPr lang="en-US" sz="1400" dirty="0" smtClean="0">
                <a:latin typeface="Comic Sans MS" panose="030F0702030302020204" pitchFamily="66" charset="0"/>
              </a:rPr>
              <a:t>JavaScript-</a:t>
            </a:r>
            <a:r>
              <a:rPr lang="uk-UA" sz="1400" dirty="0" smtClean="0">
                <a:latin typeface="Comic Sans MS" panose="030F0702030302020204" pitchFamily="66" charset="0"/>
              </a:rPr>
              <a:t>коди, які використовуються кількома </a:t>
            </a:r>
            <a:r>
              <a:rPr lang="en-US" sz="1400" dirty="0" smtClean="0">
                <a:latin typeface="Comic Sans MS" panose="030F0702030302020204" pitchFamily="66" charset="0"/>
              </a:rPr>
              <a:t>HTML-</a:t>
            </a:r>
            <a:r>
              <a:rPr lang="uk-UA" sz="1400" dirty="0" smtClean="0">
                <a:latin typeface="Comic Sans MS" panose="030F0702030302020204" pitchFamily="66" charset="0"/>
              </a:rPr>
              <a:t>файлами, можна зберігати в одному файлі і використовувати при необхідності</a:t>
            </a:r>
            <a:r>
              <a:rPr lang="en-US" sz="1400" dirty="0" smtClean="0">
                <a:latin typeface="Comic Sans MS" panose="030F0702030302020204" pitchFamily="66" charset="0"/>
              </a:rPr>
              <a:t>;</a:t>
            </a:r>
          </a:p>
          <a:p>
            <a:r>
              <a:rPr lang="uk-UA" sz="1400" dirty="0" smtClean="0">
                <a:latin typeface="Comic Sans MS" panose="030F0702030302020204" pitchFamily="66" charset="0"/>
              </a:rPr>
              <a:t>Якщо сценарій на мові </a:t>
            </a:r>
            <a:r>
              <a:rPr lang="en-US" sz="1400" dirty="0" smtClean="0">
                <a:latin typeface="Comic Sans MS" panose="030F0702030302020204" pitchFamily="66" charset="0"/>
              </a:rPr>
              <a:t>JavaScript </a:t>
            </a:r>
            <a:r>
              <a:rPr lang="uk-UA" sz="1400" dirty="0" smtClean="0">
                <a:latin typeface="Comic Sans MS" panose="030F0702030302020204" pitchFamily="66" charset="0"/>
              </a:rPr>
              <a:t>використовується одразу ж кількома сторінками, він буде завантажуватись лише один раз при першому використанні, а при всіх наступних – сторінки будуть витягувати його із кешу браузера</a:t>
            </a:r>
            <a:r>
              <a:rPr lang="en-US" sz="1400" dirty="0" smtClean="0">
                <a:latin typeface="Comic Sans MS" panose="030F0702030302020204" pitchFamily="66" charset="0"/>
              </a:rPr>
              <a:t>;</a:t>
            </a:r>
            <a:endParaRPr lang="uk-UA" sz="1400" dirty="0" smtClean="0">
              <a:latin typeface="Comic Sans MS" panose="030F0702030302020204" pitchFamily="66" charset="0"/>
            </a:endParaRPr>
          </a:p>
          <a:p>
            <a:r>
              <a:rPr lang="uk-UA" sz="1400" dirty="0" smtClean="0">
                <a:latin typeface="Comic Sans MS" panose="030F0702030302020204" pitchFamily="66" charset="0"/>
              </a:rPr>
              <a:t>Атрибут </a:t>
            </a:r>
            <a:r>
              <a:rPr lang="en-US" sz="1400" dirty="0" err="1" smtClean="0">
                <a:latin typeface="Comic Sans MS" panose="030F0702030302020204" pitchFamily="66" charset="0"/>
              </a:rPr>
              <a:t>scr</a:t>
            </a:r>
            <a:r>
              <a:rPr lang="en-US" sz="1400" dirty="0" smtClean="0">
                <a:latin typeface="Comic Sans MS" panose="030F0702030302020204" pitchFamily="66" charset="0"/>
              </a:rPr>
              <a:t> </a:t>
            </a:r>
            <a:r>
              <a:rPr lang="uk-UA" sz="1400" dirty="0" smtClean="0">
                <a:latin typeface="Comic Sans MS" panose="030F0702030302020204" pitchFamily="66" charset="0"/>
              </a:rPr>
              <a:t>приймає за значення </a:t>
            </a:r>
            <a:r>
              <a:rPr lang="en-US" sz="1400" dirty="0" smtClean="0">
                <a:latin typeface="Comic Sans MS" panose="030F0702030302020204" pitchFamily="66" charset="0"/>
              </a:rPr>
              <a:t>URL-</a:t>
            </a:r>
            <a:r>
              <a:rPr lang="uk-UA" sz="1400" dirty="0" smtClean="0">
                <a:latin typeface="Comic Sans MS" panose="030F0702030302020204" pitchFamily="66" charset="0"/>
              </a:rPr>
              <a:t>адресу, тому </a:t>
            </a:r>
            <a:r>
              <a:rPr lang="en-US" sz="1400" dirty="0" smtClean="0">
                <a:latin typeface="Comic Sans MS" panose="030F0702030302020204" pitchFamily="66" charset="0"/>
              </a:rPr>
              <a:t>JavaScript-</a:t>
            </a:r>
            <a:r>
              <a:rPr lang="uk-UA" sz="1400" dirty="0" smtClean="0">
                <a:latin typeface="Comic Sans MS" panose="030F0702030302020204" pitchFamily="66" charset="0"/>
              </a:rPr>
              <a:t>програма чи веб-сторінка з одного браузера може використовувати код, запропонований іншими браузерам</a:t>
            </a:r>
            <a:r>
              <a:rPr lang="en-US" sz="1400" dirty="0" smtClean="0">
                <a:latin typeface="Comic Sans MS" panose="030F0702030302020204" pitchFamily="66" charset="0"/>
              </a:rPr>
              <a:t>;</a:t>
            </a:r>
          </a:p>
          <a:p>
            <a:pPr marL="0" indent="0">
              <a:buNone/>
            </a:pPr>
            <a:r>
              <a:rPr lang="en-US" sz="1400" dirty="0" smtClean="0">
                <a:latin typeface="Comic Sans MS" panose="030F0702030302020204" pitchFamily="66" charset="0"/>
              </a:rPr>
              <a:t>JavaScript-</a:t>
            </a:r>
            <a:r>
              <a:rPr lang="uk-UA" sz="1400" dirty="0" smtClean="0">
                <a:latin typeface="Comic Sans MS" panose="030F0702030302020204" pitchFamily="66" charset="0"/>
              </a:rPr>
              <a:t>код може взаємодіяти з документами, в які його вбудовують, навіть якщо код отримали з іншого джерела. Тому важливо розуміти, вбудовуючи сценарій в свою веб-сторінку за допомогою атрибуту </a:t>
            </a:r>
            <a:r>
              <a:rPr lang="en-US" sz="1400" dirty="0" err="1" smtClean="0">
                <a:latin typeface="Comic Sans MS" panose="030F0702030302020204" pitchFamily="66" charset="0"/>
              </a:rPr>
              <a:t>scr</a:t>
            </a:r>
            <a:r>
              <a:rPr lang="uk-UA" sz="1400" dirty="0" smtClean="0">
                <a:latin typeface="Comic Sans MS" panose="030F0702030302020204" pitchFamily="66" charset="0"/>
              </a:rPr>
              <a:t>, ви надаєте автору сценарію повний контроль над своєю сторінкою.</a:t>
            </a:r>
            <a:endParaRPr lang="ru-RU" sz="1400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uk-UA" sz="1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25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32070" y="971550"/>
            <a:ext cx="7059930" cy="85407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400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Синхронні, асинхронні і відкладені сценарії</a:t>
            </a:r>
            <a:endParaRPr lang="uk-UA" sz="2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uk-UA" sz="1400" dirty="0" smtClean="0">
                <a:latin typeface="Comic Sans MS" panose="030F0702030302020204" pitchFamily="66" charset="0"/>
              </a:rPr>
              <a:t>Щоб </a:t>
            </a:r>
            <a:r>
              <a:rPr lang="en-US" sz="1400" dirty="0" smtClean="0">
                <a:latin typeface="Comic Sans MS" panose="030F0702030302020204" pitchFamily="66" charset="0"/>
              </a:rPr>
              <a:t>JavaScript-</a:t>
            </a:r>
            <a:r>
              <a:rPr lang="uk-UA" sz="1400" dirty="0" smtClean="0">
                <a:latin typeface="Comic Sans MS" panose="030F0702030302020204" pitchFamily="66" charset="0"/>
              </a:rPr>
              <a:t>код міг хоч якось впливати на вміст документа, використовують </a:t>
            </a:r>
            <a:r>
              <a:rPr lang="uk-UA" sz="1400" u="sng" dirty="0" smtClean="0">
                <a:latin typeface="Comic Sans MS" panose="030F0702030302020204" pitchFamily="66" charset="0"/>
              </a:rPr>
              <a:t>метод</a:t>
            </a:r>
            <a:r>
              <a:rPr lang="uk-UA" sz="1400" dirty="0" smtClean="0">
                <a:latin typeface="Comic Sans MS" panose="030F0702030302020204" pitchFamily="66" charset="0"/>
              </a:rPr>
              <a:t> </a:t>
            </a:r>
            <a:r>
              <a:rPr lang="en-US" sz="1400" u="sng" dirty="0" err="1" smtClean="0">
                <a:latin typeface="Comic Sans MS" panose="030F0702030302020204" pitchFamily="66" charset="0"/>
              </a:rPr>
              <a:t>document.write</a:t>
            </a:r>
            <a:r>
              <a:rPr lang="en-US" sz="1400" u="sng" dirty="0" smtClean="0">
                <a:latin typeface="Comic Sans MS" panose="030F0702030302020204" pitchFamily="66" charset="0"/>
              </a:rPr>
              <a:t> ()</a:t>
            </a:r>
            <a:r>
              <a:rPr lang="en-US" sz="1400" dirty="0" smtClean="0">
                <a:latin typeface="Comic Sans MS" panose="030F0702030302020204" pitchFamily="66" charset="0"/>
              </a:rPr>
              <a:t> :</a:t>
            </a:r>
          </a:p>
          <a:p>
            <a:pPr marL="0" indent="0">
              <a:buNone/>
            </a:pPr>
            <a:r>
              <a:rPr lang="uk-UA" sz="1400" i="1" dirty="0" smtClean="0">
                <a:latin typeface="Comic Sans MS" panose="030F0702030302020204" pitchFamily="66" charset="0"/>
              </a:rPr>
              <a:t>Приклад : генерація вмісту документа під час завантаження </a:t>
            </a:r>
          </a:p>
          <a:p>
            <a:pPr marL="0" indent="0">
              <a:buNone/>
            </a:pPr>
            <a:r>
              <a:rPr lang="uk-UA" sz="1400" dirty="0" smtClean="0">
                <a:latin typeface="Comic Sans MS" panose="030F0702030302020204" pitchFamily="66" charset="0"/>
              </a:rPr>
              <a:t>            &lt;</a:t>
            </a:r>
            <a:r>
              <a:rPr lang="en-US" sz="1400" dirty="0" smtClean="0">
                <a:latin typeface="Comic Sans MS" panose="030F0702030302020204" pitchFamily="66" charset="0"/>
              </a:rPr>
              <a:t>h1&gt;</a:t>
            </a:r>
            <a:r>
              <a:rPr lang="uk-UA" sz="1400" dirty="0" smtClean="0">
                <a:latin typeface="Comic Sans MS" panose="030F0702030302020204" pitchFamily="66" charset="0"/>
              </a:rPr>
              <a:t>Таб­ли­ця ­фак­то­ріалів&lt;/</a:t>
            </a:r>
            <a:r>
              <a:rPr lang="en-US" sz="1400" dirty="0" smtClean="0">
                <a:latin typeface="Comic Sans MS" panose="030F0702030302020204" pitchFamily="66" charset="0"/>
              </a:rPr>
              <a:t>h1&gt;</a:t>
            </a:r>
            <a:endParaRPr lang="uk-UA" sz="1400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mic Sans MS" panose="030F0702030302020204" pitchFamily="66" charset="0"/>
              </a:rPr>
              <a:t> </a:t>
            </a:r>
            <a:r>
              <a:rPr lang="uk-UA" sz="1400" dirty="0" smtClean="0">
                <a:latin typeface="Comic Sans MS" panose="030F0702030302020204" pitchFamily="66" charset="0"/>
              </a:rPr>
              <a:t>           </a:t>
            </a:r>
            <a:r>
              <a:rPr lang="en-US" sz="1400" dirty="0" smtClean="0">
                <a:latin typeface="Comic Sans MS" panose="030F0702030302020204" pitchFamily="66" charset="0"/>
              </a:rPr>
              <a:t>&lt;script&gt; </a:t>
            </a:r>
            <a:endParaRPr lang="uk-UA" sz="1400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uk-UA" sz="1400" dirty="0" smtClean="0">
                <a:latin typeface="Comic Sans MS" panose="030F0702030302020204" pitchFamily="66" charset="0"/>
              </a:rPr>
              <a:t>            </a:t>
            </a:r>
            <a:r>
              <a:rPr lang="en-US" sz="1400" dirty="0" smtClean="0">
                <a:latin typeface="Comic Sans MS" panose="030F0702030302020204" pitchFamily="66" charset="0"/>
              </a:rPr>
              <a:t>function­</a:t>
            </a:r>
            <a:r>
              <a:rPr lang="uk-UA" sz="1400" dirty="0" smtClean="0"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latin typeface="Comic Sans MS" panose="030F0702030302020204" pitchFamily="66" charset="0"/>
              </a:rPr>
              <a:t>factorial</a:t>
            </a:r>
            <a:r>
              <a:rPr lang="uk-UA" sz="1400" dirty="0" smtClean="0"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latin typeface="Comic Sans MS" panose="030F0702030302020204" pitchFamily="66" charset="0"/>
              </a:rPr>
              <a:t>(n)­</a:t>
            </a:r>
            <a:r>
              <a:rPr lang="uk-UA" sz="1400" dirty="0" smtClean="0"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latin typeface="Comic Sans MS" panose="030F0702030302020204" pitchFamily="66" charset="0"/>
              </a:rPr>
              <a:t>{</a:t>
            </a:r>
            <a:r>
              <a:rPr lang="uk-UA" sz="1400" dirty="0" smtClean="0">
                <a:latin typeface="Comic Sans MS" panose="030F0702030302020204" pitchFamily="66" charset="0"/>
              </a:rPr>
              <a:t>   </a:t>
            </a:r>
            <a:r>
              <a:rPr lang="en-US" sz="1400" dirty="0" smtClean="0">
                <a:latin typeface="Comic Sans MS" panose="030F0702030302020204" pitchFamily="66" charset="0"/>
              </a:rPr>
              <a:t>­­­­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//</a:t>
            </a:r>
            <a:r>
              <a:rPr lang="uk-UA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Функція розрахунку факторіалів</a:t>
            </a:r>
          </a:p>
          <a:p>
            <a:pPr marL="0" indent="0">
              <a:buNone/>
            </a:pPr>
            <a:r>
              <a:rPr lang="uk-UA" sz="1400" dirty="0" smtClean="0">
                <a:latin typeface="Comic Sans MS" panose="030F0702030302020204" pitchFamily="66" charset="0"/>
              </a:rPr>
              <a:t> ­­­­                       </a:t>
            </a:r>
            <a:r>
              <a:rPr lang="en-US" sz="1400" dirty="0" smtClean="0">
                <a:latin typeface="Comic Sans MS" panose="030F0702030302020204" pitchFamily="66" charset="0"/>
              </a:rPr>
              <a:t>if</a:t>
            </a:r>
            <a:r>
              <a:rPr lang="uk-UA" sz="1400" dirty="0" smtClean="0"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latin typeface="Comic Sans MS" panose="030F0702030302020204" pitchFamily="66" charset="0"/>
              </a:rPr>
              <a:t>­(n</a:t>
            </a:r>
            <a:r>
              <a:rPr lang="uk-UA" sz="1400" dirty="0" smtClean="0"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latin typeface="Comic Sans MS" panose="030F0702030302020204" pitchFamily="66" charset="0"/>
              </a:rPr>
              <a:t>­&lt;=</a:t>
            </a:r>
            <a:r>
              <a:rPr lang="uk-UA" sz="1400" dirty="0" smtClean="0"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latin typeface="Comic Sans MS" panose="030F0702030302020204" pitchFamily="66" charset="0"/>
              </a:rPr>
              <a:t>­1)</a:t>
            </a:r>
            <a:r>
              <a:rPr lang="uk-UA" sz="1400" dirty="0" smtClean="0"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latin typeface="Comic Sans MS" panose="030F0702030302020204" pitchFamily="66" charset="0"/>
              </a:rPr>
              <a:t>­return</a:t>
            </a:r>
            <a:r>
              <a:rPr lang="uk-UA" sz="1400" dirty="0" smtClean="0"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latin typeface="Comic Sans MS" panose="030F0702030302020204" pitchFamily="66" charset="0"/>
              </a:rPr>
              <a:t>­n;</a:t>
            </a:r>
            <a:endParaRPr lang="uk-UA" sz="1400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mic Sans MS" panose="030F0702030302020204" pitchFamily="66" charset="0"/>
              </a:rPr>
              <a:t> ­­­­</a:t>
            </a:r>
            <a:r>
              <a:rPr lang="uk-UA" sz="1400" dirty="0" smtClean="0">
                <a:latin typeface="Comic Sans MS" panose="030F0702030302020204" pitchFamily="66" charset="0"/>
              </a:rPr>
              <a:t>                      </a:t>
            </a:r>
            <a:r>
              <a:rPr lang="en-US" sz="1400" dirty="0" smtClean="0">
                <a:latin typeface="Comic Sans MS" panose="030F0702030302020204" pitchFamily="66" charset="0"/>
              </a:rPr>
              <a:t>else</a:t>
            </a:r>
            <a:r>
              <a:rPr lang="uk-UA" sz="1400" dirty="0" smtClean="0"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latin typeface="Comic Sans MS" panose="030F0702030302020204" pitchFamily="66" charset="0"/>
              </a:rPr>
              <a:t>­return</a:t>
            </a:r>
            <a:r>
              <a:rPr lang="uk-UA" sz="1400" dirty="0" smtClean="0"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latin typeface="Comic Sans MS" panose="030F0702030302020204" pitchFamily="66" charset="0"/>
              </a:rPr>
              <a:t>­n</a:t>
            </a:r>
            <a:r>
              <a:rPr lang="uk-UA" sz="1400" dirty="0" smtClean="0"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latin typeface="Comic Sans MS" panose="030F0702030302020204" pitchFamily="66" charset="0"/>
              </a:rPr>
              <a:t>*</a:t>
            </a:r>
            <a:r>
              <a:rPr lang="uk-UA" sz="1400" dirty="0" smtClean="0"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latin typeface="Comic Sans MS" panose="030F0702030302020204" pitchFamily="66" charset="0"/>
              </a:rPr>
              <a:t>factorial</a:t>
            </a:r>
            <a:r>
              <a:rPr lang="uk-UA" sz="1400" dirty="0" smtClean="0"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latin typeface="Comic Sans MS" panose="030F0702030302020204" pitchFamily="66" charset="0"/>
              </a:rPr>
              <a:t>(n-1);</a:t>
            </a:r>
            <a:endParaRPr lang="uk-UA" sz="1400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mic Sans MS" panose="030F0702030302020204" pitchFamily="66" charset="0"/>
              </a:rPr>
              <a:t> </a:t>
            </a:r>
            <a:r>
              <a:rPr lang="uk-UA" sz="1400" dirty="0" smtClean="0">
                <a:latin typeface="Comic Sans MS" panose="030F0702030302020204" pitchFamily="66" charset="0"/>
              </a:rPr>
              <a:t>           </a:t>
            </a:r>
            <a:r>
              <a:rPr lang="en-US" sz="1400" dirty="0" smtClean="0">
                <a:latin typeface="Comic Sans MS" panose="030F0702030302020204" pitchFamily="66" charset="0"/>
              </a:rPr>
              <a:t>}</a:t>
            </a:r>
          </a:p>
          <a:p>
            <a:pPr marL="0" indent="0">
              <a:buNone/>
            </a:pPr>
            <a:r>
              <a:rPr lang="uk-UA" sz="1400" dirty="0" smtClean="0">
                <a:latin typeface="Comic Sans MS" panose="030F0702030302020204" pitchFamily="66" charset="0"/>
              </a:rPr>
              <a:t>            </a:t>
            </a:r>
            <a:r>
              <a:rPr lang="en-US" sz="14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document.write</a:t>
            </a:r>
            <a:r>
              <a:rPr lang="uk-UA" sz="1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("&lt;table&gt;");­</a:t>
            </a:r>
            <a:r>
              <a:rPr lang="uk-UA" sz="1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uk-UA" sz="1400" dirty="0" smtClean="0"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latin typeface="Comic Sans MS" panose="030F0702030302020204" pitchFamily="66" charset="0"/>
              </a:rPr>
              <a:t>­­­­­­­­­­­­­­­­­­­­­­­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//</a:t>
            </a:r>
            <a:r>
              <a:rPr lang="uk-UA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Початок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 HTML</a:t>
            </a:r>
            <a:r>
              <a:rPr lang="uk-UA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-таблиці</a:t>
            </a:r>
            <a:endParaRPr lang="uk-UA" sz="1400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uk-UA" sz="1400" dirty="0" smtClean="0">
                <a:latin typeface="Comic Sans MS" panose="030F0702030302020204" pitchFamily="66" charset="0"/>
              </a:rPr>
              <a:t>            </a:t>
            </a:r>
            <a:r>
              <a:rPr lang="en-US" sz="14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document.write</a:t>
            </a:r>
            <a:r>
              <a:rPr lang="uk-UA" sz="1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("&lt;</a:t>
            </a:r>
            <a:r>
              <a:rPr lang="en-US" sz="14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tr</a:t>
            </a:r>
            <a:r>
              <a:rPr lang="en-US" sz="1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&gt;</a:t>
            </a:r>
            <a:r>
              <a:rPr lang="uk-UA" sz="1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&lt;</a:t>
            </a:r>
            <a:r>
              <a:rPr lang="en-US" sz="14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th</a:t>
            </a:r>
            <a:r>
              <a:rPr lang="en-US" sz="1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&gt;</a:t>
            </a:r>
            <a:r>
              <a:rPr lang="uk-UA" sz="1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n</a:t>
            </a:r>
            <a:r>
              <a:rPr lang="uk-UA" sz="1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&lt;/</a:t>
            </a:r>
            <a:r>
              <a:rPr lang="en-US" sz="14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th</a:t>
            </a:r>
            <a:r>
              <a:rPr lang="en-US" sz="1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&gt;</a:t>
            </a:r>
            <a:r>
              <a:rPr lang="uk-UA" sz="1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&lt;</a:t>
            </a:r>
            <a:r>
              <a:rPr lang="en-US" sz="14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th</a:t>
            </a:r>
            <a:r>
              <a:rPr lang="en-US" sz="1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&gt;</a:t>
            </a:r>
            <a:r>
              <a:rPr lang="uk-UA" sz="1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n</a:t>
            </a:r>
            <a:r>
              <a:rPr lang="uk-UA" sz="1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!</a:t>
            </a:r>
            <a:r>
              <a:rPr lang="uk-UA" sz="1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&lt;/</a:t>
            </a:r>
            <a:r>
              <a:rPr lang="en-US" sz="14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th</a:t>
            </a:r>
            <a:r>
              <a:rPr lang="en-US" sz="1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&gt;</a:t>
            </a:r>
            <a:r>
              <a:rPr lang="uk-UA" sz="1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&lt;/</a:t>
            </a:r>
            <a:r>
              <a:rPr lang="en-US" sz="14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tr</a:t>
            </a:r>
            <a:r>
              <a:rPr lang="en-US" sz="1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&gt;");</a:t>
            </a:r>
            <a:r>
              <a:rPr lang="uk-UA" sz="1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 </a:t>
            </a:r>
            <a:r>
              <a:rPr lang="uk-UA" sz="1400" dirty="0" smtClean="0"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latin typeface="Comic Sans MS" panose="030F0702030302020204" pitchFamily="66" charset="0"/>
              </a:rPr>
              <a:t>­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//</a:t>
            </a:r>
            <a:r>
              <a:rPr lang="uk-UA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Вивести заголовок таблиці</a:t>
            </a:r>
          </a:p>
          <a:p>
            <a:pPr marL="0" indent="0">
              <a:buNone/>
            </a:pPr>
            <a:r>
              <a:rPr lang="uk-UA" sz="1400" dirty="0" smtClean="0">
                <a:latin typeface="Comic Sans MS" panose="030F0702030302020204" pitchFamily="66" charset="0"/>
              </a:rPr>
              <a:t>            </a:t>
            </a:r>
            <a:r>
              <a:rPr lang="en-US" sz="1400" dirty="0" smtClean="0">
                <a:latin typeface="Comic Sans MS" panose="030F0702030302020204" pitchFamily="66" charset="0"/>
              </a:rPr>
              <a:t>for</a:t>
            </a:r>
            <a:r>
              <a:rPr lang="uk-UA" sz="1400" dirty="0" smtClean="0"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latin typeface="Comic Sans MS" panose="030F0702030302020204" pitchFamily="66" charset="0"/>
              </a:rPr>
              <a:t>(</a:t>
            </a:r>
            <a:r>
              <a:rPr lang="uk-UA" sz="1400" dirty="0" smtClean="0">
                <a:latin typeface="Comic Sans MS" panose="030F0702030302020204" pitchFamily="66" charset="0"/>
              </a:rPr>
              <a:t> </a:t>
            </a:r>
            <a:r>
              <a:rPr lang="en-US" sz="1400" dirty="0" err="1" smtClean="0">
                <a:latin typeface="Comic Sans MS" panose="030F0702030302020204" pitchFamily="66" charset="0"/>
              </a:rPr>
              <a:t>var</a:t>
            </a:r>
            <a:r>
              <a:rPr lang="uk-UA" sz="1400" dirty="0" smtClean="0"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latin typeface="Comic Sans MS" panose="030F0702030302020204" pitchFamily="66" charset="0"/>
              </a:rPr>
              <a:t>­</a:t>
            </a:r>
            <a:r>
              <a:rPr lang="en-US" sz="1400" dirty="0" err="1" smtClean="0">
                <a:latin typeface="Comic Sans MS" panose="030F0702030302020204" pitchFamily="66" charset="0"/>
              </a:rPr>
              <a:t>i</a:t>
            </a:r>
            <a:r>
              <a:rPr lang="uk-UA" sz="1400" dirty="0" smtClean="0"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latin typeface="Comic Sans MS" panose="030F0702030302020204" pitchFamily="66" charset="0"/>
              </a:rPr>
              <a:t>­=­</a:t>
            </a:r>
            <a:r>
              <a:rPr lang="uk-UA" sz="1400" dirty="0" smtClean="0"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latin typeface="Comic Sans MS" panose="030F0702030302020204" pitchFamily="66" charset="0"/>
              </a:rPr>
              <a:t>1;</a:t>
            </a:r>
            <a:r>
              <a:rPr lang="uk-UA" sz="1400" dirty="0" smtClean="0"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latin typeface="Comic Sans MS" panose="030F0702030302020204" pitchFamily="66" charset="0"/>
              </a:rPr>
              <a:t>­</a:t>
            </a:r>
            <a:r>
              <a:rPr lang="en-US" sz="1400" dirty="0" err="1" smtClean="0">
                <a:latin typeface="Comic Sans MS" panose="030F0702030302020204" pitchFamily="66" charset="0"/>
              </a:rPr>
              <a:t>i</a:t>
            </a:r>
            <a:r>
              <a:rPr lang="uk-UA" sz="1400" dirty="0" smtClean="0"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latin typeface="Comic Sans MS" panose="030F0702030302020204" pitchFamily="66" charset="0"/>
              </a:rPr>
              <a:t>­&lt;=</a:t>
            </a:r>
            <a:r>
              <a:rPr lang="uk-UA" sz="1400" dirty="0" smtClean="0"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latin typeface="Comic Sans MS" panose="030F0702030302020204" pitchFamily="66" charset="0"/>
              </a:rPr>
              <a:t>­10;</a:t>
            </a:r>
            <a:r>
              <a:rPr lang="uk-UA" sz="1400" dirty="0" smtClean="0"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latin typeface="Comic Sans MS" panose="030F0702030302020204" pitchFamily="66" charset="0"/>
              </a:rPr>
              <a:t>­</a:t>
            </a:r>
            <a:r>
              <a:rPr lang="en-US" sz="1400" dirty="0" err="1" smtClean="0">
                <a:latin typeface="Comic Sans MS" panose="030F0702030302020204" pitchFamily="66" charset="0"/>
              </a:rPr>
              <a:t>i</a:t>
            </a:r>
            <a:r>
              <a:rPr lang="en-US" sz="1400" dirty="0" smtClean="0">
                <a:latin typeface="Comic Sans MS" panose="030F0702030302020204" pitchFamily="66" charset="0"/>
              </a:rPr>
              <a:t>++)</a:t>
            </a:r>
            <a:r>
              <a:rPr lang="uk-UA" sz="1400" dirty="0" smtClean="0"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latin typeface="Comic Sans MS" panose="030F0702030302020204" pitchFamily="66" charset="0"/>
              </a:rPr>
              <a:t>­{</a:t>
            </a:r>
            <a:r>
              <a:rPr lang="uk-UA" sz="1400" dirty="0" smtClean="0">
                <a:latin typeface="Comic Sans MS" panose="030F0702030302020204" pitchFamily="66" charset="0"/>
              </a:rPr>
              <a:t>    </a:t>
            </a:r>
            <a:r>
              <a:rPr lang="en-US" sz="1400" dirty="0" smtClean="0">
                <a:latin typeface="Comic Sans MS" panose="030F0702030302020204" pitchFamily="66" charset="0"/>
              </a:rPr>
              <a:t>­­­­­­­­­­­­­­­­­­­­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//</a:t>
            </a:r>
            <a:r>
              <a:rPr lang="uk-UA" sz="1400" dirty="0" smtClean="0">
                <a:latin typeface="Comic Sans MS" panose="030F0702030302020204" pitchFamily="66" charset="0"/>
              </a:rPr>
              <a:t>­­­</a:t>
            </a:r>
            <a:r>
              <a:rPr lang="uk-UA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Вивести 10 рядків</a:t>
            </a:r>
          </a:p>
          <a:p>
            <a:pPr marL="0" indent="0">
              <a:buNone/>
            </a:pPr>
            <a:r>
              <a:rPr lang="uk-UA" sz="1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                       </a:t>
            </a:r>
            <a:r>
              <a:rPr lang="en-US" sz="14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document.write</a:t>
            </a:r>
            <a:r>
              <a:rPr lang="uk-UA" sz="1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("&lt;</a:t>
            </a:r>
            <a:r>
              <a:rPr lang="en-US" sz="14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tr</a:t>
            </a:r>
            <a:r>
              <a:rPr lang="en-US" sz="1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&gt;</a:t>
            </a:r>
            <a:r>
              <a:rPr lang="uk-UA" sz="1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&lt;td&gt;"­</a:t>
            </a:r>
            <a:r>
              <a:rPr lang="uk-UA" sz="1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+</a:t>
            </a:r>
            <a:r>
              <a:rPr lang="uk-UA" sz="1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­</a:t>
            </a:r>
            <a:r>
              <a:rPr lang="en-US" sz="14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i</a:t>
            </a:r>
            <a:r>
              <a:rPr lang="uk-UA" sz="1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­+</a:t>
            </a:r>
            <a:r>
              <a:rPr lang="uk-UA" sz="1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­"</a:t>
            </a:r>
            <a:r>
              <a:rPr lang="uk-UA" sz="1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&lt;/td&gt;</a:t>
            </a:r>
            <a:r>
              <a:rPr lang="uk-UA" sz="1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&lt;td&gt;"­</a:t>
            </a:r>
            <a:r>
              <a:rPr lang="uk-UA" sz="1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+</a:t>
            </a:r>
            <a:r>
              <a:rPr lang="uk-UA" sz="1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­factorial</a:t>
            </a:r>
            <a:r>
              <a:rPr lang="uk-UA" sz="1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(</a:t>
            </a:r>
            <a:r>
              <a:rPr lang="en-US" sz="14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i</a:t>
            </a:r>
            <a:r>
              <a:rPr lang="en-US" sz="1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)­</a:t>
            </a:r>
            <a:r>
              <a:rPr lang="uk-UA" sz="1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+­"</a:t>
            </a:r>
            <a:r>
              <a:rPr lang="uk-UA" sz="1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&lt;/td&gt;</a:t>
            </a:r>
            <a:r>
              <a:rPr lang="uk-UA" sz="1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&lt;/</a:t>
            </a:r>
            <a:r>
              <a:rPr lang="en-US" sz="14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tr</a:t>
            </a:r>
            <a:r>
              <a:rPr lang="en-US" sz="1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&gt;");</a:t>
            </a:r>
            <a:endParaRPr lang="uk-UA" sz="1400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uk-UA" sz="1400" dirty="0" smtClean="0">
                <a:latin typeface="Comic Sans MS" panose="030F0702030302020204" pitchFamily="66" charset="0"/>
              </a:rPr>
              <a:t>            </a:t>
            </a:r>
            <a:r>
              <a:rPr lang="en-US" sz="1400" dirty="0" smtClean="0">
                <a:latin typeface="Comic Sans MS" panose="030F0702030302020204" pitchFamily="66" charset="0"/>
              </a:rPr>
              <a:t> } </a:t>
            </a:r>
            <a:endParaRPr lang="uk-UA" sz="1400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uk-UA" sz="1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           </a:t>
            </a:r>
            <a:r>
              <a:rPr lang="en-US" sz="14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document.write</a:t>
            </a:r>
            <a:r>
              <a:rPr lang="uk-UA" sz="1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("&lt;/table&gt;");­</a:t>
            </a:r>
            <a:r>
              <a:rPr lang="uk-UA" sz="1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   </a:t>
            </a:r>
            <a:r>
              <a:rPr lang="en-US" sz="1400" dirty="0" smtClean="0">
                <a:latin typeface="Comic Sans MS" panose="030F0702030302020204" pitchFamily="66" charset="0"/>
              </a:rPr>
              <a:t>­­­­­­­­­­­­­­­­­­­­­­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//</a:t>
            </a:r>
            <a:r>
              <a:rPr lang="uk-UA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Кінець таблиці</a:t>
            </a:r>
          </a:p>
          <a:p>
            <a:pPr marL="0" indent="0">
              <a:buNone/>
            </a:pPr>
            <a:r>
              <a:rPr lang="uk-UA" sz="1400" dirty="0" smtClean="0">
                <a:latin typeface="Comic Sans MS" panose="030F0702030302020204" pitchFamily="66" charset="0"/>
              </a:rPr>
              <a:t>            </a:t>
            </a:r>
            <a:r>
              <a:rPr lang="en-US" sz="14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document.write</a:t>
            </a:r>
            <a:r>
              <a:rPr lang="uk-UA" sz="1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("Generate</a:t>
            </a:r>
            <a:r>
              <a:rPr lang="uk-UA" sz="1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d­at</a:t>
            </a:r>
            <a:r>
              <a:rPr lang="en-US" sz="1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­"</a:t>
            </a:r>
            <a:r>
              <a:rPr lang="uk-UA" sz="1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­+</a:t>
            </a:r>
            <a:r>
              <a:rPr lang="uk-UA" sz="1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­</a:t>
            </a:r>
            <a:r>
              <a:rPr lang="en-US" sz="14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new­Date</a:t>
            </a:r>
            <a:r>
              <a:rPr lang="uk-UA" sz="1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());</a:t>
            </a:r>
            <a:r>
              <a:rPr lang="uk-UA" sz="1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  </a:t>
            </a:r>
            <a:r>
              <a:rPr lang="en-US" sz="1400" dirty="0" smtClean="0">
                <a:latin typeface="Comic Sans MS" panose="030F0702030302020204" pitchFamily="66" charset="0"/>
              </a:rPr>
              <a:t>­­­­­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//</a:t>
            </a:r>
            <a:r>
              <a:rPr lang="uk-UA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Вивести час</a:t>
            </a:r>
          </a:p>
          <a:p>
            <a:pPr marL="0" indent="0">
              <a:buNone/>
            </a:pPr>
            <a:r>
              <a:rPr lang="uk-UA" sz="1400" dirty="0" smtClean="0">
                <a:latin typeface="Comic Sans MS" panose="030F0702030302020204" pitchFamily="66" charset="0"/>
              </a:rPr>
              <a:t>            &lt;/</a:t>
            </a:r>
            <a:r>
              <a:rPr lang="en-US" sz="1400" dirty="0" smtClean="0">
                <a:latin typeface="Comic Sans MS" panose="030F0702030302020204" pitchFamily="66" charset="0"/>
              </a:rPr>
              <a:t>script&gt;</a:t>
            </a:r>
            <a:endParaRPr lang="uk-UA" sz="1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89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1935</TotalTime>
  <Words>3253</Words>
  <Application>Microsoft Office PowerPoint</Application>
  <PresentationFormat>Довільний</PresentationFormat>
  <Paragraphs>237</Paragraphs>
  <Slides>21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21</vt:i4>
      </vt:variant>
    </vt:vector>
  </HeadingPairs>
  <TitlesOfParts>
    <vt:vector size="22" baseType="lpstr">
      <vt:lpstr>Тема Office</vt:lpstr>
      <vt:lpstr>JavaScript Core </vt:lpstr>
      <vt:lpstr>Презентація PowerPoint</vt:lpstr>
      <vt:lpstr>Клієнтський JavaScript</vt:lpstr>
      <vt:lpstr>Клієнтський JavaScript </vt:lpstr>
      <vt:lpstr>Клієнтський JavaScript </vt:lpstr>
      <vt:lpstr>Елемент &lt;script&gt; </vt:lpstr>
      <vt:lpstr>Елемент &lt;script&gt; </vt:lpstr>
      <vt:lpstr>Сценарії на зовнішніх файлах </vt:lpstr>
      <vt:lpstr>Синхронні, асинхронні і відкладені сценарії</vt:lpstr>
      <vt:lpstr>Синхронні, асинхронні і відкладені сценарії</vt:lpstr>
      <vt:lpstr>Виконання, кероване подіями</vt:lpstr>
      <vt:lpstr>Виконання, кероване подіями</vt:lpstr>
      <vt:lpstr>Модель потоків виконання в клієнтському JavaScript </vt:lpstr>
      <vt:lpstr>Безпека </vt:lpstr>
      <vt:lpstr>Об’єкт Window</vt:lpstr>
      <vt:lpstr>Об’єкт Window</vt:lpstr>
      <vt:lpstr>Об’єкт Window</vt:lpstr>
      <vt:lpstr>Об’єкт Window</vt:lpstr>
      <vt:lpstr>Об’єкт Window </vt:lpstr>
      <vt:lpstr>Об‘єкт Window</vt:lpstr>
      <vt:lpstr>Література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Core </dc:title>
  <dc:creator>Софія Вільшанецька</dc:creator>
  <cp:lastModifiedBy>Windows User</cp:lastModifiedBy>
  <cp:revision>71</cp:revision>
  <dcterms:created xsi:type="dcterms:W3CDTF">2019-01-14T20:52:52Z</dcterms:created>
  <dcterms:modified xsi:type="dcterms:W3CDTF">2019-01-20T23:38:24Z</dcterms:modified>
</cp:coreProperties>
</file>