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8" r:id="rId2"/>
    <p:sldId id="265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6" r:id="rId13"/>
    <p:sldId id="324" r:id="rId14"/>
    <p:sldId id="325" r:id="rId15"/>
    <p:sldId id="327" r:id="rId16"/>
    <p:sldId id="328" r:id="rId17"/>
    <p:sldId id="329" r:id="rId18"/>
    <p:sldId id="330" r:id="rId19"/>
    <p:sldId id="31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із теми 1 –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із теми 1 –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із теми 1 –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ітлий стиль 3 –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5" autoAdjust="0"/>
    <p:restoredTop sz="91301" autoAdjust="0"/>
  </p:normalViewPr>
  <p:slideViewPr>
    <p:cSldViewPr snapToGrid="0" snapToObjects="1">
      <p:cViewPr>
        <p:scale>
          <a:sx n="90" d="100"/>
          <a:sy n="90" d="100"/>
        </p:scale>
        <p:origin x="-2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5264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458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314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44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243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40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703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127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734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372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30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82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58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33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/>
              <a:t>Метод </a:t>
            </a:r>
            <a:r>
              <a:rPr lang="en-US" dirty="0"/>
              <a:t>reduce () </a:t>
            </a:r>
            <a:r>
              <a:rPr lang="uk" dirty="0"/>
              <a:t>приймає два аргументи. У першому передається функція, яка</a:t>
            </a:r>
          </a:p>
          <a:p>
            <a:pPr lvl="0">
              <a:spcBef>
                <a:spcPts val="0"/>
              </a:spcBef>
              <a:buNone/>
            </a:pPr>
            <a:r>
              <a:rPr lang="uk" dirty="0"/>
              <a:t>виконує операцію згортки. Завдання цієї функції - об'єднати деяким способом або згорнути два значення в одне і повернути згорнуте значення. </a:t>
            </a:r>
            <a:r>
              <a:rPr lang="ru" dirty="0"/>
              <a:t>У другому (необов'язковий) аргументі передається початкове значення для функції. Коли метод reduce () викликається без початкового значення, як в даному випадку, в якості початкового значення використовується перший елемент масиву. Це означає, що при першому виклику функції згортки будуть передані перший і другий елементи масиву.</a:t>
            </a: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48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33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7" y="-999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35152" y="3403937"/>
            <a:ext cx="191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Заняття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#10</a:t>
            </a:r>
            <a:r>
              <a:rPr lang="uk-UA" sz="2400" dirty="0"/>
              <a:t> </a:t>
            </a:r>
            <a:endParaRPr lang="en-US" sz="24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3146858" y="2203608"/>
            <a:ext cx="55707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Arial Narrow" panose="020B0606020202030204" pitchFamily="34" charset="0"/>
              </a:rPr>
              <a:t>JavaScript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8514764" y="1213949"/>
            <a:ext cx="3257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indexOf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 &amp;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lastindexOf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9631E2-C934-BA4B-AC6D-0047ED14E8FF}"/>
              </a:ext>
            </a:extLst>
          </p:cNvPr>
          <p:cNvSpPr/>
          <p:nvPr/>
        </p:nvSpPr>
        <p:spPr>
          <a:xfrm>
            <a:off x="522216" y="1892864"/>
            <a:ext cx="113019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Comic Sans MS" panose="030F0902030302020204" pitchFamily="66" charset="0"/>
              </a:rPr>
              <a:t>Методи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indexOf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lastIndexOf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відшукують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із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зазначеним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значенням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повертають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індекс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першого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знайденого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або</a:t>
            </a:r>
            <a:r>
              <a:rPr lang="en-US" sz="2000" dirty="0">
                <a:latin typeface="Comic Sans MS" panose="030F0902030302020204" pitchFamily="66" charset="0"/>
              </a:rPr>
              <a:t> -1, </a:t>
            </a:r>
            <a:r>
              <a:rPr lang="en-US" sz="2000" dirty="0" err="1">
                <a:latin typeface="Comic Sans MS" panose="030F0902030302020204" pitchFamily="66" charset="0"/>
              </a:rPr>
              <a:t>якщо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таким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значенням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відсутня</a:t>
            </a:r>
            <a:r>
              <a:rPr lang="en-US" sz="2000" dirty="0">
                <a:latin typeface="Comic Sans MS" panose="030F0902030302020204" pitchFamily="66" charset="0"/>
              </a:rPr>
              <a:t>. </a:t>
            </a:r>
            <a:r>
              <a:rPr lang="en-US" sz="2000" dirty="0" err="1">
                <a:latin typeface="Comic Sans MS" panose="030F0902030302020204" pitchFamily="66" charset="0"/>
              </a:rPr>
              <a:t>Метод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indexOf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виконує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пошук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від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початку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до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кінця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метод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lastIndexOf</a:t>
            </a:r>
            <a:r>
              <a:rPr lang="en-US" sz="2000" dirty="0">
                <a:latin typeface="Comic Sans MS" panose="030F0902030302020204" pitchFamily="66" charset="0"/>
              </a:rPr>
              <a:t> () - </a:t>
            </a:r>
            <a:r>
              <a:rPr lang="en-US" sz="2000" dirty="0" err="1">
                <a:latin typeface="Comic Sans MS" panose="030F0902030302020204" pitchFamily="66" charset="0"/>
              </a:rPr>
              <a:t>від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кінця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до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початку</a:t>
            </a:r>
            <a:r>
              <a:rPr lang="en-US" sz="2000" dirty="0">
                <a:latin typeface="Comic Sans MS" panose="030F0902030302020204" pitchFamily="66" charset="0"/>
              </a:rPr>
              <a:t>.</a:t>
            </a:r>
          </a:p>
          <a:p>
            <a:pPr algn="just"/>
            <a:endParaRPr lang="en-US" sz="2000" dirty="0"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a = [0,1,2,1,0]; </a:t>
            </a:r>
          </a:p>
          <a:p>
            <a:pPr algn="just"/>
            <a:endParaRPr lang="en-US" sz="2000" dirty="0"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latin typeface="Comic Sans MS" panose="030F0902030302020204" pitchFamily="66" charset="0"/>
              </a:rPr>
              <a:t>a.indexOf</a:t>
            </a:r>
            <a:r>
              <a:rPr lang="en-US" sz="2000" dirty="0">
                <a:latin typeface="Comic Sans MS" panose="030F0902030302020204" pitchFamily="66" charset="0"/>
              </a:rPr>
              <a:t>(1);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1: a[1] = 1 </a:t>
            </a:r>
          </a:p>
          <a:p>
            <a:pPr algn="just"/>
            <a:endParaRPr lang="en-US" sz="2000" dirty="0"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latin typeface="Comic Sans MS" panose="030F0902030302020204" pitchFamily="66" charset="0"/>
              </a:rPr>
              <a:t>a.lastIndexOf</a:t>
            </a:r>
            <a:r>
              <a:rPr lang="en-US" sz="2000" dirty="0">
                <a:latin typeface="Comic Sans MS" panose="030F0902030302020204" pitchFamily="66" charset="0"/>
              </a:rPr>
              <a:t>(1);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3: a[3] = 1 </a:t>
            </a:r>
          </a:p>
          <a:p>
            <a:pPr algn="just"/>
            <a:endParaRPr lang="en-US" sz="2000" dirty="0"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latin typeface="Comic Sans MS" panose="030F0902030302020204" pitchFamily="66" charset="0"/>
              </a:rPr>
              <a:t>a.indexOf</a:t>
            </a:r>
            <a:r>
              <a:rPr lang="en-US" sz="2000" dirty="0">
                <a:latin typeface="Comic Sans MS" panose="030F0902030302020204" pitchFamily="66" charset="0"/>
              </a:rPr>
              <a:t>(3);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-1: 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немає елементу із значенням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10009932" y="1214729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sort()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9631E2-C934-BA4B-AC6D-0047ED14E8FF}"/>
              </a:ext>
            </a:extLst>
          </p:cNvPr>
          <p:cNvSpPr/>
          <p:nvPr/>
        </p:nvSpPr>
        <p:spPr>
          <a:xfrm>
            <a:off x="522216" y="1892864"/>
            <a:ext cx="113019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Алфавітна сортування в порядку зростання:</a:t>
            </a:r>
          </a:p>
          <a:p>
            <a:pPr algn="just"/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= ["Bob", "Bully", "Amy"];</a:t>
            </a:r>
          </a:p>
          <a:p>
            <a:pPr algn="just"/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.sort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Масив стає ["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Amy", "Bob", "Bully"]</a:t>
            </a: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pPr algn="just"/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Алфавітна сортування в порядку спадання:</a:t>
            </a:r>
          </a:p>
          <a:p>
            <a:pPr algn="just"/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= ["Bob", "Bully", "Amy"];</a:t>
            </a:r>
          </a:p>
          <a:p>
            <a:pPr algn="just"/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.sort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();</a:t>
            </a:r>
          </a:p>
          <a:p>
            <a:pPr algn="just"/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.reverse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Масив стає ["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Bully", "Bob", "Amy"]</a:t>
            </a:r>
          </a:p>
        </p:txBody>
      </p:sp>
    </p:spTree>
    <p:extLst>
      <p:ext uri="{BB962C8B-B14F-4D97-AF65-F5344CB8AC3E}">
        <p14:creationId xmlns:p14="http://schemas.microsoft.com/office/powerpoint/2010/main" val="19296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10009932" y="1214729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sort()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9631E2-C934-BA4B-AC6D-0047ED14E8FF}"/>
              </a:ext>
            </a:extLst>
          </p:cNvPr>
          <p:cNvSpPr/>
          <p:nvPr/>
        </p:nvSpPr>
        <p:spPr>
          <a:xfrm>
            <a:off x="522216" y="1892864"/>
            <a:ext cx="1130192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 = [7, 40, 300];</a:t>
            </a:r>
          </a:p>
          <a:p>
            <a:pPr algn="just"/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18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.sort</a:t>
            </a:r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 ();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Тепер він стає таким [300,40,7]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;</a:t>
            </a: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pPr algn="just"/>
            <a:r>
              <a:rPr lang="ru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Хоча 7 в чисельному порядку менше, ніж 40 або 300, в лексикографічному порядку, сімка більше, таким чином вона виявляється в правіше всіх у відсортованому масиві. Завжди майте на увазі, що по-дефолту array.sort () сортує елементи в лексикографічному порядку.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just"/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sortFunction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(a, b) {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Тут можна сказати, що порівнюється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a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b,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і повертається -1, 0 або 1.</a:t>
            </a:r>
          </a:p>
          <a:p>
            <a:pPr algn="just"/>
            <a:r>
              <a:rPr lang="uk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}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array.sort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sortFunction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66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10009932" y="1214729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sort()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9631E2-C934-BA4B-AC6D-0047ED14E8FF}"/>
              </a:ext>
            </a:extLst>
          </p:cNvPr>
          <p:cNvSpPr/>
          <p:nvPr/>
        </p:nvSpPr>
        <p:spPr>
          <a:xfrm>
            <a:off x="522216" y="1892864"/>
            <a:ext cx="113019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Щоб впорядкувати масив в числовому порядку, просто передайте 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sortFunction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uk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до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array.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sort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(), </a:t>
            </a:r>
            <a:r>
              <a:rPr lang="uk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а потім повернете різницю між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 </a:t>
            </a:r>
            <a:r>
              <a:rPr lang="uk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і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b, </a:t>
            </a:r>
            <a:r>
              <a:rPr lang="uk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обидва параметри автоматично відправляться в функцію:</a:t>
            </a:r>
          </a:p>
          <a:p>
            <a:pPr algn="just"/>
            <a:endParaRPr lang="uk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= [25, 8, 7, 41];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.sort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(a, b) {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  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a - b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});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Масив буде [7, 8, 25, 41]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pPr algn="just"/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.sort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(a, b) {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  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b - a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});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Масив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стає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[41, 25, 8, 7]</a:t>
            </a:r>
          </a:p>
        </p:txBody>
      </p:sp>
    </p:spTree>
    <p:extLst>
      <p:ext uri="{BB962C8B-B14F-4D97-AF65-F5344CB8AC3E}">
        <p14:creationId xmlns:p14="http://schemas.microsoft.com/office/powerpoint/2010/main" val="23009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10009932" y="1214729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sort()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561910B-0279-2C47-A25C-E4F8C8B90BB2}"/>
              </a:ext>
            </a:extLst>
          </p:cNvPr>
          <p:cNvSpPr/>
          <p:nvPr/>
        </p:nvSpPr>
        <p:spPr>
          <a:xfrm>
            <a:off x="460375" y="2133402"/>
            <a:ext cx="112538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902030302020204" pitchFamily="66" charset="0"/>
              </a:rPr>
              <a:t>Щоб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перетасувати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нам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потрібно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щоб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sortfunction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повертав</a:t>
            </a:r>
            <a:r>
              <a:rPr lang="en-US" sz="2000" dirty="0">
                <a:latin typeface="Comic Sans MS" panose="030F0902030302020204" pitchFamily="66" charset="0"/>
              </a:rPr>
              <a:t> &lt;0, 0 </a:t>
            </a:r>
            <a:r>
              <a:rPr lang="en-US" sz="2000" dirty="0" err="1">
                <a:latin typeface="Comic Sans MS" panose="030F0902030302020204" pitchFamily="66" charset="0"/>
              </a:rPr>
              <a:t>або</a:t>
            </a:r>
            <a:r>
              <a:rPr lang="en-US" sz="2000" dirty="0">
                <a:latin typeface="Comic Sans MS" panose="030F0902030302020204" pitchFamily="66" charset="0"/>
              </a:rPr>
              <a:t>&gt; 0 </a:t>
            </a:r>
            <a:r>
              <a:rPr lang="en-US" sz="2000" dirty="0" err="1">
                <a:latin typeface="Comic Sans MS" panose="030F0902030302020204" pitchFamily="66" charset="0"/>
              </a:rPr>
              <a:t>рандомно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незалежно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від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того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що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видасть</a:t>
            </a:r>
            <a:r>
              <a:rPr lang="en-US" sz="2000" dirty="0">
                <a:latin typeface="Comic Sans MS" panose="030F0902030302020204" pitchFamily="66" charset="0"/>
              </a:rPr>
              <a:t> a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b. </a:t>
            </a:r>
            <a:r>
              <a:rPr lang="en-US" sz="2000" dirty="0" err="1">
                <a:latin typeface="Comic Sans MS" panose="030F0902030302020204" pitchFamily="66" charset="0"/>
              </a:rPr>
              <a:t>Ось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невеликий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трюк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цією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справою</a:t>
            </a:r>
            <a:r>
              <a:rPr lang="en-US" sz="2000" dirty="0">
                <a:latin typeface="Comic Sans MS" panose="030F0902030302020204" pitchFamily="66" charset="0"/>
              </a:rPr>
              <a:t>: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рандомних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порядок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масиві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: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>
                <a:latin typeface="Comic Sans MS" panose="030F0902030302020204" pitchFamily="66" charset="0"/>
              </a:rPr>
              <a:t> = [25, 8, "George", "John"]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   </a:t>
            </a:r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myarray</a:t>
            </a:r>
            <a:r>
              <a:rPr lang="en-US" sz="2000" dirty="0" err="1">
                <a:latin typeface="Comic Sans MS" panose="030F0902030302020204" pitchFamily="66" charset="0"/>
              </a:rPr>
              <a:t>.sort</a:t>
            </a:r>
            <a:r>
              <a:rPr lang="en-US" sz="2000" dirty="0">
                <a:latin typeface="Comic Sans MS" panose="030F0902030302020204" pitchFamily="66" charset="0"/>
              </a:rPr>
              <a:t> (function () {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    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0.5 - </a:t>
            </a:r>
            <a:r>
              <a:rPr lang="en-US" sz="2000" dirty="0" err="1">
                <a:latin typeface="Comic Sans MS" panose="030F0902030302020204" pitchFamily="66" charset="0"/>
              </a:rPr>
              <a:t>Math.random</a:t>
            </a:r>
            <a:r>
              <a:rPr lang="en-US" sz="2000" dirty="0">
                <a:latin typeface="Comic Sans MS" panose="030F0902030302020204" pitchFamily="66" charset="0"/>
              </a:rPr>
              <a:t> ()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});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Тепер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елементи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перемішані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10009932" y="1214729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sort()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322AF3F-2090-E544-9034-E820CB17FFAB}"/>
              </a:ext>
            </a:extLst>
          </p:cNvPr>
          <p:cNvSpPr/>
          <p:nvPr/>
        </p:nvSpPr>
        <p:spPr>
          <a:xfrm>
            <a:off x="522215" y="1773356"/>
            <a:ext cx="110807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</a:t>
            </a:r>
            <a:r>
              <a:rPr lang="en-US" sz="2000" dirty="0" err="1">
                <a:latin typeface="Comic Sans MS" panose="030F0902030302020204" pitchFamily="66" charset="0"/>
              </a:rPr>
              <a:t>асив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містить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тільки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прості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чисельні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або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строкові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значення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замість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них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об'єкти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властивостями</a:t>
            </a:r>
            <a:r>
              <a:rPr lang="en-US" sz="2000" dirty="0">
                <a:latin typeface="Comic Sans MS" panose="030F0902030302020204" pitchFamily="66" charset="0"/>
              </a:rPr>
              <a:t>:</a:t>
            </a:r>
            <a:endParaRPr lang="uk-UA" sz="2000" dirty="0">
              <a:latin typeface="Comic Sans MS" panose="030F0902030302020204" pitchFamily="66" charset="0"/>
            </a:endParaRPr>
          </a:p>
          <a:p>
            <a:pPr lvl="1"/>
            <a:endParaRPr lang="uk-UA" sz="2000" dirty="0">
              <a:latin typeface="Comic Sans MS" panose="030F0902030302020204" pitchFamily="66" charset="0"/>
            </a:endParaRPr>
          </a:p>
          <a:p>
            <a:pPr lvl="1"/>
            <a:r>
              <a:rPr lang="en-US" sz="2000" dirty="0" err="1">
                <a:solidFill>
                  <a:srgbClr val="7030A0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employees</a:t>
            </a:r>
            <a:r>
              <a:rPr lang="en-US" sz="2000" dirty="0"/>
              <a:t>=[];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employees</a:t>
            </a:r>
            <a:r>
              <a:rPr lang="en-US" sz="2000" dirty="0"/>
              <a:t>[0]={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: "George",   </a:t>
            </a:r>
            <a:r>
              <a:rPr lang="en-US" sz="2000" dirty="0">
                <a:solidFill>
                  <a:srgbClr val="7030A0"/>
                </a:solidFill>
              </a:rPr>
              <a:t>age</a:t>
            </a:r>
            <a:r>
              <a:rPr lang="en-US" sz="2000" dirty="0"/>
              <a:t>: 32, </a:t>
            </a:r>
            <a:r>
              <a:rPr lang="en-US" sz="2000" dirty="0" err="1">
                <a:solidFill>
                  <a:srgbClr val="7030A0"/>
                </a:solidFill>
              </a:rPr>
              <a:t>retiredate</a:t>
            </a:r>
            <a:r>
              <a:rPr lang="en-US" sz="2000" dirty="0"/>
              <a:t>: "March 12, 2014"};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employees</a:t>
            </a:r>
            <a:r>
              <a:rPr lang="en-US" sz="2000" dirty="0"/>
              <a:t>[1]={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: "Edward",   </a:t>
            </a:r>
            <a:r>
              <a:rPr lang="en-US" sz="2000" dirty="0">
                <a:solidFill>
                  <a:srgbClr val="7030A0"/>
                </a:solidFill>
              </a:rPr>
              <a:t>age</a:t>
            </a:r>
            <a:r>
              <a:rPr lang="en-US" sz="2000" dirty="0"/>
              <a:t>: 17, </a:t>
            </a:r>
            <a:r>
              <a:rPr lang="en-US" sz="2000" dirty="0" err="1">
                <a:solidFill>
                  <a:srgbClr val="7030A0"/>
                </a:solidFill>
              </a:rPr>
              <a:t>retiredate</a:t>
            </a:r>
            <a:r>
              <a:rPr lang="en-US" sz="2000" dirty="0"/>
              <a:t>: "June 2, 2023"};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employees</a:t>
            </a:r>
            <a:r>
              <a:rPr lang="en-US" sz="2000" dirty="0"/>
              <a:t>[2]={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: "Christine", </a:t>
            </a:r>
            <a:r>
              <a:rPr lang="en-US" sz="2000" dirty="0">
                <a:solidFill>
                  <a:srgbClr val="7030A0"/>
                </a:solidFill>
              </a:rPr>
              <a:t>age</a:t>
            </a:r>
            <a:r>
              <a:rPr lang="en-US" sz="2000" dirty="0"/>
              <a:t>: 58, </a:t>
            </a:r>
            <a:r>
              <a:rPr lang="en-US" sz="2000" dirty="0" err="1">
                <a:solidFill>
                  <a:srgbClr val="7030A0"/>
                </a:solidFill>
              </a:rPr>
              <a:t>retiredate</a:t>
            </a:r>
            <a:r>
              <a:rPr lang="en-US" sz="2000" dirty="0"/>
              <a:t>: "December 20, 2036"};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employees</a:t>
            </a:r>
            <a:r>
              <a:rPr lang="en-US" sz="2000" dirty="0"/>
              <a:t>[3]={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: "Sarah",      </a:t>
            </a:r>
            <a:r>
              <a:rPr lang="en-US" sz="2000" dirty="0">
                <a:solidFill>
                  <a:srgbClr val="7030A0"/>
                </a:solidFill>
              </a:rPr>
              <a:t>age</a:t>
            </a:r>
            <a:r>
              <a:rPr lang="en-US" sz="2000" dirty="0"/>
              <a:t>: 62, </a:t>
            </a:r>
            <a:r>
              <a:rPr lang="en-US" sz="2000" dirty="0" err="1">
                <a:solidFill>
                  <a:srgbClr val="7030A0"/>
                </a:solidFill>
              </a:rPr>
              <a:t>retiredate</a:t>
            </a:r>
            <a:r>
              <a:rPr lang="en-US" sz="2000" dirty="0"/>
              <a:t>: "April 30, 2020"};</a:t>
            </a:r>
            <a:endParaRPr lang="en-US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10009932" y="1214729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sort()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B4098DE-093D-9343-AE75-3C8E097591C6}"/>
              </a:ext>
            </a:extLst>
          </p:cNvPr>
          <p:cNvSpPr/>
          <p:nvPr/>
        </p:nvSpPr>
        <p:spPr>
          <a:xfrm>
            <a:off x="522215" y="2006235"/>
            <a:ext cx="108315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902030302020204" pitchFamily="66" charset="0"/>
              </a:rPr>
              <a:t>Отже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давайте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почнемо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сортувати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наш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</a:t>
            </a:r>
            <a:r>
              <a:rPr lang="en-US" sz="2000" dirty="0">
                <a:latin typeface="Comic Sans MS" panose="030F0902030302020204" pitchFamily="66" charset="0"/>
              </a:rPr>
              <a:t> employees </a:t>
            </a:r>
            <a:r>
              <a:rPr lang="en-US" sz="2000" dirty="0" err="1">
                <a:latin typeface="Comic Sans MS" panose="030F0902030302020204" pitchFamily="66" charset="0"/>
              </a:rPr>
              <a:t>за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віком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співробітників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зростаючому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порядку</a:t>
            </a:r>
            <a:r>
              <a:rPr lang="en-US" sz="2000" dirty="0">
                <a:latin typeface="Comic Sans MS" panose="030F0902030302020204" pitchFamily="66" charset="0"/>
              </a:rPr>
              <a:t>. </a:t>
            </a:r>
            <a:r>
              <a:rPr lang="en-US" sz="2000" dirty="0" err="1">
                <a:latin typeface="Comic Sans MS" panose="030F0902030302020204" pitchFamily="66" charset="0"/>
              </a:rPr>
              <a:t>Ось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порівняння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яка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це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зробить</a:t>
            </a:r>
            <a:r>
              <a:rPr lang="en-US" sz="2000" dirty="0">
                <a:latin typeface="Comic Sans MS" panose="030F0902030302020204" pitchFamily="66" charset="0"/>
              </a:rPr>
              <a:t>: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employees</a:t>
            </a:r>
            <a:r>
              <a:rPr lang="en-US" sz="2000" dirty="0" err="1">
                <a:latin typeface="Comic Sans MS" panose="030F0902030302020204" pitchFamily="66" charset="0"/>
              </a:rPr>
              <a:t>.sort</a:t>
            </a:r>
            <a:r>
              <a:rPr lang="en-US" sz="2000" dirty="0">
                <a:latin typeface="Comic Sans MS" panose="030F0902030302020204" pitchFamily="66" charset="0"/>
              </a:rPr>
              <a:t> (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function</a:t>
            </a:r>
            <a:r>
              <a:rPr lang="en-US" sz="2000" dirty="0">
                <a:latin typeface="Comic Sans MS" panose="030F0902030302020204" pitchFamily="66" charset="0"/>
              </a:rPr>
              <a:t> (a, b) {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   return </a:t>
            </a:r>
            <a:r>
              <a:rPr lang="en-US" sz="2000" dirty="0" err="1">
                <a:latin typeface="Comic Sans MS" panose="030F0902030302020204" pitchFamily="66" charset="0"/>
              </a:rPr>
              <a:t>a.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age</a:t>
            </a:r>
            <a:r>
              <a:rPr lang="en-US" sz="2000" dirty="0">
                <a:latin typeface="Comic Sans MS" panose="030F0902030302020204" pitchFamily="66" charset="0"/>
              </a:rPr>
              <a:t> -</a:t>
            </a:r>
            <a:r>
              <a:rPr lang="en-US" sz="2000" dirty="0" err="1">
                <a:latin typeface="Comic Sans MS" panose="030F0902030302020204" pitchFamily="66" charset="0"/>
              </a:rPr>
              <a:t>b.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age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;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23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10009932" y="1214729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sort()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EB4FD8-1BEF-024B-AB60-216603A3A5DC}"/>
              </a:ext>
            </a:extLst>
          </p:cNvPr>
          <p:cNvSpPr/>
          <p:nvPr/>
        </p:nvSpPr>
        <p:spPr>
          <a:xfrm>
            <a:off x="620584" y="1806298"/>
            <a:ext cx="1005565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В</a:t>
            </a:r>
            <a:r>
              <a:rPr lang="en-US" sz="2000" dirty="0" err="1">
                <a:latin typeface="Comic Sans MS" panose="030F0902030302020204" pitchFamily="66" charset="0"/>
              </a:rPr>
              <a:t>ідсортуємо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іменах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співробітників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зростаючому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порядку</a:t>
            </a:r>
            <a:r>
              <a:rPr lang="en-US" sz="2000" dirty="0">
                <a:latin typeface="Comic Sans MS" panose="030F0902030302020204" pitchFamily="66" charset="0"/>
              </a:rPr>
              <a:t>.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employees</a:t>
            </a:r>
            <a:r>
              <a:rPr lang="en-US" sz="2000" dirty="0" err="1">
                <a:latin typeface="Comic Sans MS" panose="030F0902030302020204" pitchFamily="66" charset="0"/>
              </a:rPr>
              <a:t>.sort</a:t>
            </a:r>
            <a:r>
              <a:rPr lang="en-US" sz="2000" dirty="0">
                <a:latin typeface="Comic Sans MS" panose="030F0902030302020204" pitchFamily="66" charset="0"/>
              </a:rPr>
              <a:t> (function (a, b) {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nameA</a:t>
            </a:r>
            <a:r>
              <a:rPr lang="en-US" sz="2000" dirty="0">
                <a:latin typeface="Comic Sans MS" panose="030F0902030302020204" pitchFamily="66" charset="0"/>
              </a:rPr>
              <a:t> = </a:t>
            </a:r>
            <a:r>
              <a:rPr lang="en-US" sz="2000" dirty="0" err="1">
                <a:latin typeface="Comic Sans MS" panose="030F0902030302020204" pitchFamily="66" charset="0"/>
              </a:rPr>
              <a:t>a.</a:t>
            </a:r>
            <a:r>
              <a:rPr lang="en-US" sz="2000" dirty="0" err="1">
                <a:solidFill>
                  <a:srgbClr val="0070C0"/>
                </a:solidFill>
                <a:latin typeface="Comic Sans MS" panose="030F0902030302020204" pitchFamily="66" charset="0"/>
              </a:rPr>
              <a:t>name</a:t>
            </a:r>
            <a:r>
              <a:rPr lang="en-US" sz="2000" dirty="0" err="1">
                <a:latin typeface="Comic Sans MS" panose="030F0902030302020204" pitchFamily="66" charset="0"/>
              </a:rPr>
              <a:t>.toLowerCase</a:t>
            </a:r>
            <a:r>
              <a:rPr lang="en-US" sz="2000" dirty="0">
                <a:latin typeface="Comic Sans MS" panose="030F0902030302020204" pitchFamily="66" charset="0"/>
              </a:rPr>
              <a:t> ();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nameB</a:t>
            </a:r>
            <a:r>
              <a:rPr lang="en-US" sz="2000" dirty="0">
                <a:latin typeface="Comic Sans MS" panose="030F0902030302020204" pitchFamily="66" charset="0"/>
              </a:rPr>
              <a:t> = </a:t>
            </a:r>
            <a:r>
              <a:rPr lang="en-US" sz="2000" dirty="0" err="1">
                <a:latin typeface="Comic Sans MS" panose="030F0902030302020204" pitchFamily="66" charset="0"/>
              </a:rPr>
              <a:t>b.</a:t>
            </a:r>
            <a:r>
              <a:rPr lang="en-US" sz="2000" dirty="0" err="1">
                <a:solidFill>
                  <a:srgbClr val="0070C0"/>
                </a:solidFill>
                <a:latin typeface="Comic Sans MS" panose="030F0902030302020204" pitchFamily="66" charset="0"/>
              </a:rPr>
              <a:t>name</a:t>
            </a:r>
            <a:r>
              <a:rPr lang="en-US" sz="2000" dirty="0" err="1">
                <a:latin typeface="Comic Sans MS" panose="030F0902030302020204" pitchFamily="66" charset="0"/>
              </a:rPr>
              <a:t>.toLowerCase</a:t>
            </a:r>
            <a:r>
              <a:rPr lang="en-US" sz="2000" dirty="0">
                <a:latin typeface="Comic Sans MS" panose="030F0902030302020204" pitchFamily="66" charset="0"/>
              </a:rPr>
              <a:t> ();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if (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nameA</a:t>
            </a:r>
            <a:r>
              <a:rPr lang="en-US" sz="2000" dirty="0">
                <a:latin typeface="Comic Sans MS" panose="030F0902030302020204" pitchFamily="66" charset="0"/>
              </a:rPr>
              <a:t> &lt;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nameB</a:t>
            </a:r>
            <a:r>
              <a:rPr lang="en-US" sz="2000" dirty="0">
                <a:latin typeface="Comic Sans MS" panose="030F0902030302020204" pitchFamily="66" charset="0"/>
              </a:rPr>
              <a:t>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сортуємо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рядки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по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зростанню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  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-1;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if (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nameA</a:t>
            </a:r>
            <a:r>
              <a:rPr lang="en-US" sz="2000" dirty="0">
                <a:latin typeface="Comic Sans MS" panose="030F0902030302020204" pitchFamily="66" charset="0"/>
              </a:rPr>
              <a:t>&gt; 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nameB</a:t>
            </a:r>
            <a:r>
              <a:rPr lang="en-US" sz="2000" dirty="0">
                <a:latin typeface="Comic Sans MS" panose="030F0902030302020204" pitchFamily="66" charset="0"/>
              </a:rPr>
              <a:t>)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  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1;</a:t>
            </a:r>
          </a:p>
          <a:p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0;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Ніякої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сортування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674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10009932" y="1214729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sort()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5EF5A35-73D9-2146-98C9-D9D42FDC68C8}"/>
              </a:ext>
            </a:extLst>
          </p:cNvPr>
          <p:cNvSpPr/>
          <p:nvPr/>
        </p:nvSpPr>
        <p:spPr>
          <a:xfrm>
            <a:off x="522215" y="1859964"/>
            <a:ext cx="112908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latin typeface="Comic Sans MS" panose="030F0902030302020204" pitchFamily="66" charset="0"/>
              </a:rPr>
              <a:t>П</a:t>
            </a:r>
            <a:r>
              <a:rPr lang="en-US" sz="2000" dirty="0" err="1">
                <a:latin typeface="Comic Sans MS" panose="030F0902030302020204" pitchFamily="66" charset="0"/>
              </a:rPr>
              <a:t>отрібно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впорядкувати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співробітників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їх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датою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виходу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пенсію</a:t>
            </a:r>
            <a:r>
              <a:rPr lang="en-US" sz="2000" dirty="0">
                <a:latin typeface="Comic Sans MS" panose="030F0902030302020204" pitchFamily="66" charset="0"/>
              </a:rPr>
              <a:t>. </a:t>
            </a:r>
            <a:r>
              <a:rPr lang="en-US" sz="2000" dirty="0" err="1">
                <a:latin typeface="Comic Sans MS" panose="030F0902030302020204" pitchFamily="66" charset="0"/>
              </a:rPr>
              <a:t>Ця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інформація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зберігається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властивості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anose="030F0902030302020204" pitchFamily="66" charset="0"/>
              </a:rPr>
              <a:t>retiredate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щоб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зробити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все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цікавіше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це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буде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об'єкт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датою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просто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рядок</a:t>
            </a:r>
            <a:r>
              <a:rPr lang="en-US" sz="2000" dirty="0">
                <a:latin typeface="Comic Sans MS" panose="030F0902030302020204" pitchFamily="66" charset="0"/>
              </a:rPr>
              <a:t>.</a:t>
            </a:r>
          </a:p>
          <a:p>
            <a:pPr algn="just"/>
            <a:endParaRPr lang="uk-UA" sz="2000" dirty="0">
              <a:latin typeface="Comic Sans MS" panose="030F0902030302020204" pitchFamily="66" charset="0"/>
            </a:endParaRPr>
          </a:p>
          <a:p>
            <a:pPr algn="just"/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employees</a:t>
            </a:r>
            <a:r>
              <a:rPr lang="en-US" sz="2000" dirty="0" err="1">
                <a:latin typeface="Comic Sans MS" panose="030F0902030302020204" pitchFamily="66" charset="0"/>
              </a:rPr>
              <a:t>.sort</a:t>
            </a:r>
            <a:r>
              <a:rPr lang="en-US" sz="2000" dirty="0">
                <a:latin typeface="Comic Sans MS" panose="030F0902030302020204" pitchFamily="66" charset="0"/>
              </a:rPr>
              <a:t> (function (a, b) {</a:t>
            </a:r>
          </a:p>
          <a:p>
            <a:r>
              <a:rPr lang="uk-UA" sz="2000" dirty="0">
                <a:latin typeface="Comic Sans MS" panose="030F0902030302020204" pitchFamily="66" charset="0"/>
              </a:rPr>
              <a:t>   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dateA</a:t>
            </a:r>
            <a:r>
              <a:rPr lang="en-US" sz="2000" dirty="0">
                <a:latin typeface="Comic Sans MS" panose="030F0902030302020204" pitchFamily="66" charset="0"/>
              </a:rPr>
              <a:t> = new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Date</a:t>
            </a:r>
            <a:r>
              <a:rPr lang="en-US" sz="2000" dirty="0">
                <a:latin typeface="Comic Sans MS" panose="030F0902030302020204" pitchFamily="66" charset="0"/>
              </a:rPr>
              <a:t> (</a:t>
            </a:r>
            <a:r>
              <a:rPr lang="en-US" sz="2000" dirty="0" err="1">
                <a:latin typeface="Comic Sans MS" panose="030F0902030302020204" pitchFamily="66" charset="0"/>
              </a:rPr>
              <a:t>a.</a:t>
            </a:r>
            <a:r>
              <a:rPr lang="en-US" sz="2000" dirty="0" err="1">
                <a:solidFill>
                  <a:srgbClr val="0070C0"/>
                </a:solidFill>
                <a:latin typeface="Comic Sans MS" panose="030F0902030302020204" pitchFamily="66" charset="0"/>
              </a:rPr>
              <a:t>retiredate</a:t>
            </a:r>
            <a:r>
              <a:rPr lang="en-US" sz="2000" dirty="0">
                <a:latin typeface="Comic Sans MS" panose="030F0902030302020204" pitchFamily="66" charset="0"/>
              </a:rPr>
              <a:t>);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   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dateB</a:t>
            </a:r>
            <a:r>
              <a:rPr lang="en-US" sz="2000" dirty="0">
                <a:latin typeface="Comic Sans MS" panose="030F0902030302020204" pitchFamily="66" charset="0"/>
              </a:rPr>
              <a:t> = new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Date</a:t>
            </a:r>
            <a:r>
              <a:rPr lang="en-US" sz="2000" dirty="0">
                <a:latin typeface="Comic Sans MS" panose="030F0902030302020204" pitchFamily="66" charset="0"/>
              </a:rPr>
              <a:t> (</a:t>
            </a:r>
            <a:r>
              <a:rPr lang="en-US" sz="2000" dirty="0" err="1">
                <a:latin typeface="Comic Sans MS" panose="030F0902030302020204" pitchFamily="66" charset="0"/>
              </a:rPr>
              <a:t>b.</a:t>
            </a:r>
            <a:r>
              <a:rPr lang="en-US" sz="2000" dirty="0" err="1">
                <a:solidFill>
                  <a:srgbClr val="0070C0"/>
                </a:solidFill>
                <a:latin typeface="Comic Sans MS" panose="030F0902030302020204" pitchFamily="66" charset="0"/>
              </a:rPr>
              <a:t>retiredate</a:t>
            </a:r>
            <a:r>
              <a:rPr lang="en-US" sz="2000" dirty="0">
                <a:latin typeface="Comic Sans MS" panose="030F0902030302020204" pitchFamily="66" charset="0"/>
              </a:rPr>
              <a:t>)</a:t>
            </a:r>
          </a:p>
          <a:p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dateA</a:t>
            </a:r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latin typeface="Comic Sans MS" panose="030F0902030302020204" pitchFamily="66" charset="0"/>
              </a:rPr>
              <a:t>-</a:t>
            </a:r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mic Sans MS" panose="030F0902030302020204" pitchFamily="66" charset="0"/>
              </a:rPr>
              <a:t>dateB</a:t>
            </a:r>
            <a:r>
              <a:rPr lang="en-US" sz="2000" dirty="0">
                <a:latin typeface="Comic Sans MS" panose="030F0902030302020204" pitchFamily="66" charset="0"/>
              </a:rPr>
              <a:t>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</a:rPr>
              <a:t>сортування по зростаючій датою</a:t>
            </a:r>
          </a:p>
          <a:p>
            <a:r>
              <a:rPr lang="uk" sz="2000" dirty="0"/>
              <a:t>})</a:t>
            </a:r>
            <a:endParaRPr lang="en-US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6" y="7937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кутник 1"/>
          <p:cNvSpPr/>
          <p:nvPr/>
        </p:nvSpPr>
        <p:spPr>
          <a:xfrm>
            <a:off x="9250680" y="1238844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література</a:t>
            </a:r>
          </a:p>
        </p:txBody>
      </p:sp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0" name="Picture 4" descr="Ð ÐµÐ·ÑÐ»ÑÑÐ°Ñ Ð¿Ð¾ÑÑÐºÑ Ð·Ð¾Ð±ÑÐ°Ð¶ÐµÐ½Ñ Ð·Ð° Ð·Ð°Ð¿Ð¸ÑÐ¾Ð¼ &quot;literatu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984" y="3887728"/>
            <a:ext cx="3078480" cy="20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/>
          <p:cNvSpPr/>
          <p:nvPr/>
        </p:nvSpPr>
        <p:spPr>
          <a:xfrm>
            <a:off x="955968" y="1715063"/>
            <a:ext cx="8571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000" dirty="0"/>
              <a:t>JavaScript – </a:t>
            </a:r>
            <a:r>
              <a:rPr lang="uk-UA" sz="2000" dirty="0" err="1"/>
              <a:t>Подробное</a:t>
            </a:r>
            <a:r>
              <a:rPr lang="uk-UA" sz="2000" dirty="0"/>
              <a:t> </a:t>
            </a:r>
            <a:r>
              <a:rPr lang="uk-UA" sz="2000" dirty="0" err="1"/>
              <a:t>руководство</a:t>
            </a:r>
            <a:r>
              <a:rPr lang="uk-UA" sz="2000" dirty="0"/>
              <a:t>, </a:t>
            </a:r>
            <a:r>
              <a:rPr lang="uk-UA" sz="2000" dirty="0" err="1"/>
              <a:t>Девид</a:t>
            </a:r>
            <a:r>
              <a:rPr lang="uk-UA" sz="2000" dirty="0"/>
              <a:t> </a:t>
            </a:r>
            <a:r>
              <a:rPr lang="uk-UA" sz="2000" dirty="0" err="1"/>
              <a:t>Фленеган</a:t>
            </a:r>
            <a:r>
              <a:rPr lang="uk-UA" sz="2000" dirty="0"/>
              <a:t> (6 </a:t>
            </a:r>
            <a:r>
              <a:rPr lang="uk-UA" sz="2000" dirty="0" err="1"/>
              <a:t>издание</a:t>
            </a:r>
            <a:r>
              <a:rPr lang="uk-UA" sz="2000" dirty="0"/>
              <a:t>). </a:t>
            </a:r>
          </a:p>
          <a:p>
            <a:r>
              <a:rPr lang="uk-UA" sz="2000" dirty="0"/>
              <a:t>	</a:t>
            </a:r>
            <a:r>
              <a:rPr lang="en-US" sz="2000" dirty="0"/>
              <a:t>c.176</a:t>
            </a:r>
            <a:r>
              <a:rPr lang="uk-UA" sz="2000" dirty="0"/>
              <a:t> – с</a:t>
            </a:r>
            <a:r>
              <a:rPr lang="en-US" sz="2000" dirty="0"/>
              <a:t>.184</a:t>
            </a:r>
          </a:p>
        </p:txBody>
      </p:sp>
    </p:spTree>
    <p:extLst>
      <p:ext uri="{BB962C8B-B14F-4D97-AF65-F5344CB8AC3E}">
        <p14:creationId xmlns:p14="http://schemas.microsoft.com/office/powerpoint/2010/main" val="3229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59369" y="2055812"/>
            <a:ext cx="531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/>
              <a:t>Методи масиву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/>
              <a:t>Сортування масиву</a:t>
            </a:r>
          </a:p>
          <a:p>
            <a:endParaRPr lang="uk-UA" sz="2000" dirty="0"/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less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80" y="1491798"/>
            <a:ext cx="6038215" cy="38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9250680" y="1238844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foreach</a:t>
            </a:r>
            <a:r>
              <a:rPr lang="uk-UA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173160-27DD-6844-AEBD-D48EC8275C8D}"/>
              </a:ext>
            </a:extLst>
          </p:cNvPr>
          <p:cNvSpPr/>
          <p:nvPr/>
        </p:nvSpPr>
        <p:spPr>
          <a:xfrm>
            <a:off x="620583" y="1909284"/>
            <a:ext cx="1116244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902030302020204" pitchFamily="66" charset="0"/>
              </a:rPr>
              <a:t>Метод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forEach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виконує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обхід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елементів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для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кожного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них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викликає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зазначену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функцію</a:t>
            </a:r>
            <a:r>
              <a:rPr lang="en-US" sz="2000" dirty="0">
                <a:latin typeface="Comic Sans MS" panose="030F0902030302020204" pitchFamily="66" charset="0"/>
              </a:rPr>
              <a:t>.</a:t>
            </a:r>
            <a:endParaRPr lang="uk-UA" sz="2000" dirty="0"/>
          </a:p>
          <a:p>
            <a:endParaRPr lang="uk-UA" sz="1800" dirty="0"/>
          </a:p>
          <a:p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data</a:t>
            </a:r>
            <a:r>
              <a:rPr lang="en-US" sz="1800" dirty="0">
                <a:latin typeface="Comic Sans MS" panose="030F0902030302020204" pitchFamily="66" charset="0"/>
              </a:rPr>
              <a:t> = [1,2,3,4,5]; </a:t>
            </a:r>
            <a:endParaRPr lang="uk-UA" sz="1800" dirty="0"/>
          </a:p>
          <a:p>
            <a:endParaRPr lang="uk" sz="1800" dirty="0"/>
          </a:p>
          <a:p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sum</a:t>
            </a:r>
            <a:r>
              <a:rPr lang="en-US" sz="1800" dirty="0">
                <a:latin typeface="Comic Sans MS" panose="030F0902030302020204" pitchFamily="66" charset="0"/>
              </a:rPr>
              <a:t> = 0;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</a:rPr>
              <a:t>Початкове значення суми 0</a:t>
            </a:r>
          </a:p>
          <a:p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data</a:t>
            </a:r>
            <a:r>
              <a:rPr lang="en-US" sz="1800" dirty="0" err="1">
                <a:latin typeface="Comic Sans MS" panose="030F0902030302020204" pitchFamily="66" charset="0"/>
              </a:rPr>
              <a:t>.forEach</a:t>
            </a:r>
            <a:r>
              <a:rPr lang="en-US" sz="1800" dirty="0">
                <a:latin typeface="Comic Sans MS" panose="030F0902030302020204" pitchFamily="66" charset="0"/>
              </a:rPr>
              <a:t> (function (value) {</a:t>
            </a:r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sum</a:t>
            </a:r>
            <a:r>
              <a:rPr lang="en-US" sz="1800" dirty="0">
                <a:latin typeface="Comic Sans MS" panose="030F0902030302020204" pitchFamily="66" charset="0"/>
              </a:rPr>
              <a:t> + = value;});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</a:rPr>
              <a:t>Додати значення до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sum</a:t>
            </a:r>
          </a:p>
          <a:p>
            <a:endParaRPr lang="uk-UA" sz="1800" dirty="0"/>
          </a:p>
          <a:p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sum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uk-UA" sz="1800" dirty="0"/>
          </a:p>
          <a:p>
            <a:endParaRPr lang="en-US" sz="1800" dirty="0">
              <a:latin typeface="Comic Sans MS" panose="030F0902030302020204" pitchFamily="66" charset="0"/>
            </a:endParaRP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</a:rPr>
              <a:t>Збільшити всі елементи масиву на 1</a:t>
            </a:r>
          </a:p>
          <a:p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data</a:t>
            </a:r>
            <a:r>
              <a:rPr lang="en-US" sz="1800" dirty="0" err="1">
                <a:latin typeface="Comic Sans MS" panose="030F0902030302020204" pitchFamily="66" charset="0"/>
              </a:rPr>
              <a:t>.forEach</a:t>
            </a:r>
            <a:r>
              <a:rPr lang="en-US" sz="1800" dirty="0">
                <a:latin typeface="Comic Sans MS" panose="030F0902030302020204" pitchFamily="66" charset="0"/>
              </a:rPr>
              <a:t> (function (v, </a:t>
            </a:r>
            <a:r>
              <a:rPr lang="en-US" sz="1800" dirty="0" err="1">
                <a:latin typeface="Comic Sans MS" panose="030F0902030302020204" pitchFamily="66" charset="0"/>
              </a:rPr>
              <a:t>i</a:t>
            </a:r>
            <a:r>
              <a:rPr lang="en-US" sz="1800" dirty="0">
                <a:latin typeface="Comic Sans MS" panose="030F0902030302020204" pitchFamily="66" charset="0"/>
              </a:rPr>
              <a:t>, a) {a [</a:t>
            </a:r>
            <a:r>
              <a:rPr lang="en-US" sz="1800" dirty="0" err="1">
                <a:latin typeface="Comic Sans MS" panose="030F0902030302020204" pitchFamily="66" charset="0"/>
              </a:rPr>
              <a:t>i</a:t>
            </a:r>
            <a:r>
              <a:rPr lang="en-US" sz="1800" dirty="0">
                <a:latin typeface="Comic Sans MS" panose="030F0902030302020204" pitchFamily="66" charset="0"/>
              </a:rPr>
              <a:t>] = v + 1;});</a:t>
            </a:r>
          </a:p>
          <a:p>
            <a:endParaRPr lang="uk-UA" sz="1800" dirty="0"/>
          </a:p>
          <a:p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data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[2,3,4,5,6]</a:t>
            </a:r>
          </a:p>
        </p:txBody>
      </p:sp>
    </p:spTree>
    <p:extLst>
      <p:ext uri="{BB962C8B-B14F-4D97-AF65-F5344CB8AC3E}">
        <p14:creationId xmlns:p14="http://schemas.microsoft.com/office/powerpoint/2010/main" val="25866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9250680" y="1238844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map()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71C5DA-BE81-164D-A95D-358AA9B5042F}"/>
              </a:ext>
            </a:extLst>
          </p:cNvPr>
          <p:cNvSpPr/>
          <p:nvPr/>
        </p:nvSpPr>
        <p:spPr>
          <a:xfrm>
            <a:off x="612775" y="2466161"/>
            <a:ext cx="11574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902030302020204" pitchFamily="66" charset="0"/>
              </a:rPr>
              <a:t>Метод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map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передає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зазначеної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функції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кожен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масиву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щодо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якого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він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викликаний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повертає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значень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що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повертаються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цією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функцією</a:t>
            </a:r>
            <a:r>
              <a:rPr lang="en-US" sz="2000" dirty="0">
                <a:latin typeface="Comic Sans MS" panose="030F0902030302020204" pitchFamily="66" charset="0"/>
              </a:rPr>
              <a:t>.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2000" dirty="0">
                <a:latin typeface="Comic Sans MS" panose="030F0902030302020204" pitchFamily="66" charset="0"/>
              </a:rPr>
              <a:t> = [1, 2, 3];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mic Sans MS" panose="030F0902030302020204" pitchFamily="66" charset="0"/>
              </a:rPr>
              <a:t>b</a:t>
            </a:r>
            <a:r>
              <a:rPr lang="en-US" sz="2000" dirty="0">
                <a:latin typeface="Comic Sans MS" panose="030F0902030302020204" pitchFamily="66" charset="0"/>
              </a:rPr>
              <a:t> = </a:t>
            </a:r>
            <a:r>
              <a:rPr lang="en-US" sz="2000" dirty="0" err="1">
                <a:latin typeface="Comic Sans MS" panose="030F0902030302020204" pitchFamily="66" charset="0"/>
              </a:rPr>
              <a:t>a.map</a:t>
            </a:r>
            <a:r>
              <a:rPr lang="en-US" sz="2000" dirty="0">
                <a:latin typeface="Comic Sans MS" panose="030F0902030302020204" pitchFamily="66" charset="0"/>
              </a:rPr>
              <a:t> (function (x) {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	   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x * x;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	});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b = [1, 4, 9]</a:t>
            </a:r>
          </a:p>
        </p:txBody>
      </p:sp>
    </p:spTree>
    <p:extLst>
      <p:ext uri="{BB962C8B-B14F-4D97-AF65-F5344CB8AC3E}">
        <p14:creationId xmlns:p14="http://schemas.microsoft.com/office/powerpoint/2010/main" val="17721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9250680" y="1238844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filter()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828371-D290-0944-B7D0-75364563B3EE}"/>
              </a:ext>
            </a:extLst>
          </p:cNvPr>
          <p:cNvSpPr/>
          <p:nvPr/>
        </p:nvSpPr>
        <p:spPr>
          <a:xfrm>
            <a:off x="467771" y="1832340"/>
            <a:ext cx="113036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902030302020204" pitchFamily="66" charset="0"/>
              </a:rPr>
              <a:t>Метод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filter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повертає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що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містить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підмножина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елементів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вихідного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масиву</a:t>
            </a:r>
            <a:r>
              <a:rPr lang="en-US" sz="2000" dirty="0">
                <a:latin typeface="Comic Sans MS" panose="030F0902030302020204" pitchFamily="66" charset="0"/>
              </a:rPr>
              <a:t>. </a:t>
            </a:r>
            <a:r>
              <a:rPr lang="en-US" sz="2000" dirty="0" err="1">
                <a:latin typeface="Comic Sans MS" panose="030F0902030302020204" pitchFamily="66" charset="0"/>
              </a:rPr>
              <a:t>Передана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йому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повинна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бути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функцією-предикатом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uk-UA" sz="2000" dirty="0">
                <a:latin typeface="Comic Sans MS" panose="030F0902030302020204" pitchFamily="66" charset="0"/>
              </a:rPr>
              <a:t>тобто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повертати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значення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true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або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false</a:t>
            </a:r>
            <a:r>
              <a:rPr lang="en-US" sz="2000" dirty="0">
                <a:latin typeface="Comic Sans MS" panose="030F0902030302020204" pitchFamily="66" charset="0"/>
              </a:rPr>
              <a:t>.</a:t>
            </a:r>
            <a:endParaRPr lang="uk-UA" sz="2000" dirty="0">
              <a:latin typeface="Comic Sans MS" panose="030F0902030302020204" pitchFamily="66" charset="0"/>
            </a:endParaRPr>
          </a:p>
          <a:p>
            <a:endParaRPr lang="uk-UA" sz="1800" dirty="0"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uk-UA" sz="1800" dirty="0">
                <a:latin typeface="Comic Sans MS" panose="030F0902030302020204" pitchFamily="66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1800" dirty="0">
                <a:latin typeface="Comic Sans MS" panose="030F0902030302020204" pitchFamily="66" charset="0"/>
              </a:rPr>
              <a:t> = [5, 4, 3, 2, 1];</a:t>
            </a:r>
            <a:endParaRPr lang="uk-UA" sz="1800" dirty="0">
              <a:latin typeface="Comic Sans MS" panose="030F0902030302020204" pitchFamily="66" charset="0"/>
            </a:endParaRPr>
          </a:p>
          <a:p>
            <a:endParaRPr lang="en-US" sz="1800" dirty="0"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smallvalues</a:t>
            </a:r>
            <a:r>
              <a:rPr lang="en-US" sz="1800" dirty="0">
                <a:latin typeface="Comic Sans MS" panose="030F0902030302020204" pitchFamily="66" charset="0"/>
              </a:rPr>
              <a:t> = </a:t>
            </a:r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1800" dirty="0" err="1">
                <a:latin typeface="Comic Sans MS" panose="030F0902030302020204" pitchFamily="66" charset="0"/>
              </a:rPr>
              <a:t>.filter</a:t>
            </a:r>
            <a:r>
              <a:rPr lang="en-US" sz="1800" dirty="0">
                <a:latin typeface="Comic Sans MS" panose="030F0902030302020204" pitchFamily="66" charset="0"/>
              </a:rPr>
              <a:t> (function (x) {</a:t>
            </a:r>
            <a:r>
              <a:rPr lang="en-US" sz="18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1800" dirty="0">
                <a:latin typeface="Comic Sans MS" panose="030F0902030302020204" pitchFamily="66" charset="0"/>
              </a:rPr>
              <a:t> x &lt;3});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[2, 1]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en-US" sz="1800" dirty="0"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 </a:t>
            </a:r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everyother</a:t>
            </a:r>
            <a:r>
              <a:rPr lang="en-US" sz="1800" dirty="0">
                <a:latin typeface="Comic Sans MS" panose="030F0902030302020204" pitchFamily="66" charset="0"/>
              </a:rPr>
              <a:t> = </a:t>
            </a:r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1800" dirty="0" err="1">
                <a:latin typeface="Comic Sans MS" panose="030F0902030302020204" pitchFamily="66" charset="0"/>
              </a:rPr>
              <a:t>.filter</a:t>
            </a:r>
            <a:r>
              <a:rPr lang="en-US" sz="1800" dirty="0">
                <a:latin typeface="Comic Sans MS" panose="030F0902030302020204" pitchFamily="66" charset="0"/>
              </a:rPr>
              <a:t> (function (x, </a:t>
            </a:r>
            <a:r>
              <a:rPr lang="en-US" sz="1800" dirty="0" err="1">
                <a:latin typeface="Comic Sans MS" panose="030F0902030302020204" pitchFamily="66" charset="0"/>
              </a:rPr>
              <a:t>i</a:t>
            </a:r>
            <a:r>
              <a:rPr lang="en-US" sz="1800" dirty="0">
                <a:latin typeface="Comic Sans MS" panose="030F0902030302020204" pitchFamily="66" charset="0"/>
              </a:rPr>
              <a:t>) {</a:t>
            </a:r>
            <a:r>
              <a:rPr lang="en-US" sz="18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i</a:t>
            </a:r>
            <a:r>
              <a:rPr lang="en-US" sz="1800" dirty="0">
                <a:latin typeface="Comic Sans MS" panose="030F0902030302020204" pitchFamily="66" charset="0"/>
              </a:rPr>
              <a:t>% 2 == 0});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[5, 3, 1]</a:t>
            </a:r>
          </a:p>
        </p:txBody>
      </p:sp>
    </p:spTree>
    <p:extLst>
      <p:ext uri="{BB962C8B-B14F-4D97-AF65-F5344CB8AC3E}">
        <p14:creationId xmlns:p14="http://schemas.microsoft.com/office/powerpoint/2010/main" val="17237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9250680" y="1238844"/>
            <a:ext cx="1258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every()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F22C954-86B6-494F-8BEB-DD93A853A986}"/>
              </a:ext>
            </a:extLst>
          </p:cNvPr>
          <p:cNvSpPr/>
          <p:nvPr/>
        </p:nvSpPr>
        <p:spPr>
          <a:xfrm>
            <a:off x="328090" y="1816120"/>
            <a:ext cx="115304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Comic Sans MS" panose="030F0902030302020204" pitchFamily="66" charset="0"/>
              </a:rPr>
              <a:t>Методи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every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предика</a:t>
            </a:r>
            <a:r>
              <a:rPr lang="uk-UA" sz="2000" dirty="0">
                <a:latin typeface="Comic Sans MS" panose="030F0902030302020204" pitchFamily="66" charset="0"/>
              </a:rPr>
              <a:t>том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масиву</a:t>
            </a:r>
            <a:r>
              <a:rPr lang="en-US" sz="2000" dirty="0">
                <a:latin typeface="Comic Sans MS" panose="030F0902030302020204" pitchFamily="66" charset="0"/>
              </a:rPr>
              <a:t>. </a:t>
            </a:r>
            <a:r>
              <a:rPr lang="uk-UA" sz="2000" dirty="0">
                <a:latin typeface="Comic Sans MS" panose="030F0902030302020204" pitchFamily="66" charset="0"/>
              </a:rPr>
              <a:t> М</a:t>
            </a:r>
            <a:r>
              <a:rPr lang="en-US" sz="2000" dirty="0" err="1">
                <a:latin typeface="Comic Sans MS" panose="030F0902030302020204" pitchFamily="66" charset="0"/>
              </a:rPr>
              <a:t>етод</a:t>
            </a:r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latin typeface="Comic Sans MS" panose="030F0902030302020204" pitchFamily="66" charset="0"/>
              </a:rPr>
              <a:t>every () </a:t>
            </a:r>
            <a:r>
              <a:rPr lang="en-US" sz="2000" dirty="0" err="1">
                <a:latin typeface="Comic Sans MS" panose="030F0902030302020204" pitchFamily="66" charset="0"/>
              </a:rPr>
              <a:t>повертає</a:t>
            </a:r>
            <a:r>
              <a:rPr lang="en-US" sz="2000" dirty="0">
                <a:latin typeface="Comic Sans MS" panose="030F0902030302020204" pitchFamily="66" charset="0"/>
              </a:rPr>
              <a:t> true,</a:t>
            </a:r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тільки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якщо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передана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вами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функція-предикат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повернула</a:t>
            </a:r>
            <a:r>
              <a:rPr lang="en-US" sz="2000" dirty="0">
                <a:latin typeface="Comic Sans MS" panose="030F0902030302020204" pitchFamily="66" charset="0"/>
              </a:rPr>
              <a:t> true </a:t>
            </a:r>
            <a:r>
              <a:rPr lang="en-US" sz="2000" dirty="0" err="1">
                <a:latin typeface="Comic Sans MS" panose="030F0902030302020204" pitchFamily="66" charset="0"/>
              </a:rPr>
              <a:t>для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всіх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елементів</a:t>
            </a:r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масиву</a:t>
            </a:r>
            <a:r>
              <a:rPr lang="en-US" sz="2000" dirty="0">
                <a:latin typeface="Comic Sans MS" panose="030F0902030302020204" pitchFamily="66" charset="0"/>
              </a:rPr>
              <a:t>:</a:t>
            </a:r>
            <a:endParaRPr lang="uk-UA" sz="2000" dirty="0">
              <a:latin typeface="Comic Sans MS" panose="030F0902030302020204" pitchFamily="66" charset="0"/>
            </a:endParaRPr>
          </a:p>
          <a:p>
            <a:endParaRPr lang="uk-UA" sz="2000" dirty="0"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uk-UA" sz="1800" dirty="0">
                <a:latin typeface="Comic Sans MS" panose="030F0902030302020204" pitchFamily="66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1800" dirty="0">
                <a:latin typeface="Comic Sans MS" panose="030F0902030302020204" pitchFamily="66" charset="0"/>
              </a:rPr>
              <a:t> = [1,2,3,4,5];</a:t>
            </a:r>
            <a:endParaRPr lang="uk-UA" sz="1800" dirty="0">
              <a:latin typeface="Comic Sans MS" panose="030F0902030302020204" pitchFamily="66" charset="0"/>
            </a:endParaRPr>
          </a:p>
          <a:p>
            <a:endParaRPr lang="en-US" sz="1800" dirty="0"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1800" dirty="0" err="1">
                <a:latin typeface="Comic Sans MS" panose="030F0902030302020204" pitchFamily="66" charset="0"/>
              </a:rPr>
              <a:t>.every</a:t>
            </a:r>
            <a:r>
              <a:rPr lang="en-US" sz="1800" dirty="0">
                <a:latin typeface="Comic Sans MS" panose="030F0902030302020204" pitchFamily="66" charset="0"/>
              </a:rPr>
              <a:t> (function (x) {</a:t>
            </a:r>
            <a:r>
              <a:rPr lang="en-US" sz="18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1800" dirty="0">
                <a:latin typeface="Comic Sans MS" panose="030F0902030302020204" pitchFamily="66" charset="0"/>
              </a:rPr>
              <a:t> x &lt;10;})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true: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все значення &lt;10.</a:t>
            </a:r>
          </a:p>
          <a:p>
            <a:endParaRPr lang="uk" sz="1800" dirty="0"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1800" dirty="0" err="1">
                <a:latin typeface="Comic Sans MS" panose="030F0902030302020204" pitchFamily="66" charset="0"/>
              </a:rPr>
              <a:t>.every</a:t>
            </a:r>
            <a:r>
              <a:rPr lang="en-US" sz="1800" dirty="0">
                <a:latin typeface="Comic Sans MS" panose="030F0902030302020204" pitchFamily="66" charset="0"/>
              </a:rPr>
              <a:t> (function (x) {</a:t>
            </a:r>
            <a:r>
              <a:rPr lang="en-US" sz="18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1800" dirty="0">
                <a:latin typeface="Comic Sans MS" panose="030F0902030302020204" pitchFamily="66" charset="0"/>
              </a:rPr>
              <a:t> x% 2 === 0;})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false: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не всі парні.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9250680" y="1238844"/>
            <a:ext cx="1258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some()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1A69C30-C919-704E-A7EC-D7627AA02765}"/>
              </a:ext>
            </a:extLst>
          </p:cNvPr>
          <p:cNvSpPr/>
          <p:nvPr/>
        </p:nvSpPr>
        <p:spPr>
          <a:xfrm>
            <a:off x="358963" y="1832340"/>
            <a:ext cx="113430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Comic Sans MS" panose="030F0902030302020204" pitchFamily="66" charset="0"/>
              </a:rPr>
              <a:t>Метод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some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повертає</a:t>
            </a:r>
            <a:r>
              <a:rPr lang="en-US" sz="2000" dirty="0">
                <a:latin typeface="Comic Sans MS" panose="030F0902030302020204" pitchFamily="66" charset="0"/>
              </a:rPr>
              <a:t> true, </a:t>
            </a:r>
            <a:r>
              <a:rPr lang="en-US" sz="2000" dirty="0" err="1">
                <a:latin typeface="Comic Sans MS" panose="030F0902030302020204" pitchFamily="66" charset="0"/>
              </a:rPr>
              <a:t>якщо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хоча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б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один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для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якого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функція</a:t>
            </a:r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предікат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поверне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true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значення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false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повертається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методом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тільки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якщо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функція</a:t>
            </a:r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предікат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поверне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false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для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всіх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елементів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масиву</a:t>
            </a:r>
            <a:r>
              <a:rPr lang="en-US" sz="2000" dirty="0">
                <a:latin typeface="Comic Sans MS" panose="030F0902030302020204" pitchFamily="66" charset="0"/>
              </a:rPr>
              <a:t>:</a:t>
            </a:r>
            <a:endParaRPr lang="uk-UA" sz="2000" dirty="0">
              <a:latin typeface="Comic Sans MS" panose="030F0902030302020204" pitchFamily="66" charset="0"/>
            </a:endParaRPr>
          </a:p>
          <a:p>
            <a:pPr algn="just"/>
            <a:endParaRPr lang="uk-UA" sz="2000" dirty="0"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uk-UA" sz="2000" dirty="0"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2000" dirty="0">
                <a:latin typeface="Comic Sans MS" panose="030F0902030302020204" pitchFamily="66" charset="0"/>
              </a:rPr>
              <a:t> = [1,2,3,4,5];</a:t>
            </a:r>
          </a:p>
          <a:p>
            <a:pPr algn="just"/>
            <a:endParaRPr lang="en-US" sz="2000" dirty="0"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2000" dirty="0" err="1">
                <a:latin typeface="Comic Sans MS" panose="030F0902030302020204" pitchFamily="66" charset="0"/>
              </a:rPr>
              <a:t>.some</a:t>
            </a:r>
            <a:r>
              <a:rPr lang="en-US" sz="2000" dirty="0">
                <a:latin typeface="Comic Sans MS" panose="030F0902030302020204" pitchFamily="66" charset="0"/>
              </a:rPr>
              <a:t> (function (x) {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x% 2 === 0;})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true: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є парні числа.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pPr algn="just"/>
            <a:endParaRPr lang="uk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pPr algn="just"/>
            <a:r>
              <a:rPr lang="en-US" sz="2000" dirty="0" err="1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2000" dirty="0" err="1">
                <a:latin typeface="Comic Sans MS" panose="030F0902030302020204" pitchFamily="66" charset="0"/>
              </a:rPr>
              <a:t>.some</a:t>
            </a:r>
            <a:r>
              <a:rPr lang="en-US" sz="2000" dirty="0">
                <a:latin typeface="Comic Sans MS" panose="030F0902030302020204" pitchFamily="66" charset="0"/>
              </a:rPr>
              <a:t> (</a:t>
            </a:r>
            <a:r>
              <a:rPr lang="en-US" sz="2000" dirty="0" err="1">
                <a:latin typeface="Comic Sans MS" panose="030F0902030302020204" pitchFamily="66" charset="0"/>
              </a:rPr>
              <a:t>isNaN</a:t>
            </a:r>
            <a:r>
              <a:rPr lang="en-US" sz="2000" dirty="0">
                <a:latin typeface="Comic Sans MS" panose="030F0902030302020204" pitchFamily="66" charset="0"/>
              </a:rPr>
              <a:t>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=&gt; false: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немає нечислових елементів.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9250680" y="1238844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reduce()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3689DCD-B6F3-5B40-96A5-C59918B75D41}"/>
              </a:ext>
            </a:extLst>
          </p:cNvPr>
          <p:cNvSpPr/>
          <p:nvPr/>
        </p:nvSpPr>
        <p:spPr>
          <a:xfrm>
            <a:off x="522215" y="1987048"/>
            <a:ext cx="1114506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902030302020204" pitchFamily="66" charset="0"/>
              </a:rPr>
              <a:t>Методи</a:t>
            </a:r>
            <a:r>
              <a:rPr lang="en-US" sz="2000" dirty="0">
                <a:latin typeface="Comic Sans MS" panose="030F0902030302020204" pitchFamily="66" charset="0"/>
              </a:rPr>
              <a:t> reduce ()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reduceRight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об'єднують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елементи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масиву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використовуючи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зазначену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вами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функцію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повертають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єдине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значення</a:t>
            </a:r>
            <a:r>
              <a:rPr lang="en-US" sz="2000" dirty="0">
                <a:latin typeface="Comic Sans MS" panose="030F0902030302020204" pitchFamily="66" charset="0"/>
              </a:rPr>
              <a:t>.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a = [1,2,3,4,5];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sum = </a:t>
            </a:r>
            <a:r>
              <a:rPr lang="en-US" sz="2000" dirty="0" err="1">
                <a:latin typeface="Comic Sans MS" panose="030F0902030302020204" pitchFamily="66" charset="0"/>
              </a:rPr>
              <a:t>a.reduce</a:t>
            </a:r>
            <a:r>
              <a:rPr lang="en-US" sz="2000" dirty="0">
                <a:latin typeface="Comic Sans MS" panose="030F0902030302020204" pitchFamily="66" charset="0"/>
              </a:rPr>
              <a:t> (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function</a:t>
            </a:r>
            <a:r>
              <a:rPr lang="en-US" sz="2000" dirty="0">
                <a:latin typeface="Comic Sans MS" panose="030F0902030302020204" pitchFamily="66" charset="0"/>
              </a:rPr>
              <a:t> (x, y) {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x + y}, 0);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Сума значень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uk" sz="2000" dirty="0"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product = </a:t>
            </a:r>
            <a:r>
              <a:rPr lang="en-US" sz="2000" dirty="0" err="1">
                <a:latin typeface="Comic Sans MS" panose="030F0902030302020204" pitchFamily="66" charset="0"/>
              </a:rPr>
              <a:t>a.reduce</a:t>
            </a:r>
            <a:r>
              <a:rPr lang="en-US" sz="2000" dirty="0">
                <a:latin typeface="Comic Sans MS" panose="030F0902030302020204" pitchFamily="66" charset="0"/>
              </a:rPr>
              <a:t> (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function</a:t>
            </a:r>
            <a:r>
              <a:rPr lang="en-US" sz="2000" dirty="0">
                <a:latin typeface="Comic Sans MS" panose="030F0902030302020204" pitchFamily="66" charset="0"/>
              </a:rPr>
              <a:t> (x, y) {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x * y}, 1);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добуток значень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endParaRPr lang="uk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2000" dirty="0">
                <a:latin typeface="Comic Sans MS" panose="030F0902030302020204" pitchFamily="66" charset="0"/>
              </a:rPr>
              <a:t> max = </a:t>
            </a:r>
            <a:r>
              <a:rPr lang="en-US" sz="2000" dirty="0" err="1">
                <a:latin typeface="Comic Sans MS" panose="030F0902030302020204" pitchFamily="66" charset="0"/>
              </a:rPr>
              <a:t>a.reduce</a:t>
            </a:r>
            <a:r>
              <a:rPr lang="en-US" sz="2000" dirty="0">
                <a:latin typeface="Comic Sans MS" panose="030F0902030302020204" pitchFamily="66" charset="0"/>
              </a:rPr>
              <a:t> (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function</a:t>
            </a:r>
            <a:r>
              <a:rPr lang="en-US" sz="2000" dirty="0">
                <a:latin typeface="Comic Sans MS" panose="030F0902030302020204" pitchFamily="66" charset="0"/>
              </a:rPr>
              <a:t> (x, y) {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2000" dirty="0">
                <a:latin typeface="Comic Sans MS" panose="030F0902030302020204" pitchFamily="66" charset="0"/>
              </a:rPr>
              <a:t> (x&gt; y)? x: y;});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найбільш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е</a:t>
            </a:r>
            <a:r>
              <a:rPr lang="uk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 значення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20" y="-2810"/>
            <a:ext cx="12195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Ð ÐµÐ·ÑÐ»ÑÑÐ°Ñ Ð¿Ð¾ÑÑÐºÑ Ð·Ð¾Ð±ÑÐ°Ð¶ÐµÐ½Ñ Ð·Ð° Ð·Ð°Ð¿Ð¸ÑÐ¾Ð¼ &quot;if els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кутник 2"/>
          <p:cNvSpPr/>
          <p:nvPr/>
        </p:nvSpPr>
        <p:spPr>
          <a:xfrm>
            <a:off x="6193344" y="1710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0" name="Прямокутник 9"/>
          <p:cNvSpPr/>
          <p:nvPr/>
        </p:nvSpPr>
        <p:spPr>
          <a:xfrm>
            <a:off x="6410960" y="169068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3" name="Прямокутник 1">
            <a:extLst>
              <a:ext uri="{FF2B5EF4-FFF2-40B4-BE49-F238E27FC236}">
                <a16:creationId xmlns:a16="http://schemas.microsoft.com/office/drawing/2014/main" xmlns="" id="{A95FDD30-828D-3445-A7F6-839031186B7D}"/>
              </a:ext>
            </a:extLst>
          </p:cNvPr>
          <p:cNvSpPr/>
          <p:nvPr/>
        </p:nvSpPr>
        <p:spPr>
          <a:xfrm>
            <a:off x="9250680" y="1238844"/>
            <a:ext cx="2005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reduceRight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()</a:t>
            </a:r>
            <a:endParaRPr lang="uk-UA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1D463DF-B171-C448-8A04-C9CD92E9D890}"/>
              </a:ext>
            </a:extLst>
          </p:cNvPr>
          <p:cNvSpPr/>
          <p:nvPr/>
        </p:nvSpPr>
        <p:spPr>
          <a:xfrm>
            <a:off x="460375" y="1987048"/>
            <a:ext cx="1119034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902030302020204" pitchFamily="66" charset="0"/>
              </a:rPr>
              <a:t>Метод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reduceRight</a:t>
            </a:r>
            <a:r>
              <a:rPr lang="en-US" sz="2000" dirty="0">
                <a:latin typeface="Comic Sans MS" panose="030F0902030302020204" pitchFamily="66" charset="0"/>
              </a:rPr>
              <a:t> () </a:t>
            </a:r>
            <a:r>
              <a:rPr lang="en-US" sz="2000" dirty="0" err="1">
                <a:latin typeface="Comic Sans MS" panose="030F0902030302020204" pitchFamily="66" charset="0"/>
              </a:rPr>
              <a:t>діє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точно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так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же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як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метод</a:t>
            </a:r>
            <a:r>
              <a:rPr lang="en-US" sz="2000" dirty="0">
                <a:latin typeface="Comic Sans MS" panose="030F0902030302020204" pitchFamily="66" charset="0"/>
              </a:rPr>
              <a:t> reduce (), </a:t>
            </a:r>
            <a:r>
              <a:rPr lang="en-US" sz="2000" dirty="0" err="1">
                <a:latin typeface="Comic Sans MS" panose="030F0902030302020204" pitchFamily="66" charset="0"/>
              </a:rPr>
              <a:t>за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винятком</a:t>
            </a:r>
            <a:r>
              <a:rPr lang="uk-UA" sz="2000" dirty="0"/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того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що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масив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обробляється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зворотному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порядку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latin typeface="Comic Sans MS" panose="030F0902030302020204" pitchFamily="66" charset="0"/>
              </a:rPr>
              <a:t>від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великих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індексів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до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менших</a:t>
            </a:r>
            <a:r>
              <a:rPr lang="en-US" sz="2000" dirty="0">
                <a:latin typeface="Comic Sans MS" panose="030F0902030302020204" pitchFamily="66" charset="0"/>
              </a:rPr>
              <a:t> (</a:t>
            </a:r>
            <a:r>
              <a:rPr lang="en-US" sz="2000" dirty="0" err="1">
                <a:latin typeface="Comic Sans MS" panose="030F0902030302020204" pitchFamily="66" charset="0"/>
              </a:rPr>
              <a:t>справа</a:t>
            </a:r>
            <a:r>
              <a:rPr lang="en-US" sz="2000" dirty="0"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latin typeface="Comic Sans MS" panose="030F0902030302020204" pitchFamily="66" charset="0"/>
              </a:rPr>
              <a:t>наліво</a:t>
            </a:r>
            <a:r>
              <a:rPr lang="en-US" sz="2000" dirty="0">
                <a:latin typeface="Comic Sans MS" panose="030F0902030302020204" pitchFamily="66" charset="0"/>
              </a:rPr>
              <a:t>).</a:t>
            </a:r>
            <a:endParaRPr lang="uk-UA" sz="2000" dirty="0">
              <a:latin typeface="Comic Sans MS" panose="030F0902030302020204" pitchFamily="66" charset="0"/>
            </a:endParaRPr>
          </a:p>
          <a:p>
            <a:endParaRPr lang="uk-UA" sz="1800" dirty="0"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a</a:t>
            </a:r>
            <a:r>
              <a:rPr lang="en-US" sz="1800" dirty="0">
                <a:latin typeface="Comic Sans MS" panose="030F0902030302020204" pitchFamily="66" charset="0"/>
              </a:rPr>
              <a:t> = [2, 3, 4];</a:t>
            </a:r>
            <a:endParaRPr lang="uk-UA" sz="1800" dirty="0">
              <a:latin typeface="Comic Sans MS" panose="030F0902030302020204" pitchFamily="66" charset="0"/>
            </a:endParaRPr>
          </a:p>
          <a:p>
            <a:endParaRPr lang="en-US" sz="1800" dirty="0">
              <a:latin typeface="Comic Sans MS" panose="030F0902030302020204" pitchFamily="66" charset="0"/>
            </a:endParaRP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// </a:t>
            </a:r>
            <a:r>
              <a:rPr lang="uk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Обчислити 2 ^ (3 ^ 4). 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Comic Sans MS" panose="030F0902030302020204" pitchFamily="66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mic Sans MS" panose="030F0902030302020204" pitchFamily="66" charset="0"/>
              </a:rPr>
              <a:t>big</a:t>
            </a:r>
            <a:r>
              <a:rPr lang="en-US" sz="1800" dirty="0">
                <a:latin typeface="Comic Sans MS" panose="030F0902030302020204" pitchFamily="66" charset="0"/>
              </a:rPr>
              <a:t> = </a:t>
            </a:r>
            <a:r>
              <a:rPr lang="en-US" sz="1800" dirty="0" err="1">
                <a:latin typeface="Comic Sans MS" panose="030F0902030302020204" pitchFamily="66" charset="0"/>
              </a:rPr>
              <a:t>a.reduceRight</a:t>
            </a:r>
            <a:r>
              <a:rPr lang="en-US" sz="1800" dirty="0">
                <a:latin typeface="Comic Sans MS" panose="030F0902030302020204" pitchFamily="66" charset="0"/>
              </a:rPr>
              <a:t> (function (accumulator, value) {</a:t>
            </a:r>
          </a:p>
          <a:p>
            <a:r>
              <a:rPr lang="en-US" sz="1800" dirty="0">
                <a:latin typeface="Comic Sans MS" panose="030F0902030302020204" pitchFamily="66" charset="0"/>
              </a:rPr>
              <a:t>       </a:t>
            </a:r>
            <a:r>
              <a:rPr lang="en-US" sz="1800" dirty="0">
                <a:solidFill>
                  <a:srgbClr val="7030A0"/>
                </a:solidFill>
                <a:latin typeface="Comic Sans MS" panose="030F0902030302020204" pitchFamily="66" charset="0"/>
              </a:rPr>
              <a:t>return</a:t>
            </a:r>
            <a:r>
              <a:rPr lang="en-US" sz="1800" dirty="0">
                <a:latin typeface="Comic Sans MS" panose="030F0902030302020204" pitchFamily="66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</a:rPr>
              <a:t>Math.pow</a:t>
            </a:r>
            <a:r>
              <a:rPr lang="en-US" sz="1800" dirty="0">
                <a:latin typeface="Comic Sans MS" panose="030F0902030302020204" pitchFamily="66" charset="0"/>
              </a:rPr>
              <a:t> (value, accumulator);</a:t>
            </a:r>
          </a:p>
          <a:p>
            <a:r>
              <a:rPr lang="en-US" sz="1800" dirty="0">
                <a:latin typeface="Comic Sans MS" panose="030F0902030302020204" pitchFamily="66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42396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32030</TotalTime>
  <Words>1284</Words>
  <Application>Microsoft Office PowerPoint</Application>
  <PresentationFormat>Довільний</PresentationFormat>
  <Paragraphs>161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0" baseType="lpstr"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</dc:creator>
  <cp:lastModifiedBy>Windows User</cp:lastModifiedBy>
  <cp:revision>604</cp:revision>
  <dcterms:modified xsi:type="dcterms:W3CDTF">2019-01-08T12:15:06Z</dcterms:modified>
</cp:coreProperties>
</file>