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60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9" r:id="rId17"/>
    <p:sldId id="270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9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21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77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33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488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2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88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3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77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59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DAAB-35CE-3C2A-2345-192A092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线性拟合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5A1D9-4414-6172-FCE3-6AD143A13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张煊、张博钜、丁宣铭</a:t>
            </a:r>
          </a:p>
        </p:txBody>
      </p:sp>
    </p:spTree>
    <p:extLst>
      <p:ext uri="{BB962C8B-B14F-4D97-AF65-F5344CB8AC3E}">
        <p14:creationId xmlns:p14="http://schemas.microsoft.com/office/powerpoint/2010/main" val="243393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9DB631-2C1C-7FFF-3F69-8BE96A6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一元函数梯度下降法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24583C8-319B-8310-77B1-EB771BF935A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54614" y="1814287"/>
            <a:ext cx="9107171" cy="3229426"/>
          </a:xfrm>
        </p:spPr>
      </p:pic>
    </p:spTree>
    <p:extLst>
      <p:ext uri="{BB962C8B-B14F-4D97-AF65-F5344CB8AC3E}">
        <p14:creationId xmlns:p14="http://schemas.microsoft.com/office/powerpoint/2010/main" val="32254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91BA3BC-C164-9BBD-A912-731A6B3B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学习率的确定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BBD58F9-B1E3-D2AE-FFB7-BE0F4FF19E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82482"/>
            <a:ext cx="8364117" cy="368668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0EAC37-1BEE-7068-36D7-4FAE18DD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816" y="3825826"/>
            <a:ext cx="26337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76D0D6D-6E8C-9971-9083-0D6884CF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学习率的确定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FC8F3E1-4EDD-1CEA-50CF-547CCFDD90B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8053" y="1655546"/>
            <a:ext cx="8807834" cy="248449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4021CF-69A2-11FE-8412-8000B216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013" y="4140036"/>
            <a:ext cx="26337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516571-98DC-BC47-8B0C-3BA4A3B599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28162"/>
            <a:ext cx="9335803" cy="221010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ADDB780-3C3C-AF37-412E-12D0E661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从一元函数到多元函数</a:t>
            </a:r>
          </a:p>
        </p:txBody>
      </p:sp>
    </p:spTree>
    <p:extLst>
      <p:ext uri="{BB962C8B-B14F-4D97-AF65-F5344CB8AC3E}">
        <p14:creationId xmlns:p14="http://schemas.microsoft.com/office/powerpoint/2010/main" val="402514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90A854-3660-B5E0-D11C-F99FE42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zh-CN" altLang="en-US" dirty="0"/>
              <a:t>梯度下降？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93B529D-CD9D-EA65-179F-31379AD7EB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766694"/>
            <a:ext cx="9485194" cy="3755676"/>
          </a:xfrm>
        </p:spPr>
      </p:pic>
    </p:spTree>
    <p:extLst>
      <p:ext uri="{BB962C8B-B14F-4D97-AF65-F5344CB8AC3E}">
        <p14:creationId xmlns:p14="http://schemas.microsoft.com/office/powerpoint/2010/main" val="314252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70DC43-7107-78E3-6035-B3F12D02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missing?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FEE2A8-6E20-7A26-3EA7-2EE1019318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46536" y="1878833"/>
            <a:ext cx="6201640" cy="1819529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E16C86-BEEA-0665-0B86-FBE5361D0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2" y="4028732"/>
            <a:ext cx="463932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6E22B6-4B91-C02C-FB55-198C8513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批量梯度下降算法 </a:t>
            </a:r>
            <a:r>
              <a:rPr lang="en-US" altLang="zh-CN" dirty="0"/>
              <a:t>(BGD)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3B94297-BD17-E13F-4F8E-39A2DE677D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772796"/>
            <a:ext cx="9488224" cy="2591162"/>
          </a:xfrm>
        </p:spPr>
      </p:pic>
    </p:spTree>
    <p:extLst>
      <p:ext uri="{BB962C8B-B14F-4D97-AF65-F5344CB8AC3E}">
        <p14:creationId xmlns:p14="http://schemas.microsoft.com/office/powerpoint/2010/main" val="320919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B35FE8-C2CC-2B4A-3356-8E8EBA86D3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8832" y="1795234"/>
            <a:ext cx="7278116" cy="3267531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FABECD1-0793-E444-816C-BA0EED67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随机梯度下降算法 </a:t>
            </a:r>
            <a:r>
              <a:rPr lang="en-US" altLang="zh-CN" dirty="0"/>
              <a:t>(SGD)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17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A66D20-57B8-8D2B-C2FC-9C4265B085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831074"/>
            <a:ext cx="9135750" cy="374384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02FB778-89B6-5CC5-D6A8-057141B7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小批量梯度下降算法（</a:t>
            </a:r>
            <a:r>
              <a:rPr lang="en-US" altLang="zh-CN" dirty="0"/>
              <a:t>MBGD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214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7612CD-1FA9-4376-A6CF-DAC27AECCF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牛顿法：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FFB4A-E407-42EA-8E94-01CBA6BD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最优化理论的起源：</a:t>
            </a: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F31E0A96-969F-481C-A0CF-B9E3B32C2E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08" y="1685002"/>
            <a:ext cx="6901297" cy="492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2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223CE5-10AB-C13B-5568-56B51FC46F1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61992"/>
            <a:ext cx="7187638" cy="120561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E54173C-2F98-CA82-1655-2456099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will cover today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5ABEDA5-5747-4170-B80E-65995130F4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Cauchy</a:t>
            </a:r>
            <a:r>
              <a:rPr lang="zh-CN" altLang="en-US" dirty="0"/>
              <a:t>梯度下降法：法国数学家</a:t>
            </a:r>
            <a:r>
              <a:rPr lang="en-US" altLang="zh-CN" dirty="0"/>
              <a:t>Augustin-Louis Cauchy</a:t>
            </a:r>
            <a:r>
              <a:rPr lang="zh-CN" altLang="en-US" dirty="0"/>
              <a:t>提出了一种基于梯度的最优化方法，这可以视为梯度下降算法的最早形式。</a:t>
            </a:r>
            <a:r>
              <a:rPr lang="en-US" altLang="zh-CN" dirty="0"/>
              <a:t>Cauchy</a:t>
            </a:r>
            <a:r>
              <a:rPr lang="zh-CN" altLang="en-US" dirty="0"/>
              <a:t>梯度法为后来的梯度下降算法打下了基础。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8D881C-3783-4BD4-AFF4-BEEF816A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最优化理论的起源：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055BC7-D437-4C62-A365-E9A438169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0" y="2598033"/>
            <a:ext cx="3652943" cy="40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F9472D-DA55-426B-A4A1-8772C58F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71" y="3011268"/>
            <a:ext cx="4709270" cy="8354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1E7874-2219-44CE-8E4B-BB9E6DF3A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88" y="4854270"/>
            <a:ext cx="4042615" cy="42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2CF9D8-D91E-44B8-83DD-D3D0C44733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随着计算机硬件和数据集规模的增长，为了处理更大的数据集，梯度下降算法的变种开始发展。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随机梯度下降（</a:t>
            </a:r>
            <a:r>
              <a:rPr lang="en-US" altLang="zh-CN" b="1" dirty="0"/>
              <a:t>SGD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SGD</a:t>
            </a:r>
            <a:r>
              <a:rPr lang="zh-CN" altLang="en-US" dirty="0"/>
              <a:t>是梯度下降的变种，它通过在每次迭代中仅使用一个样本计算梯度，极大地加速了计算过程。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尽管每次更新带有噪声，但它能够避免陷入局部最小值，并提高训练效率。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6FA13B-7981-4916-9362-C19857F3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</p:spPr>
        <p:txBody>
          <a:bodyPr/>
          <a:lstStyle/>
          <a:p>
            <a:r>
              <a:rPr lang="zh-CN" altLang="en-US" dirty="0"/>
              <a:t>随机梯度下降（</a:t>
            </a:r>
            <a:r>
              <a:rPr lang="en-US" altLang="zh-CN" dirty="0"/>
              <a:t>SGD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393B38-39A1-4921-8A20-0A3845FE8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" t="2936" b="1679"/>
          <a:stretch/>
        </p:blipFill>
        <p:spPr>
          <a:xfrm>
            <a:off x="931817" y="2987038"/>
            <a:ext cx="6705600" cy="30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4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FAD24A-F8FF-4511-875B-836A891D41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小批量梯度下降（</a:t>
            </a:r>
            <a:r>
              <a:rPr lang="en-US" altLang="zh-CN" b="1" dirty="0"/>
              <a:t>Mini-batch Gradient Descent</a:t>
            </a:r>
            <a:r>
              <a:rPr lang="zh-CN" altLang="en-US" b="1" dirty="0"/>
              <a:t>）</a:t>
            </a:r>
            <a:r>
              <a:rPr lang="zh-CN" altLang="en-US" dirty="0"/>
              <a:t>：小批量梯度下降结合了批量梯度下降和</a:t>
            </a:r>
            <a:r>
              <a:rPr lang="en-US" altLang="zh-CN" dirty="0"/>
              <a:t>SGD</a:t>
            </a:r>
            <a:r>
              <a:rPr lang="zh-CN" altLang="en-US" dirty="0"/>
              <a:t>的优点。每次迭代时使用一小部分样本计算梯度，这种方式更适用于大数据集和并行计算。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7928F6-E95D-4347-997F-1E0E27DC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小批量梯度下降（</a:t>
            </a:r>
            <a:r>
              <a:rPr lang="en-US" altLang="zh-CN" dirty="0"/>
              <a:t>MBGD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B5D768-C902-464C-AA8A-D4BEFB91D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3" r="2160" b="5601"/>
          <a:stretch/>
        </p:blipFill>
        <p:spPr>
          <a:xfrm>
            <a:off x="804124" y="2474381"/>
            <a:ext cx="10355120" cy="16720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D4C57F-8A02-4B9A-B467-2EF25AB9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7" b="4974"/>
          <a:stretch/>
        </p:blipFill>
        <p:spPr>
          <a:xfrm>
            <a:off x="804124" y="4240333"/>
            <a:ext cx="10355120" cy="2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2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A3527D-44A6-47A9-9A25-D762DDEE79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随着深度学习的快速发展，梯度下降的变种和改进方法也开始出现，以应对更复杂的优化问题，尤其是深度神经网络中的训练。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Momentum</a:t>
            </a:r>
            <a:r>
              <a:rPr lang="zh-CN" altLang="en-US" b="1" dirty="0"/>
              <a:t>（动量法）</a:t>
            </a:r>
            <a:r>
              <a:rPr lang="zh-CN" altLang="en-US" dirty="0"/>
              <a:t>：</a:t>
            </a:r>
            <a:r>
              <a:rPr lang="en-US" altLang="zh-CN" dirty="0"/>
              <a:t>Momentum</a:t>
            </a:r>
            <a:r>
              <a:rPr lang="zh-CN" altLang="en-US" dirty="0"/>
              <a:t>方法引入了“动量”概念，它使得梯度更新不仅依赖于当前的梯度，还依赖于过去的梯度，从而加速收敛并减少震荡。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RMSprop</a:t>
            </a:r>
            <a:r>
              <a:rPr lang="zh-CN" altLang="en-US" dirty="0"/>
              <a:t>：</a:t>
            </a:r>
            <a:r>
              <a:rPr lang="en-US" altLang="zh-CN" dirty="0"/>
              <a:t>RMSprop</a:t>
            </a:r>
            <a:r>
              <a:rPr lang="zh-CN" altLang="en-US" dirty="0"/>
              <a:t>是另一种自适应学习率的方法，它通过对梯度的平方进行滑动平均来调整学习率，使得每个参数的学习率根据其历史梯度的大小进行调整。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Adam</a:t>
            </a:r>
            <a:r>
              <a:rPr lang="zh-CN" altLang="en-US" b="1" dirty="0"/>
              <a:t>（</a:t>
            </a:r>
            <a:r>
              <a:rPr lang="en-US" altLang="zh-CN" b="1" dirty="0"/>
              <a:t>2015</a:t>
            </a:r>
            <a:r>
              <a:rPr lang="zh-CN" altLang="en-US" b="1" dirty="0"/>
              <a:t>年）</a:t>
            </a:r>
            <a:r>
              <a:rPr lang="zh-CN" altLang="en-US" dirty="0"/>
              <a:t>：</a:t>
            </a:r>
            <a:r>
              <a:rPr lang="en-US" altLang="zh-CN" b="1" dirty="0"/>
              <a:t>Adam</a:t>
            </a:r>
            <a:r>
              <a:rPr lang="zh-CN" altLang="en-US" dirty="0"/>
              <a:t>（</a:t>
            </a:r>
            <a:r>
              <a:rPr lang="en-US" altLang="zh-CN" dirty="0"/>
              <a:t>Adaptive Moment Estimation</a:t>
            </a:r>
            <a:r>
              <a:rPr lang="zh-CN" altLang="en-US" dirty="0"/>
              <a:t>）是一种结合了动量法和自适应学习率的优化算法，广泛应用于深度学习中。它结合了梯度的第一矩（均值）和第二矩（方差），能够自动调整每个参数的学习率，适应不同的训练情况。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0746AA-73A0-4FA2-8A27-FF1D2027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高级优化方法：</a:t>
            </a:r>
          </a:p>
        </p:txBody>
      </p:sp>
    </p:spTree>
    <p:extLst>
      <p:ext uri="{BB962C8B-B14F-4D97-AF65-F5344CB8AC3E}">
        <p14:creationId xmlns:p14="http://schemas.microsoft.com/office/powerpoint/2010/main" val="220254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03A138-DFBD-4706-BFA3-B7C55C3693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线性回归</a:t>
            </a:r>
          </a:p>
          <a:p>
            <a:r>
              <a:rPr lang="zh-CN" altLang="en-US" dirty="0"/>
              <a:t>在</a:t>
            </a:r>
            <a:r>
              <a:rPr lang="zh-CN" altLang="en-US" b="1" dirty="0"/>
              <a:t>线性回归</a:t>
            </a:r>
            <a:r>
              <a:rPr lang="zh-CN" altLang="en-US" dirty="0"/>
              <a:t>中，目标是找到一条最佳拟合直线，使得预测值与实际值之间的误差（通常使用均方误差，</a:t>
            </a:r>
            <a:r>
              <a:rPr lang="en-US" altLang="zh-CN" dirty="0"/>
              <a:t>MSE</a:t>
            </a:r>
            <a:r>
              <a:rPr lang="zh-CN" altLang="en-US" dirty="0"/>
              <a:t>）最小化。通过使用梯度下降，模型可以迭代地调整回归系数（权重），以最小化损失函数。梯度下降在这种情况下非常有效，特别是在数据集非常大时。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损失函数</a:t>
            </a:r>
            <a:r>
              <a:rPr lang="zh-CN" altLang="en-US" dirty="0"/>
              <a:t>：均方误差（</a:t>
            </a:r>
            <a:r>
              <a:rPr lang="en-US" altLang="zh-CN" dirty="0"/>
              <a:t>MSE</a:t>
            </a:r>
            <a:r>
              <a:rPr lang="zh-CN" altLang="en-US" dirty="0"/>
              <a:t>）：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应用</a:t>
            </a:r>
            <a:r>
              <a:rPr lang="zh-CN" altLang="en-US" dirty="0"/>
              <a:t>：预测房价、股票价格、商品销量等。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60FB92-9466-4610-8B6B-418CD88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梯度下降的应用：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BB754C-67D7-4E95-BA58-3F65EA8B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34" y="3805979"/>
            <a:ext cx="362953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0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4F1CA4-71CB-4E4D-9E57-3329128022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逻辑回归</a:t>
            </a:r>
          </a:p>
          <a:p>
            <a:r>
              <a:rPr lang="zh-CN" altLang="en-US" dirty="0"/>
              <a:t>在</a:t>
            </a:r>
            <a:r>
              <a:rPr lang="zh-CN" altLang="en-US" b="1" dirty="0"/>
              <a:t>逻辑回归</a:t>
            </a:r>
            <a:r>
              <a:rPr lang="zh-CN" altLang="en-US" dirty="0"/>
              <a:t>中，目标是通过拟合一个概率模型来分类数据。通过梯度下降，能够优化模型的权重，使得预测的类别概率与真实标签之间的交叉熵损失最小化。逻辑回归常用于二分类任务（例如，判断邮件是否是垃圾邮件）。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损失函数</a:t>
            </a:r>
            <a:r>
              <a:rPr lang="zh-CN" altLang="en-US" dirty="0"/>
              <a:t>：交叉熵损失（</a:t>
            </a:r>
            <a:r>
              <a:rPr lang="en-US" altLang="zh-CN" dirty="0"/>
              <a:t>Logistic Loss</a:t>
            </a:r>
            <a:r>
              <a:rPr lang="zh-CN" altLang="en-US" dirty="0"/>
              <a:t>）：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应用</a:t>
            </a:r>
            <a:r>
              <a:rPr lang="zh-CN" altLang="en-US" dirty="0"/>
              <a:t>：二分类任务，如垃圾邮件分类、疾病预测等。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515BDB-62EC-4CA8-BFF6-A9E3F3AE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梯度下降的应用：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A2C129-8B7D-4CB8-BFB0-9AD5B9F7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4146427"/>
            <a:ext cx="650648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05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1DDE885-BCC8-4496-A977-A19A17A2E1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3739762"/>
          </a:xfrm>
        </p:spPr>
        <p:txBody>
          <a:bodyPr/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神经网络训练</a:t>
            </a:r>
          </a:p>
          <a:p>
            <a:r>
              <a:rPr lang="zh-CN" altLang="en-US" dirty="0"/>
              <a:t>在神经网络的训练中，梯度下降是最常用的优化算法之一。神经网络通过计算每一层的梯度来逐步调整网络的权重，以最小化损失函数。由于神经网络通常非常复杂，具有大量的参数和层数，梯度下降算法（特别是小批量梯度下降、随机梯度下降等）是训练神经网络不可或缺的部分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损失函数</a:t>
            </a:r>
            <a:r>
              <a:rPr lang="zh-CN" altLang="en-US" dirty="0"/>
              <a:t>：通常使用交叉熵损失（用于分类问题）或均方误差（用于回归问题）。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应用</a:t>
            </a:r>
            <a:r>
              <a:rPr lang="zh-CN" altLang="en-US" dirty="0"/>
              <a:t>：图像分类、语音识别、自然语言处理、推荐系统等。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137EF4-65C1-42EC-9826-2D68C299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梯度下降的应用</a:t>
            </a:r>
          </a:p>
        </p:txBody>
      </p:sp>
    </p:spTree>
    <p:extLst>
      <p:ext uri="{BB962C8B-B14F-4D97-AF65-F5344CB8AC3E}">
        <p14:creationId xmlns:p14="http://schemas.microsoft.com/office/powerpoint/2010/main" val="4227130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7CA46E-D1E3-4EB9-AA53-8915C9CD11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4</a:t>
            </a:r>
            <a:r>
              <a:rPr lang="en-US" altLang="zh-CN" b="1"/>
              <a:t>. </a:t>
            </a:r>
            <a:r>
              <a:rPr lang="zh-CN" altLang="en-US" b="1" dirty="0"/>
              <a:t>强化学习</a:t>
            </a:r>
          </a:p>
          <a:p>
            <a:r>
              <a:rPr lang="zh-CN" altLang="en-US" dirty="0"/>
              <a:t>在强化学习（</a:t>
            </a:r>
            <a:r>
              <a:rPr lang="en-US" altLang="zh-CN" dirty="0"/>
              <a:t>RL</a:t>
            </a:r>
            <a:r>
              <a:rPr lang="zh-CN" altLang="en-US" dirty="0"/>
              <a:t>）中，梯度下降用于优化策略或价值函数。例如，</a:t>
            </a:r>
            <a:r>
              <a:rPr lang="zh-CN" altLang="en-US" b="1" dirty="0"/>
              <a:t>策略梯度方法</a:t>
            </a:r>
            <a:r>
              <a:rPr lang="zh-CN" altLang="en-US" dirty="0"/>
              <a:t>（</a:t>
            </a:r>
            <a:r>
              <a:rPr lang="en-US" altLang="zh-CN" dirty="0"/>
              <a:t>Policy Gradient Methods</a:t>
            </a:r>
            <a:r>
              <a:rPr lang="zh-CN" altLang="en-US" dirty="0"/>
              <a:t>）利用梯度下降更新策略网络，使得智能体能够在环境中获得最大奖励。这类方法通常通过对策略的梯度进行估计，来改进智能体的决策过程。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目标</a:t>
            </a:r>
            <a:r>
              <a:rPr lang="zh-CN" altLang="en-US" dirty="0"/>
              <a:t>：最大化累计奖励（即最小化负的奖励）。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应用</a:t>
            </a:r>
            <a:r>
              <a:rPr lang="zh-CN" altLang="en-US" dirty="0"/>
              <a:t>：自动驾驶、游戏</a:t>
            </a:r>
            <a:r>
              <a:rPr lang="en-US" altLang="zh-CN" dirty="0"/>
              <a:t>AI</a:t>
            </a:r>
            <a:r>
              <a:rPr lang="zh-CN" altLang="en-US" dirty="0"/>
              <a:t>（如</a:t>
            </a:r>
            <a:r>
              <a:rPr lang="en-US" altLang="zh-CN" dirty="0"/>
              <a:t>AlphaGo</a:t>
            </a:r>
            <a:r>
              <a:rPr lang="zh-CN" altLang="en-US" dirty="0"/>
              <a:t>）等。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797F336-5C44-42D5-ABC8-57F1A2A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梯度下降的应用：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AED74-644F-4E59-9DA4-9D57B5C4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9" y="3429000"/>
            <a:ext cx="10200549" cy="20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7268BC-B5EA-A97C-1F21-86CC3EECFE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763" r="-1" b="42603"/>
          <a:stretch/>
        </p:blipFill>
        <p:spPr>
          <a:xfrm>
            <a:off x="658699" y="1999825"/>
            <a:ext cx="8371749" cy="450333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0A40EFB-54C3-9177-2EA6-21AB356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线性拟合一例</a:t>
            </a:r>
          </a:p>
        </p:txBody>
      </p:sp>
    </p:spTree>
    <p:extLst>
      <p:ext uri="{BB962C8B-B14F-4D97-AF65-F5344CB8AC3E}">
        <p14:creationId xmlns:p14="http://schemas.microsoft.com/office/powerpoint/2010/main" val="33723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658D5D-EB62-9466-27C9-F8D671A2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函数的极值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05A2017-0FB8-7652-0EBA-5F279E1AF9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842967"/>
            <a:ext cx="10507541" cy="4429743"/>
          </a:xfrm>
        </p:spPr>
      </p:pic>
    </p:spTree>
    <p:extLst>
      <p:ext uri="{BB962C8B-B14F-4D97-AF65-F5344CB8AC3E}">
        <p14:creationId xmlns:p14="http://schemas.microsoft.com/office/powerpoint/2010/main" val="39162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9FFBC5-11E3-E4CC-7777-2360C03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最小二乘法的数学推导</a:t>
            </a:r>
          </a:p>
        </p:txBody>
      </p:sp>
      <p:pic>
        <p:nvPicPr>
          <p:cNvPr id="13" name="内容占位符 12" descr="文本, 信件">
            <a:extLst>
              <a:ext uri="{FF2B5EF4-FFF2-40B4-BE49-F238E27FC236}">
                <a16:creationId xmlns:a16="http://schemas.microsoft.com/office/drawing/2014/main" id="{3BF79DD0-01B1-3CED-30BB-8A27518AA9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9673"/>
          <a:stretch/>
        </p:blipFill>
        <p:spPr>
          <a:xfrm>
            <a:off x="0" y="1596954"/>
            <a:ext cx="6269182" cy="4986267"/>
          </a:xfrm>
        </p:spPr>
      </p:pic>
      <p:pic>
        <p:nvPicPr>
          <p:cNvPr id="15" name="图片 14" descr="图示">
            <a:extLst>
              <a:ext uri="{FF2B5EF4-FFF2-40B4-BE49-F238E27FC236}">
                <a16:creationId xmlns:a16="http://schemas.microsoft.com/office/drawing/2014/main" id="{C4719ADB-C22B-627C-58B9-D56CCB99C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 r="8441"/>
          <a:stretch/>
        </p:blipFill>
        <p:spPr>
          <a:xfrm>
            <a:off x="6240141" y="1596954"/>
            <a:ext cx="5487732" cy="5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01F4A6-125D-3AE5-6E87-359B200DBC6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2124097"/>
            <a:ext cx="8526065" cy="371526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5409284-676A-301A-BED7-9B6C9E0D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运用最小二乘法</a:t>
            </a:r>
          </a:p>
        </p:txBody>
      </p:sp>
    </p:spTree>
    <p:extLst>
      <p:ext uri="{BB962C8B-B14F-4D97-AF65-F5344CB8AC3E}">
        <p14:creationId xmlns:p14="http://schemas.microsoft.com/office/powerpoint/2010/main" val="29177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FC79A8-C32A-1E78-276C-6C946417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F0BF510E-B3EB-E11F-CB30-BA4EE9F72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4578" r="7389" b="2314"/>
          <a:stretch/>
        </p:blipFill>
        <p:spPr>
          <a:xfrm>
            <a:off x="8934915" y="3302175"/>
            <a:ext cx="3080994" cy="2988860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0D303389-F5EF-E80A-5A96-7A05BF1C8A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70798" y="1760396"/>
            <a:ext cx="8364117" cy="2029108"/>
          </a:xfrm>
        </p:spPr>
      </p:pic>
    </p:spTree>
    <p:extLst>
      <p:ext uri="{BB962C8B-B14F-4D97-AF65-F5344CB8AC3E}">
        <p14:creationId xmlns:p14="http://schemas.microsoft.com/office/powerpoint/2010/main" val="101455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403E7A-8392-EE39-632F-F22A24034D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1081" y="1844714"/>
            <a:ext cx="5449060" cy="181952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B4B57B3-9C98-C5AD-2E4F-BAC5C479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变化量的确定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E4C422-41B3-E480-E669-1E6D96A9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23" y="2754478"/>
            <a:ext cx="3807176" cy="36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EECC1-FEF2-BCEF-42F7-86158AC1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4FCE45E-2E8F-28A4-BB84-AF5469A3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变化量的确定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5B65D9-CC3A-40DE-CBAD-859C0777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135" y="3960492"/>
            <a:ext cx="2630260" cy="2552133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39772D5-1140-2B0C-9627-B761E747D1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58699" y="1963792"/>
            <a:ext cx="8430802" cy="1581371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AB7AB9-DB2B-5F0C-C693-F11DE3CF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9" y="4065519"/>
            <a:ext cx="482032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1788"/>
      </p:ext>
    </p:extLst>
  </p:cSld>
  <p:clrMapOvr>
    <a:masterClrMapping/>
  </p:clrMapOvr>
</p:sld>
</file>

<file path=ppt/theme/theme1.xml><?xml version="1.0" encoding="utf-8"?>
<a:theme xmlns:a="http://schemas.openxmlformats.org/drawingml/2006/main" name="上交通ppt模板1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上交通ppt模板1" id="{E5D9DD40-7D65-49CF-A455-AA6A7CEAE67F}" vid="{A838B0F2-006F-4382-BFC2-FFA2A01B5B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上交通ppt模板1</Template>
  <TotalTime>1450</TotalTime>
  <Words>842</Words>
  <Application>Microsoft Office PowerPoint</Application>
  <PresentationFormat>宽屏</PresentationFormat>
  <Paragraphs>71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Calibri</vt:lpstr>
      <vt:lpstr>上交通ppt模板1</vt:lpstr>
      <vt:lpstr>线性拟合</vt:lpstr>
      <vt:lpstr>What we will cover today</vt:lpstr>
      <vt:lpstr>线性拟合一例</vt:lpstr>
      <vt:lpstr>函数的极值</vt:lpstr>
      <vt:lpstr>最小二乘法的数学推导</vt:lpstr>
      <vt:lpstr>运用最小二乘法</vt:lpstr>
      <vt:lpstr>问题</vt:lpstr>
      <vt:lpstr>变化量的确定</vt:lpstr>
      <vt:lpstr>变化量的确定</vt:lpstr>
      <vt:lpstr>一元函数梯度下降法</vt:lpstr>
      <vt:lpstr>学习率的确定</vt:lpstr>
      <vt:lpstr>学习率的确定</vt:lpstr>
      <vt:lpstr>从一元函数到多元函数</vt:lpstr>
      <vt:lpstr>Why 梯度下降？</vt:lpstr>
      <vt:lpstr>What is missing?</vt:lpstr>
      <vt:lpstr>批量梯度下降算法 (BGD)</vt:lpstr>
      <vt:lpstr>随机梯度下降算法 (SGD)</vt:lpstr>
      <vt:lpstr>小批量梯度下降算法（MBGD）</vt:lpstr>
      <vt:lpstr>最优化理论的起源：</vt:lpstr>
      <vt:lpstr>最优化理论的起源：</vt:lpstr>
      <vt:lpstr>随机梯度下降（SGD）</vt:lpstr>
      <vt:lpstr>小批量梯度下降（MBGD）</vt:lpstr>
      <vt:lpstr>高级优化方法：</vt:lpstr>
      <vt:lpstr>梯度下降的应用：</vt:lpstr>
      <vt:lpstr>梯度下降的应用：</vt:lpstr>
      <vt:lpstr>梯度下降的应用</vt:lpstr>
      <vt:lpstr>梯度下降的应用：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线性拟合</dc:title>
  <dc:creator>小燕 林</dc:creator>
  <cp:lastModifiedBy>小燕</cp:lastModifiedBy>
  <cp:revision>20</cp:revision>
  <dcterms:created xsi:type="dcterms:W3CDTF">2024-11-19T14:21:59Z</dcterms:created>
  <dcterms:modified xsi:type="dcterms:W3CDTF">2024-12-29T03:57:37Z</dcterms:modified>
</cp:coreProperties>
</file>