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73" r:id="rId3"/>
    <p:sldId id="258" r:id="rId4"/>
    <p:sldId id="260" r:id="rId5"/>
    <p:sldId id="257" r:id="rId6"/>
    <p:sldId id="259" r:id="rId7"/>
    <p:sldId id="261" r:id="rId8"/>
    <p:sldId id="262" r:id="rId9"/>
    <p:sldId id="263" r:id="rId10"/>
    <p:sldId id="264" r:id="rId11"/>
    <p:sldId id="265" r:id="rId12"/>
    <p:sldId id="266" r:id="rId13"/>
    <p:sldId id="267" r:id="rId14"/>
    <p:sldId id="271" r:id="rId15"/>
    <p:sldId id="272" r:id="rId16"/>
    <p:sldId id="269" r:id="rId17"/>
    <p:sldId id="270" r:id="rId18"/>
    <p:sldId id="274" r:id="rId19"/>
    <p:sldId id="275" r:id="rId20"/>
    <p:sldId id="276" r:id="rId21"/>
    <p:sldId id="284" r:id="rId22"/>
    <p:sldId id="278" r:id="rId23"/>
    <p:sldId id="279" r:id="rId24"/>
    <p:sldId id="277" r:id="rId25"/>
    <p:sldId id="280" r:id="rId26"/>
    <p:sldId id="281" r:id="rId27"/>
    <p:sldId id="282"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3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CB73B-4D1A-4AD4-8292-242BCAB3AFBA}" type="datetimeFigureOut">
              <a:rPr lang="zh-CN" altLang="en-US" smtClean="0"/>
              <a:t>2024/12/29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C83E7F-18E8-4B64-9133-582EEBAB7167}" type="slidenum">
              <a:rPr lang="zh-CN" altLang="en-US" smtClean="0"/>
              <a:t>‹#›</a:t>
            </a:fld>
            <a:endParaRPr lang="zh-CN" altLang="en-US"/>
          </a:p>
        </p:txBody>
      </p:sp>
    </p:spTree>
    <p:extLst>
      <p:ext uri="{BB962C8B-B14F-4D97-AF65-F5344CB8AC3E}">
        <p14:creationId xmlns:p14="http://schemas.microsoft.com/office/powerpoint/2010/main" val="207029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C83E7F-18E8-4B64-9133-582EEBAB7167}" type="slidenum">
              <a:rPr lang="zh-CN" altLang="en-US" smtClean="0"/>
              <a:t>22</a:t>
            </a:fld>
            <a:endParaRPr lang="zh-CN" altLang="en-US"/>
          </a:p>
        </p:txBody>
      </p:sp>
    </p:spTree>
    <p:extLst>
      <p:ext uri="{BB962C8B-B14F-4D97-AF65-F5344CB8AC3E}">
        <p14:creationId xmlns:p14="http://schemas.microsoft.com/office/powerpoint/2010/main" val="36694672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838200" y="407005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034522"/>
            <a:ext cx="10515600" cy="604299"/>
          </a:xfrm>
        </p:spPr>
        <p:txBody>
          <a:bodyPr anchor="ctr">
            <a:noAutofit/>
          </a:bodyPr>
          <a:lstStyle>
            <a:lvl1pPr algn="ctr">
              <a:defRPr lang="zh-CN" altLang="en-US" sz="2800" b="0">
                <a:solidFill>
                  <a:schemeClr val="bg1"/>
                </a:solidFill>
                <a:latin typeface="+mn-ea"/>
                <a:cs typeface="+mj-cs"/>
              </a:defRPr>
            </a:lvl1pPr>
          </a:lstStyle>
          <a:p>
            <a:pPr lvl="0" algn="ctr">
              <a:lnSpc>
                <a:spcPct val="90000"/>
              </a:lnSpc>
              <a:spcBef>
                <a:spcPct val="0"/>
              </a:spcBef>
              <a:buNone/>
            </a:pPr>
            <a:r>
              <a:rPr lang="zh-CN" altLang="en-US"/>
              <a:t>单击此处编辑母版副标题样式</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493370"/>
      </p:ext>
    </p:extLst>
  </p:cSld>
  <p:clrMapOvr>
    <a:masterClrMapping/>
  </p:clrMapOvr>
  <p:extLst>
    <p:ext uri="{DCECCB84-F9BA-43D5-87BE-67443E8EF086}">
      <p15:sldGuideLst xmlns:p15="http://schemas.microsoft.com/office/powerpoint/2012/main">
        <p15:guide id="1" orient="horz" pos="2160">
          <p15:clr>
            <a:srgbClr val="FBAE40"/>
          </p15:clr>
        </p15:guide>
        <p15:guide id="2"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两栏-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sp>
        <p:nvSpPr>
          <p:cNvPr id="2" name="标题 1"/>
          <p:cNvSpPr>
            <a:spLocks noGrp="1"/>
          </p:cNvSpPr>
          <p:nvPr>
            <p:ph type="title"/>
          </p:nvPr>
        </p:nvSpPr>
        <p:spPr>
          <a:xfrm>
            <a:off x="349859" y="975600"/>
            <a:ext cx="11421927"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文本框 17"/>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53078968"/>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cxnSp>
        <p:nvCxnSpPr>
          <p:cNvPr id="14" name="直接连接符 13"/>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421499"/>
      </p:ext>
    </p:extLst>
  </p:cSld>
  <p:clrMapOvr>
    <a:masterClrMapping/>
  </p:clrMapOvr>
  <p:extLst>
    <p:ext uri="{DCECCB84-F9BA-43D5-87BE-67443E8EF086}">
      <p15:sldGuideLst xmlns:p15="http://schemas.microsoft.com/office/powerpoint/2012/main">
        <p15:guide id="1" pos="216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对比-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6" name="文本框 5"/>
          <p:cNvSpPr txBox="1"/>
          <p:nvPr/>
        </p:nvSpPr>
        <p:spPr>
          <a:xfrm>
            <a:off x="11000037" y="313203"/>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5" name="标题 4"/>
          <p:cNvSpPr>
            <a:spLocks noGrp="1"/>
          </p:cNvSpPr>
          <p:nvPr>
            <p:ph type="title" hasCustomPrompt="1"/>
          </p:nvPr>
        </p:nvSpPr>
        <p:spPr>
          <a:xfrm>
            <a:off x="349859" y="960117"/>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8" name="文本占位符 4"/>
          <p:cNvSpPr>
            <a:spLocks noGrp="1"/>
          </p:cNvSpPr>
          <p:nvPr>
            <p:ph type="body" sz="quarter" idx="3" hasCustomPrompt="1"/>
          </p:nvPr>
        </p:nvSpPr>
        <p:spPr>
          <a:xfrm>
            <a:off x="6381751" y="958297"/>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sp>
        <p:nvSpPr>
          <p:cNvPr id="21" name="灯片编号占位符 8"/>
          <p:cNvSpPr>
            <a:spLocks noGrp="1"/>
          </p:cNvSpPr>
          <p:nvPr>
            <p:ph type="sldNum" sz="quarter" idx="12"/>
          </p:nvPr>
        </p:nvSpPr>
        <p:spPr>
          <a:xfrm>
            <a:off x="11595421" y="313203"/>
            <a:ext cx="649587" cy="276999"/>
          </a:xfrm>
          <a:prstGeom prst="rect">
            <a:avLst/>
          </a:prstGeom>
          <a:noFill/>
        </p:spPr>
        <p:txBody>
          <a:bodyPr wrap="squar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7" name="矩形 1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文本框 18"/>
          <p:cNvSpPr txBox="1"/>
          <p:nvPr/>
        </p:nvSpPr>
        <p:spPr>
          <a:xfrm>
            <a:off x="11000035" y="313201"/>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flipV="1">
            <a:off x="0" y="1550505"/>
            <a:ext cx="12192000" cy="795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477711"/>
      </p:ext>
    </p:extLst>
  </p:cSld>
  <p:clrMapOvr>
    <a:masterClrMapping/>
  </p:clrMapOvr>
  <p:extLst>
    <p:ext uri="{DCECCB84-F9BA-43D5-87BE-67443E8EF086}">
      <p15:sldGuideLst xmlns:p15="http://schemas.microsoft.com/office/powerpoint/2012/main">
        <p15:guide id="1" pos="2160">
          <p15:clr>
            <a:srgbClr val="FBAE40"/>
          </p15:clr>
        </p15:guide>
        <p15:guide id="2" pos="3895">
          <p15:clr>
            <a:srgbClr val="FBAE40"/>
          </p15:clr>
        </p15:guide>
        <p15:guide id="3" pos="519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5" y="5815086"/>
            <a:ext cx="3278293" cy="650876"/>
          </a:xfrm>
          <a:prstGeom prst="rect">
            <a:avLst/>
          </a:prstGeom>
        </p:spPr>
      </p:pic>
      <p:sp>
        <p:nvSpPr>
          <p:cNvPr id="2" name="标题 1"/>
          <p:cNvSpPr>
            <a:spLocks noGrp="1"/>
          </p:cNvSpPr>
          <p:nvPr>
            <p:ph type="title"/>
          </p:nvPr>
        </p:nvSpPr>
        <p:spPr>
          <a:xfrm>
            <a:off x="625500" y="4006448"/>
            <a:ext cx="11100025" cy="1114192"/>
          </a:xfrm>
          <a:prstGeom prst="rect">
            <a:avLst/>
          </a:prstGeom>
        </p:spPr>
        <p:txBody>
          <a:bodyPr anchor="ctr">
            <a:noAutofit/>
          </a:bodyPr>
          <a:lstStyle>
            <a:lvl1pPr algn="l">
              <a:lnSpc>
                <a:spcPct val="100000"/>
              </a:lnSpc>
              <a:defRPr sz="4000" b="1">
                <a:solidFill>
                  <a:schemeClr val="bg1"/>
                </a:solidFill>
                <a:latin typeface="+mn-ea"/>
                <a:ea typeface="+mn-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625500" y="5245249"/>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单击此处编辑母版副标题样式</a:t>
            </a: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9" name="直接连接符 8"/>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占位符 6"/>
          <p:cNvSpPr>
            <a:spLocks noGrp="1"/>
          </p:cNvSpPr>
          <p:nvPr>
            <p:ph type="body" sz="quarter" idx="10" hasCustomPrompt="1"/>
          </p:nvPr>
        </p:nvSpPr>
        <p:spPr>
          <a:xfrm>
            <a:off x="625500"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8132"/>
            <a:ext cx="12192000" cy="3931920"/>
          </a:xfrm>
          <a:prstGeom prst="rect">
            <a:avLst/>
          </a:prstGeom>
        </p:spPr>
      </p:pic>
      <p:cxnSp>
        <p:nvCxnSpPr>
          <p:cNvPr id="11" name="直接连接符 10"/>
          <p:cNvCxnSpPr/>
          <p:nvPr/>
        </p:nvCxnSpPr>
        <p:spPr>
          <a:xfrm>
            <a:off x="0" y="3893788"/>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033718"/>
      </p:ext>
    </p:extLst>
  </p:cSld>
  <p:clrMapOvr>
    <a:masterClrMapping/>
  </p:clrMapOvr>
  <p:extLst>
    <p:ext uri="{DCECCB84-F9BA-43D5-87BE-67443E8EF086}">
      <p15:sldGuideLst xmlns:p15="http://schemas.microsoft.com/office/powerpoint/2012/main">
        <p15:guide id="1" orient="horz" pos="2160">
          <p15:clr>
            <a:srgbClr val="FBAE40"/>
          </p15:clr>
        </p15:guide>
        <p15:guide id="2" pos="221">
          <p15:clr>
            <a:srgbClr val="FBAE40"/>
          </p15:clr>
        </p15:guide>
        <p15:guide id="3" pos="2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12546"/>
            <a:ext cx="12192000" cy="279654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655" y="4211593"/>
            <a:ext cx="4029124" cy="799946"/>
          </a:xfrm>
          <a:prstGeom prst="rect">
            <a:avLst/>
          </a:prstGeom>
        </p:spPr>
      </p:pic>
      <p:sp>
        <p:nvSpPr>
          <p:cNvPr id="3" name="标题 2"/>
          <p:cNvSpPr>
            <a:spLocks noGrp="1"/>
          </p:cNvSpPr>
          <p:nvPr>
            <p:ph type="title"/>
          </p:nvPr>
        </p:nvSpPr>
        <p:spPr>
          <a:xfrm>
            <a:off x="838200" y="1552218"/>
            <a:ext cx="10515600" cy="1325563"/>
          </a:xfrm>
          <a:prstGeom prst="rect">
            <a:avLst/>
          </a:prstGeom>
        </p:spPr>
        <p:txBody>
          <a:bodyPr anchor="ctr"/>
          <a:lstStyle>
            <a:lvl1pPr algn="ctr">
              <a:defRPr b="1">
                <a:solidFill>
                  <a:schemeClr val="bg1"/>
                </a:solidFill>
              </a:defRPr>
            </a:lvl1pPr>
          </a:lstStyle>
          <a:p>
            <a:r>
              <a:rPr lang="zh-CN" altLang="en-US"/>
              <a:t>单击此处编辑母版标题样式</a:t>
            </a:r>
            <a:endParaRPr lang="zh-CN" altLang="en-US" dirty="0"/>
          </a:p>
        </p:txBody>
      </p:sp>
    </p:spTree>
    <p:extLst>
      <p:ext uri="{BB962C8B-B14F-4D97-AF65-F5344CB8AC3E}">
        <p14:creationId xmlns:p14="http://schemas.microsoft.com/office/powerpoint/2010/main" val="20855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内页">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699" y="974280"/>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80331608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sp>
        <p:nvSpPr>
          <p:cNvPr id="3" name="内容占位符 2"/>
          <p:cNvSpPr>
            <a:spLocks noGrp="1"/>
          </p:cNvSpPr>
          <p:nvPr>
            <p:ph sz="quarter" idx="10"/>
          </p:nvPr>
        </p:nvSpPr>
        <p:spPr>
          <a:xfrm>
            <a:off x="658702" y="1685678"/>
            <a:ext cx="11162884" cy="492149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9" name="文本框 8"/>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0" name="灯片编号占位符 5"/>
          <p:cNvSpPr txBox="1">
            <a:spLocks/>
          </p:cNvSpPr>
          <p:nvPr/>
        </p:nvSpPr>
        <p:spPr>
          <a:xfrm>
            <a:off x="11596802"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3" name="矩形 12"/>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Tree>
    <p:extLst>
      <p:ext uri="{BB962C8B-B14F-4D97-AF65-F5344CB8AC3E}">
        <p14:creationId xmlns:p14="http://schemas.microsoft.com/office/powerpoint/2010/main" val="99488111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7" name="矩形 6"/>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6" y="6100774"/>
            <a:ext cx="2611396" cy="518469"/>
          </a:xfrm>
          <a:prstGeom prst="rect">
            <a:avLst/>
          </a:prstGeom>
        </p:spPr>
      </p:pic>
      <p:sp>
        <p:nvSpPr>
          <p:cNvPr id="2" name="标题 1"/>
          <p:cNvSpPr>
            <a:spLocks noGrp="1"/>
          </p:cNvSpPr>
          <p:nvPr>
            <p:ph type="title"/>
          </p:nvPr>
        </p:nvSpPr>
        <p:spPr>
          <a:xfrm>
            <a:off x="431802" y="235137"/>
            <a:ext cx="8632687" cy="337358"/>
          </a:xfrm>
          <a:prstGeom prst="rect">
            <a:avLst/>
          </a:prstGeom>
        </p:spPr>
        <p:txBody>
          <a:bodyPr anchor="ctr"/>
          <a:lstStyle>
            <a:lvl1pPr>
              <a:defRPr sz="2000">
                <a:solidFill>
                  <a:schemeClr val="accent1"/>
                </a:solidFill>
                <a:effectLst>
                  <a:glow rad="25400">
                    <a:srgbClr val="BFE2F3"/>
                  </a:glow>
                </a:effectLst>
              </a:defRPr>
            </a:lvl1pPr>
          </a:lstStyle>
          <a:p>
            <a:r>
              <a:rPr lang="zh-CN" altLang="en-US"/>
              <a:t>单击此处编辑母版标题样式</a:t>
            </a:r>
            <a:endParaRPr lang="zh-CN" altLang="en-US" dirty="0"/>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10" name="矩形 9"/>
          <p:cNvSpPr/>
          <p:nvPr/>
        </p:nvSpPr>
        <p:spPr>
          <a:xfrm>
            <a:off x="0" y="5821680"/>
            <a:ext cx="12192000" cy="1036320"/>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80411"/>
            <a:ext cx="12192000" cy="5181600"/>
          </a:xfrm>
          <a:prstGeom prst="rect">
            <a:avLst/>
          </a:prstGeom>
        </p:spPr>
      </p:pic>
    </p:spTree>
    <p:extLst>
      <p:ext uri="{BB962C8B-B14F-4D97-AF65-F5344CB8AC3E}">
        <p14:creationId xmlns:p14="http://schemas.microsoft.com/office/powerpoint/2010/main" val="565653138"/>
      </p:ext>
    </p:extLst>
  </p:cSld>
  <p:clrMapOvr>
    <a:masterClrMapping/>
  </p:clrMapOvr>
  <p:extLst>
    <p:ext uri="{DCECCB84-F9BA-43D5-87BE-67443E8EF086}">
      <p15:sldGuideLst xmlns:p15="http://schemas.microsoft.com/office/powerpoint/2012/main">
        <p15:guide id="1" pos="4167">
          <p15:clr>
            <a:srgbClr val="FBAE40"/>
          </p15:clr>
        </p15:guide>
        <p15:guide id="2" pos="153">
          <p15:clr>
            <a:srgbClr val="FBAE40"/>
          </p15:clr>
        </p15:guide>
        <p15:guide id="3" pos="5556">
          <p15:clr>
            <a:srgbClr val="FBAE40"/>
          </p15:clr>
        </p15:guide>
        <p15:guide id="4" pos="2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纯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1716926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纯标题-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标题 4"/>
          <p:cNvSpPr>
            <a:spLocks noGrp="1"/>
          </p:cNvSpPr>
          <p:nvPr>
            <p:ph type="title"/>
          </p:nvPr>
        </p:nvSpPr>
        <p:spPr>
          <a:xfrm>
            <a:off x="658702" y="975603"/>
            <a:ext cx="11162884" cy="574183"/>
          </a:xfrm>
          <a:prstGeom prst="rect">
            <a:avLst/>
          </a:prstGeom>
        </p:spPr>
        <p:txBody>
          <a:bodyPr/>
          <a:lstStyle>
            <a:lvl1pPr>
              <a:defRPr sz="3200" b="1">
                <a:solidFill>
                  <a:schemeClr val="accent1"/>
                </a:solidFill>
              </a:defRPr>
            </a:lvl1pPr>
          </a:lstStyle>
          <a:p>
            <a:r>
              <a:rPr lang="zh-CN" altLang="en-US"/>
              <a:t>单击此处编辑母版标题样式</a:t>
            </a:r>
            <a:endParaRPr lang="zh-CN" altLang="en-US" dirty="0"/>
          </a:p>
        </p:txBody>
      </p:sp>
      <p:sp>
        <p:nvSpPr>
          <p:cNvPr id="10" name="文本框 9"/>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2" name="灯片编号占位符 5"/>
          <p:cNvSpPr txBox="1">
            <a:spLocks/>
          </p:cNvSpPr>
          <p:nvPr/>
        </p:nvSpPr>
        <p:spPr>
          <a:xfrm>
            <a:off x="11595422"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4" name="矩形 13"/>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文本框 15"/>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17" name="灯片编号占位符 5"/>
          <p:cNvSpPr txBox="1">
            <a:spLocks/>
          </p:cNvSpPr>
          <p:nvPr/>
        </p:nvSpPr>
        <p:spPr>
          <a:xfrm>
            <a:off x="11595421" y="311755"/>
            <a:ext cx="596580" cy="276999"/>
          </a:xfrm>
          <a:prstGeom prst="rect">
            <a:avLst/>
          </a:prstGeom>
          <a:noFill/>
        </p:spPr>
        <p:txBody>
          <a:bodyPr wrap="squar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7E0B4DC1-AB35-4259-8072-EA8F5B8A0BBF}" type="slidenum">
              <a:rPr lang="zh-CN" altLang="en-US" sz="1200" smtClean="0"/>
              <a:pPr lvl="0"/>
              <a:t>‹#›</a:t>
            </a:fld>
            <a:endParaRPr lang="zh-CN" altLang="en-US" sz="1200" dirty="0"/>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2063824031"/>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空白">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7" name="矩形 6"/>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884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7"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2" y="313203"/>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35043CDB-492B-4B0A-B0EC-CE08E9953C51}" type="slidenum">
              <a:rPr lang="zh-CN" altLang="en-US" smtClean="0"/>
              <a:t>‹#›</a:t>
            </a:fld>
            <a:endParaRPr lang="zh-CN" altLang="en-US"/>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文本框 11"/>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073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两栏">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2" y="175417"/>
            <a:ext cx="2023540" cy="401413"/>
          </a:xfrm>
          <a:prstGeom prst="rect">
            <a:avLst/>
          </a:prstGeom>
        </p:spPr>
      </p:pic>
      <p:sp>
        <p:nvSpPr>
          <p:cNvPr id="15" name="矩形 14"/>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内容占位符 11"/>
          <p:cNvSpPr>
            <a:spLocks noGrp="1"/>
          </p:cNvSpPr>
          <p:nvPr>
            <p:ph sz="quarter" idx="10"/>
          </p:nvPr>
        </p:nvSpPr>
        <p:spPr>
          <a:xfrm>
            <a:off x="349859" y="1717675"/>
            <a:ext cx="5376000"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6" name="内容占位符 15"/>
          <p:cNvSpPr>
            <a:spLocks noGrp="1"/>
          </p:cNvSpPr>
          <p:nvPr>
            <p:ph sz="quarter" idx="11"/>
          </p:nvPr>
        </p:nvSpPr>
        <p:spPr>
          <a:xfrm>
            <a:off x="6381752" y="1717675"/>
            <a:ext cx="5376333" cy="4826248"/>
          </a:xfrm>
        </p:spPr>
        <p:txBody>
          <a:bodyPr>
            <a:normAutofit/>
          </a:bodyPr>
          <a:lstStyle>
            <a:lvl1pPr>
              <a:buClr>
                <a:schemeClr val="accent1"/>
              </a:buClr>
              <a:defRPr sz="2000"/>
            </a:lvl1pPr>
            <a:lvl2pPr>
              <a:buClr>
                <a:schemeClr val="accent1"/>
              </a:buClr>
              <a:defRPr sz="1800"/>
            </a:lvl2pPr>
            <a:lvl3pPr>
              <a:buClr>
                <a:schemeClr val="accent1"/>
              </a:buClr>
              <a:defRPr sz="1600"/>
            </a:lvl3pPr>
            <a:lvl4pPr>
              <a:buClr>
                <a:schemeClr val="accent1"/>
              </a:buClr>
              <a:defRPr sz="1400"/>
            </a:lvl4pPr>
            <a:lvl5pPr>
              <a:buClr>
                <a:schemeClr val="accent1"/>
              </a:buClr>
              <a:defRPr sz="14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2" name="标题 1"/>
          <p:cNvSpPr>
            <a:spLocks noGrp="1"/>
          </p:cNvSpPr>
          <p:nvPr>
            <p:ph type="title"/>
          </p:nvPr>
        </p:nvSpPr>
        <p:spPr>
          <a:xfrm>
            <a:off x="349860" y="975600"/>
            <a:ext cx="11408225" cy="576000"/>
          </a:xfrm>
          <a:prstGeom prst="rect">
            <a:avLst/>
          </a:prstGeom>
        </p:spPr>
        <p:txBody>
          <a:bodyPr/>
          <a:lstStyle>
            <a:lvl1pPr>
              <a:defRPr lang="zh-CN" altLang="en-US" sz="3200" b="1">
                <a:solidFill>
                  <a:schemeClr val="accent1"/>
                </a:solidFill>
              </a:defRPr>
            </a:lvl1pPr>
          </a:lstStyle>
          <a:p>
            <a:pPr lvl="0"/>
            <a:r>
              <a:rPr lang="zh-CN" altLang="en-US"/>
              <a:t>单击此处编辑母版标题样式</a:t>
            </a: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21"/>
            <a:ext cx="12192000" cy="336803"/>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701" y="175415"/>
            <a:ext cx="2023540" cy="401413"/>
          </a:xfrm>
          <a:prstGeom prst="rect">
            <a:avLst/>
          </a:prstGeom>
        </p:spPr>
      </p:pic>
      <p:sp>
        <p:nvSpPr>
          <p:cNvPr id="11" name="矩形 10"/>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223519"/>
            <a:ext cx="12192000" cy="336803"/>
          </a:xfrm>
          <a:prstGeom prst="rect">
            <a:avLst/>
          </a:prstGeom>
        </p:spPr>
      </p:pic>
    </p:spTree>
    <p:extLst>
      <p:ext uri="{BB962C8B-B14F-4D97-AF65-F5344CB8AC3E}">
        <p14:creationId xmlns:p14="http://schemas.microsoft.com/office/powerpoint/2010/main" val="3729077219"/>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3"/>
            <a:ext cx="12192000" cy="665863"/>
          </a:xfrm>
          <a:prstGeom prst="rect">
            <a:avLst/>
          </a:prstGeom>
        </p:spPr>
      </p:pic>
      <p:sp>
        <p:nvSpPr>
          <p:cNvPr id="5" name="标题 1"/>
          <p:cNvSpPr txBox="1">
            <a:spLocks/>
          </p:cNvSpPr>
          <p:nvPr/>
        </p:nvSpPr>
        <p:spPr>
          <a:xfrm>
            <a:off x="431802"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6" name="文本占位符 5"/>
          <p:cNvSpPr>
            <a:spLocks noGrp="1"/>
          </p:cNvSpPr>
          <p:nvPr>
            <p:ph type="body" idx="1"/>
          </p:nvPr>
        </p:nvSpPr>
        <p:spPr>
          <a:xfrm>
            <a:off x="551293" y="807632"/>
            <a:ext cx="11120561" cy="5865560"/>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p:cNvSpPr/>
          <p:nvPr/>
        </p:nvSpPr>
        <p:spPr>
          <a:xfrm>
            <a:off x="0" y="6766563"/>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1"/>
            <a:ext cx="12192000" cy="665863"/>
          </a:xfrm>
          <a:prstGeom prst="rect">
            <a:avLst/>
          </a:prstGeom>
        </p:spPr>
      </p:pic>
      <p:sp>
        <p:nvSpPr>
          <p:cNvPr id="9" name="标题 1"/>
          <p:cNvSpPr txBox="1">
            <a:spLocks/>
          </p:cNvSpPr>
          <p:nvPr/>
        </p:nvSpPr>
        <p:spPr>
          <a:xfrm>
            <a:off x="431801" y="235137"/>
            <a:ext cx="8632687" cy="337358"/>
          </a:xfrm>
          <a:prstGeom prst="rect">
            <a:avLst/>
          </a:prstGeom>
        </p:spPr>
        <p:txBody>
          <a:bodyPr anchor="ctr"/>
          <a:lstStyle>
            <a:lvl1pPr algn="l" defTabSz="914400" rtl="0" eaLnBrk="1" latinLnBrk="0" hangingPunct="1">
              <a:lnSpc>
                <a:spcPct val="90000"/>
              </a:lnSpc>
              <a:spcBef>
                <a:spcPct val="0"/>
              </a:spcBef>
              <a:buNone/>
              <a:defRPr sz="2000" kern="1200">
                <a:solidFill>
                  <a:schemeClr val="tx2"/>
                </a:solidFill>
                <a:effectLst>
                  <a:glow rad="25400">
                    <a:srgbClr val="BFE2F3"/>
                  </a:glow>
                </a:effectLst>
                <a:latin typeface="+mj-lt"/>
                <a:ea typeface="+mj-ea"/>
                <a:cs typeface="+mj-cs"/>
              </a:defRPr>
            </a:lvl1pPr>
          </a:lstStyle>
          <a:p>
            <a:r>
              <a:rPr lang="zh-CN" altLang="en-US" sz="2000" dirty="0">
                <a:solidFill>
                  <a:schemeClr val="accent1"/>
                </a:solidFill>
              </a:rPr>
              <a:t>单击此处编辑母版标题样式</a:t>
            </a:r>
          </a:p>
        </p:txBody>
      </p:sp>
      <p:sp>
        <p:nvSpPr>
          <p:cNvPr id="10" name="矩形 9"/>
          <p:cNvSpPr/>
          <p:nvPr/>
        </p:nvSpPr>
        <p:spPr>
          <a:xfrm>
            <a:off x="0" y="6766561"/>
            <a:ext cx="12192000" cy="91439"/>
          </a:xfrm>
          <a:prstGeom prst="rect">
            <a:avLst/>
          </a:prstGeom>
          <a:solidFill>
            <a:srgbClr val="C91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935966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Calibri" panose="020F050202020403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B5DAAB-35CE-3C2A-2345-192A0922FE90}"/>
              </a:ext>
            </a:extLst>
          </p:cNvPr>
          <p:cNvSpPr>
            <a:spLocks noGrp="1"/>
          </p:cNvSpPr>
          <p:nvPr>
            <p:ph type="title"/>
          </p:nvPr>
        </p:nvSpPr>
        <p:spPr/>
        <p:txBody>
          <a:bodyPr/>
          <a:lstStyle/>
          <a:p>
            <a:r>
              <a:rPr lang="zh-CN" altLang="en-US" dirty="0"/>
              <a:t>线性拟合</a:t>
            </a:r>
          </a:p>
        </p:txBody>
      </p:sp>
      <p:sp>
        <p:nvSpPr>
          <p:cNvPr id="3" name="副标题 2">
            <a:extLst>
              <a:ext uri="{FF2B5EF4-FFF2-40B4-BE49-F238E27FC236}">
                <a16:creationId xmlns:a16="http://schemas.microsoft.com/office/drawing/2014/main" id="{3B35A1D9-4414-6172-FCE3-6AD143A13F7D}"/>
              </a:ext>
            </a:extLst>
          </p:cNvPr>
          <p:cNvSpPr>
            <a:spLocks noGrp="1"/>
          </p:cNvSpPr>
          <p:nvPr>
            <p:ph type="subTitle" idx="1"/>
          </p:nvPr>
        </p:nvSpPr>
        <p:spPr/>
        <p:txBody>
          <a:bodyPr/>
          <a:lstStyle/>
          <a:p>
            <a:r>
              <a:rPr lang="zh-CN" altLang="en-US" dirty="0"/>
              <a:t>张煊、张博钜、丁宣铭</a:t>
            </a:r>
          </a:p>
        </p:txBody>
      </p:sp>
    </p:spTree>
    <p:extLst>
      <p:ext uri="{BB962C8B-B14F-4D97-AF65-F5344CB8AC3E}">
        <p14:creationId xmlns:p14="http://schemas.microsoft.com/office/powerpoint/2010/main" val="243393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E9DB631-2C1C-7FFF-3F69-8BE96A6709A0}"/>
              </a:ext>
            </a:extLst>
          </p:cNvPr>
          <p:cNvSpPr>
            <a:spLocks noGrp="1"/>
          </p:cNvSpPr>
          <p:nvPr>
            <p:ph type="title"/>
          </p:nvPr>
        </p:nvSpPr>
        <p:spPr/>
        <p:txBody>
          <a:bodyPr/>
          <a:lstStyle/>
          <a:p>
            <a:r>
              <a:rPr lang="zh-CN" altLang="en-US" dirty="0"/>
              <a:t>一元函数梯度下降法</a:t>
            </a:r>
          </a:p>
        </p:txBody>
      </p:sp>
      <p:pic>
        <p:nvPicPr>
          <p:cNvPr id="11" name="内容占位符 10">
            <a:extLst>
              <a:ext uri="{FF2B5EF4-FFF2-40B4-BE49-F238E27FC236}">
                <a16:creationId xmlns:a16="http://schemas.microsoft.com/office/drawing/2014/main" id="{524583C8-319B-8310-77B1-EB771BF935AE}"/>
              </a:ext>
            </a:extLst>
          </p:cNvPr>
          <p:cNvPicPr>
            <a:picLocks noGrp="1" noChangeAspect="1"/>
          </p:cNvPicPr>
          <p:nvPr>
            <p:ph sz="quarter" idx="10"/>
          </p:nvPr>
        </p:nvPicPr>
        <p:blipFill>
          <a:blip r:embed="rId2"/>
          <a:stretch>
            <a:fillRect/>
          </a:stretch>
        </p:blipFill>
        <p:spPr>
          <a:xfrm>
            <a:off x="1154614" y="1814287"/>
            <a:ext cx="9107171" cy="3229426"/>
          </a:xfrm>
        </p:spPr>
      </p:pic>
    </p:spTree>
    <p:extLst>
      <p:ext uri="{BB962C8B-B14F-4D97-AF65-F5344CB8AC3E}">
        <p14:creationId xmlns:p14="http://schemas.microsoft.com/office/powerpoint/2010/main" val="322541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91BA3BC-C164-9BBD-A912-731A6B3BFE91}"/>
              </a:ext>
            </a:extLst>
          </p:cNvPr>
          <p:cNvSpPr>
            <a:spLocks noGrp="1"/>
          </p:cNvSpPr>
          <p:nvPr>
            <p:ph type="title"/>
          </p:nvPr>
        </p:nvSpPr>
        <p:spPr/>
        <p:txBody>
          <a:bodyPr/>
          <a:lstStyle/>
          <a:p>
            <a:r>
              <a:rPr lang="zh-CN" altLang="en-US" dirty="0"/>
              <a:t>学习率的确定</a:t>
            </a:r>
          </a:p>
        </p:txBody>
      </p:sp>
      <p:pic>
        <p:nvPicPr>
          <p:cNvPr id="9" name="内容占位符 8">
            <a:extLst>
              <a:ext uri="{FF2B5EF4-FFF2-40B4-BE49-F238E27FC236}">
                <a16:creationId xmlns:a16="http://schemas.microsoft.com/office/drawing/2014/main" id="{EBBD58F9-B1E3-D2AE-FFB7-BE0F4FF19E27}"/>
              </a:ext>
            </a:extLst>
          </p:cNvPr>
          <p:cNvPicPr>
            <a:picLocks noGrp="1" noChangeAspect="1"/>
          </p:cNvPicPr>
          <p:nvPr>
            <p:ph sz="quarter" idx="10"/>
          </p:nvPr>
        </p:nvPicPr>
        <p:blipFill>
          <a:blip r:embed="rId2"/>
          <a:stretch>
            <a:fillRect/>
          </a:stretch>
        </p:blipFill>
        <p:spPr>
          <a:xfrm>
            <a:off x="658699" y="1982482"/>
            <a:ext cx="8364117" cy="3686689"/>
          </a:xfrm>
        </p:spPr>
      </p:pic>
      <p:pic>
        <p:nvPicPr>
          <p:cNvPr id="10" name="图片 9">
            <a:extLst>
              <a:ext uri="{FF2B5EF4-FFF2-40B4-BE49-F238E27FC236}">
                <a16:creationId xmlns:a16="http://schemas.microsoft.com/office/drawing/2014/main" id="{560EAC37-1BEE-7068-36D7-4FAE18DDE160}"/>
              </a:ext>
            </a:extLst>
          </p:cNvPr>
          <p:cNvPicPr>
            <a:picLocks noChangeAspect="1"/>
          </p:cNvPicPr>
          <p:nvPr/>
        </p:nvPicPr>
        <p:blipFill>
          <a:blip r:embed="rId3"/>
          <a:stretch>
            <a:fillRect/>
          </a:stretch>
        </p:blipFill>
        <p:spPr>
          <a:xfrm>
            <a:off x="9022816" y="3825826"/>
            <a:ext cx="2633700" cy="2548349"/>
          </a:xfrm>
          <a:prstGeom prst="rect">
            <a:avLst/>
          </a:prstGeom>
        </p:spPr>
      </p:pic>
    </p:spTree>
    <p:extLst>
      <p:ext uri="{BB962C8B-B14F-4D97-AF65-F5344CB8AC3E}">
        <p14:creationId xmlns:p14="http://schemas.microsoft.com/office/powerpoint/2010/main" val="20876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76D0D6D-6E8C-9971-9083-0D6884CF68AC}"/>
              </a:ext>
            </a:extLst>
          </p:cNvPr>
          <p:cNvSpPr>
            <a:spLocks noGrp="1"/>
          </p:cNvSpPr>
          <p:nvPr>
            <p:ph type="title"/>
          </p:nvPr>
        </p:nvSpPr>
        <p:spPr/>
        <p:txBody>
          <a:bodyPr/>
          <a:lstStyle/>
          <a:p>
            <a:r>
              <a:rPr lang="zh-CN" altLang="en-US" dirty="0"/>
              <a:t>学习率的确定</a:t>
            </a:r>
          </a:p>
        </p:txBody>
      </p:sp>
      <p:pic>
        <p:nvPicPr>
          <p:cNvPr id="8" name="内容占位符 7">
            <a:extLst>
              <a:ext uri="{FF2B5EF4-FFF2-40B4-BE49-F238E27FC236}">
                <a16:creationId xmlns:a16="http://schemas.microsoft.com/office/drawing/2014/main" id="{8FC8F3E1-4EDD-1CEA-50CF-547CCFDD90B6}"/>
              </a:ext>
            </a:extLst>
          </p:cNvPr>
          <p:cNvPicPr>
            <a:picLocks noGrp="1" noChangeAspect="1"/>
          </p:cNvPicPr>
          <p:nvPr>
            <p:ph sz="quarter" idx="10"/>
          </p:nvPr>
        </p:nvPicPr>
        <p:blipFill>
          <a:blip r:embed="rId2"/>
          <a:stretch>
            <a:fillRect/>
          </a:stretch>
        </p:blipFill>
        <p:spPr>
          <a:xfrm>
            <a:off x="418053" y="1655546"/>
            <a:ext cx="8807834" cy="2484490"/>
          </a:xfrm>
        </p:spPr>
      </p:pic>
      <p:pic>
        <p:nvPicPr>
          <p:cNvPr id="9" name="图片 8">
            <a:extLst>
              <a:ext uri="{FF2B5EF4-FFF2-40B4-BE49-F238E27FC236}">
                <a16:creationId xmlns:a16="http://schemas.microsoft.com/office/drawing/2014/main" id="{FC4021CF-69A2-11FE-8412-8000B216898E}"/>
              </a:ext>
            </a:extLst>
          </p:cNvPr>
          <p:cNvPicPr>
            <a:picLocks noChangeAspect="1"/>
          </p:cNvPicPr>
          <p:nvPr/>
        </p:nvPicPr>
        <p:blipFill>
          <a:blip r:embed="rId3"/>
          <a:stretch>
            <a:fillRect/>
          </a:stretch>
        </p:blipFill>
        <p:spPr>
          <a:xfrm>
            <a:off x="8969013" y="4140036"/>
            <a:ext cx="2633700" cy="2548349"/>
          </a:xfrm>
          <a:prstGeom prst="rect">
            <a:avLst/>
          </a:prstGeom>
        </p:spPr>
      </p:pic>
    </p:spTree>
    <p:extLst>
      <p:ext uri="{BB962C8B-B14F-4D97-AF65-F5344CB8AC3E}">
        <p14:creationId xmlns:p14="http://schemas.microsoft.com/office/powerpoint/2010/main" val="351429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55516571-98DC-BC47-8B0C-3BA4A3B5992D}"/>
              </a:ext>
            </a:extLst>
          </p:cNvPr>
          <p:cNvPicPr>
            <a:picLocks noGrp="1" noChangeAspect="1"/>
          </p:cNvPicPr>
          <p:nvPr>
            <p:ph sz="quarter" idx="10"/>
          </p:nvPr>
        </p:nvPicPr>
        <p:blipFill>
          <a:blip r:embed="rId2"/>
          <a:stretch>
            <a:fillRect/>
          </a:stretch>
        </p:blipFill>
        <p:spPr>
          <a:xfrm>
            <a:off x="658699" y="1928162"/>
            <a:ext cx="9335803" cy="2210108"/>
          </a:xfrm>
        </p:spPr>
      </p:pic>
      <p:sp>
        <p:nvSpPr>
          <p:cNvPr id="3" name="标题 2">
            <a:extLst>
              <a:ext uri="{FF2B5EF4-FFF2-40B4-BE49-F238E27FC236}">
                <a16:creationId xmlns:a16="http://schemas.microsoft.com/office/drawing/2014/main" id="{BADDB780-3C3C-AF37-412E-12D0E661A9DA}"/>
              </a:ext>
            </a:extLst>
          </p:cNvPr>
          <p:cNvSpPr>
            <a:spLocks noGrp="1"/>
          </p:cNvSpPr>
          <p:nvPr>
            <p:ph type="title"/>
          </p:nvPr>
        </p:nvSpPr>
        <p:spPr/>
        <p:txBody>
          <a:bodyPr/>
          <a:lstStyle/>
          <a:p>
            <a:r>
              <a:rPr lang="zh-CN" altLang="en-US" dirty="0"/>
              <a:t>从一元函数到多元函数</a:t>
            </a:r>
          </a:p>
        </p:txBody>
      </p:sp>
    </p:spTree>
    <p:extLst>
      <p:ext uri="{BB962C8B-B14F-4D97-AF65-F5344CB8AC3E}">
        <p14:creationId xmlns:p14="http://schemas.microsoft.com/office/powerpoint/2010/main" val="402514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90A854-3660-B5E0-D11C-F99FE42E1974}"/>
              </a:ext>
            </a:extLst>
          </p:cNvPr>
          <p:cNvSpPr>
            <a:spLocks noGrp="1"/>
          </p:cNvSpPr>
          <p:nvPr>
            <p:ph type="title"/>
          </p:nvPr>
        </p:nvSpPr>
        <p:spPr/>
        <p:txBody>
          <a:bodyPr/>
          <a:lstStyle/>
          <a:p>
            <a:r>
              <a:rPr lang="en-US" altLang="zh-CN" dirty="0"/>
              <a:t>Why </a:t>
            </a:r>
            <a:r>
              <a:rPr lang="zh-CN" altLang="en-US" dirty="0"/>
              <a:t>梯度下降？</a:t>
            </a:r>
          </a:p>
        </p:txBody>
      </p:sp>
      <p:pic>
        <p:nvPicPr>
          <p:cNvPr id="9" name="内容占位符 8">
            <a:extLst>
              <a:ext uri="{FF2B5EF4-FFF2-40B4-BE49-F238E27FC236}">
                <a16:creationId xmlns:a16="http://schemas.microsoft.com/office/drawing/2014/main" id="{F93B529D-CD9D-EA65-179F-31379AD7EB68}"/>
              </a:ext>
            </a:extLst>
          </p:cNvPr>
          <p:cNvPicPr>
            <a:picLocks noGrp="1" noChangeAspect="1"/>
          </p:cNvPicPr>
          <p:nvPr>
            <p:ph sz="quarter" idx="10"/>
          </p:nvPr>
        </p:nvPicPr>
        <p:blipFill>
          <a:blip r:embed="rId2"/>
          <a:stretch>
            <a:fillRect/>
          </a:stretch>
        </p:blipFill>
        <p:spPr>
          <a:xfrm>
            <a:off x="658699" y="1766694"/>
            <a:ext cx="9485194" cy="3755676"/>
          </a:xfrm>
        </p:spPr>
      </p:pic>
    </p:spTree>
    <p:extLst>
      <p:ext uri="{BB962C8B-B14F-4D97-AF65-F5344CB8AC3E}">
        <p14:creationId xmlns:p14="http://schemas.microsoft.com/office/powerpoint/2010/main" val="314252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470DC43-7107-78E3-6035-B3F12D025C68}"/>
              </a:ext>
            </a:extLst>
          </p:cNvPr>
          <p:cNvSpPr>
            <a:spLocks noGrp="1"/>
          </p:cNvSpPr>
          <p:nvPr>
            <p:ph type="title"/>
          </p:nvPr>
        </p:nvSpPr>
        <p:spPr/>
        <p:txBody>
          <a:bodyPr/>
          <a:lstStyle/>
          <a:p>
            <a:r>
              <a:rPr lang="en-US" altLang="zh-CN" dirty="0"/>
              <a:t>What is missing?</a:t>
            </a:r>
            <a:endParaRPr lang="zh-CN" altLang="en-US" dirty="0"/>
          </a:p>
        </p:txBody>
      </p:sp>
      <p:pic>
        <p:nvPicPr>
          <p:cNvPr id="9" name="内容占位符 8">
            <a:extLst>
              <a:ext uri="{FF2B5EF4-FFF2-40B4-BE49-F238E27FC236}">
                <a16:creationId xmlns:a16="http://schemas.microsoft.com/office/drawing/2014/main" id="{66FEE2A8-6E20-7A26-3EA7-2EE10193181F}"/>
              </a:ext>
            </a:extLst>
          </p:cNvPr>
          <p:cNvPicPr>
            <a:picLocks noGrp="1" noChangeAspect="1"/>
          </p:cNvPicPr>
          <p:nvPr>
            <p:ph sz="quarter" idx="10"/>
          </p:nvPr>
        </p:nvPicPr>
        <p:blipFill>
          <a:blip r:embed="rId2"/>
          <a:stretch>
            <a:fillRect/>
          </a:stretch>
        </p:blipFill>
        <p:spPr>
          <a:xfrm>
            <a:off x="746536" y="1878833"/>
            <a:ext cx="6201640" cy="1819529"/>
          </a:xfrm>
        </p:spPr>
      </p:pic>
      <p:pic>
        <p:nvPicPr>
          <p:cNvPr id="11" name="图片 10">
            <a:extLst>
              <a:ext uri="{FF2B5EF4-FFF2-40B4-BE49-F238E27FC236}">
                <a16:creationId xmlns:a16="http://schemas.microsoft.com/office/drawing/2014/main" id="{85E16C86-BEEA-0665-0B86-FBE5361D01D0}"/>
              </a:ext>
            </a:extLst>
          </p:cNvPr>
          <p:cNvPicPr>
            <a:picLocks noChangeAspect="1"/>
          </p:cNvPicPr>
          <p:nvPr/>
        </p:nvPicPr>
        <p:blipFill>
          <a:blip r:embed="rId3"/>
          <a:stretch>
            <a:fillRect/>
          </a:stretch>
        </p:blipFill>
        <p:spPr>
          <a:xfrm>
            <a:off x="862542" y="4028732"/>
            <a:ext cx="4639322" cy="1543265"/>
          </a:xfrm>
          <a:prstGeom prst="rect">
            <a:avLst/>
          </a:prstGeom>
        </p:spPr>
      </p:pic>
    </p:spTree>
    <p:extLst>
      <p:ext uri="{BB962C8B-B14F-4D97-AF65-F5344CB8AC3E}">
        <p14:creationId xmlns:p14="http://schemas.microsoft.com/office/powerpoint/2010/main" val="144270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46E22B6-4B91-C02C-FB55-198C85130A9A}"/>
              </a:ext>
            </a:extLst>
          </p:cNvPr>
          <p:cNvSpPr>
            <a:spLocks noGrp="1"/>
          </p:cNvSpPr>
          <p:nvPr>
            <p:ph type="title"/>
          </p:nvPr>
        </p:nvSpPr>
        <p:spPr/>
        <p:txBody>
          <a:bodyPr/>
          <a:lstStyle/>
          <a:p>
            <a:r>
              <a:rPr lang="zh-CN" altLang="en-US" dirty="0"/>
              <a:t>批量梯度下降算法 </a:t>
            </a:r>
            <a:r>
              <a:rPr lang="en-US" altLang="zh-CN" dirty="0"/>
              <a:t>(BGD)</a:t>
            </a:r>
            <a:endParaRPr lang="zh-CN" altLang="en-US" dirty="0"/>
          </a:p>
        </p:txBody>
      </p:sp>
      <p:pic>
        <p:nvPicPr>
          <p:cNvPr id="9" name="内容占位符 8">
            <a:extLst>
              <a:ext uri="{FF2B5EF4-FFF2-40B4-BE49-F238E27FC236}">
                <a16:creationId xmlns:a16="http://schemas.microsoft.com/office/drawing/2014/main" id="{83B94297-BD17-E13F-4F8E-39A2DE677D1F}"/>
              </a:ext>
            </a:extLst>
          </p:cNvPr>
          <p:cNvPicPr>
            <a:picLocks noGrp="1" noChangeAspect="1"/>
          </p:cNvPicPr>
          <p:nvPr>
            <p:ph sz="quarter" idx="10"/>
          </p:nvPr>
        </p:nvPicPr>
        <p:blipFill>
          <a:blip r:embed="rId2"/>
          <a:stretch>
            <a:fillRect/>
          </a:stretch>
        </p:blipFill>
        <p:spPr>
          <a:xfrm>
            <a:off x="658699" y="1772796"/>
            <a:ext cx="9488224" cy="2591162"/>
          </a:xfrm>
        </p:spPr>
      </p:pic>
    </p:spTree>
    <p:extLst>
      <p:ext uri="{BB962C8B-B14F-4D97-AF65-F5344CB8AC3E}">
        <p14:creationId xmlns:p14="http://schemas.microsoft.com/office/powerpoint/2010/main" val="3209199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3AB35FE8-C2CC-2B4A-3356-8E8EBA86D392}"/>
              </a:ext>
            </a:extLst>
          </p:cNvPr>
          <p:cNvPicPr>
            <a:picLocks noGrp="1" noChangeAspect="1"/>
          </p:cNvPicPr>
          <p:nvPr>
            <p:ph sz="quarter" idx="10"/>
          </p:nvPr>
        </p:nvPicPr>
        <p:blipFill>
          <a:blip r:embed="rId2"/>
          <a:stretch>
            <a:fillRect/>
          </a:stretch>
        </p:blipFill>
        <p:spPr>
          <a:xfrm>
            <a:off x="608832" y="1795234"/>
            <a:ext cx="7278116" cy="3267531"/>
          </a:xfrm>
        </p:spPr>
      </p:pic>
      <p:sp>
        <p:nvSpPr>
          <p:cNvPr id="3" name="标题 2">
            <a:extLst>
              <a:ext uri="{FF2B5EF4-FFF2-40B4-BE49-F238E27FC236}">
                <a16:creationId xmlns:a16="http://schemas.microsoft.com/office/drawing/2014/main" id="{7FABECD1-0793-E444-816C-BA0EED676B26}"/>
              </a:ext>
            </a:extLst>
          </p:cNvPr>
          <p:cNvSpPr>
            <a:spLocks noGrp="1"/>
          </p:cNvSpPr>
          <p:nvPr>
            <p:ph type="title"/>
          </p:nvPr>
        </p:nvSpPr>
        <p:spPr/>
        <p:txBody>
          <a:bodyPr/>
          <a:lstStyle/>
          <a:p>
            <a:r>
              <a:rPr lang="zh-CN" altLang="en-US" dirty="0"/>
              <a:t>随机梯度下降算法 </a:t>
            </a:r>
            <a:r>
              <a:rPr lang="en-US" altLang="zh-CN" dirty="0"/>
              <a:t>(SGD)</a:t>
            </a:r>
            <a:endParaRPr lang="zh-CN" altLang="en-US" dirty="0"/>
          </a:p>
        </p:txBody>
      </p:sp>
    </p:spTree>
    <p:extLst>
      <p:ext uri="{BB962C8B-B14F-4D97-AF65-F5344CB8AC3E}">
        <p14:creationId xmlns:p14="http://schemas.microsoft.com/office/powerpoint/2010/main" val="941171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1A66D20-57B8-8D2B-C2FC-9C4265B08554}"/>
              </a:ext>
            </a:extLst>
          </p:cNvPr>
          <p:cNvPicPr>
            <a:picLocks noGrp="1" noChangeAspect="1"/>
          </p:cNvPicPr>
          <p:nvPr>
            <p:ph sz="quarter" idx="10"/>
          </p:nvPr>
        </p:nvPicPr>
        <p:blipFill>
          <a:blip r:embed="rId2"/>
          <a:stretch>
            <a:fillRect/>
          </a:stretch>
        </p:blipFill>
        <p:spPr>
          <a:xfrm>
            <a:off x="658699" y="1831074"/>
            <a:ext cx="9135750" cy="3743847"/>
          </a:xfrm>
        </p:spPr>
      </p:pic>
      <p:sp>
        <p:nvSpPr>
          <p:cNvPr id="3" name="标题 2">
            <a:extLst>
              <a:ext uri="{FF2B5EF4-FFF2-40B4-BE49-F238E27FC236}">
                <a16:creationId xmlns:a16="http://schemas.microsoft.com/office/drawing/2014/main" id="{902FB778-89B6-5CC5-D6A8-057141B7FE5B}"/>
              </a:ext>
            </a:extLst>
          </p:cNvPr>
          <p:cNvSpPr>
            <a:spLocks noGrp="1"/>
          </p:cNvSpPr>
          <p:nvPr>
            <p:ph type="title"/>
          </p:nvPr>
        </p:nvSpPr>
        <p:spPr/>
        <p:txBody>
          <a:bodyPr/>
          <a:lstStyle/>
          <a:p>
            <a:r>
              <a:rPr lang="zh-CN" altLang="en-US" dirty="0"/>
              <a:t>小批量梯度下降算法（</a:t>
            </a:r>
            <a:r>
              <a:rPr lang="en-US" altLang="zh-CN" dirty="0"/>
              <a:t>MBGD</a:t>
            </a:r>
            <a:r>
              <a:rPr lang="zh-CN" altLang="en-US" dirty="0"/>
              <a:t>）</a:t>
            </a:r>
          </a:p>
        </p:txBody>
      </p:sp>
    </p:spTree>
    <p:extLst>
      <p:ext uri="{BB962C8B-B14F-4D97-AF65-F5344CB8AC3E}">
        <p14:creationId xmlns:p14="http://schemas.microsoft.com/office/powerpoint/2010/main" val="427214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D7612CD-1FA9-4376-A6CF-DAC27AECCF5B}"/>
              </a:ext>
            </a:extLst>
          </p:cNvPr>
          <p:cNvSpPr>
            <a:spLocks noGrp="1"/>
          </p:cNvSpPr>
          <p:nvPr>
            <p:ph sz="quarter" idx="10"/>
          </p:nvPr>
        </p:nvSpPr>
        <p:spPr/>
        <p:txBody>
          <a:bodyPr/>
          <a:lstStyle/>
          <a:p>
            <a:r>
              <a:rPr lang="zh-CN" altLang="en-US" dirty="0"/>
              <a:t>牛顿法：</a:t>
            </a:r>
            <a:endParaRPr lang="en-US" altLang="zh-CN" dirty="0"/>
          </a:p>
        </p:txBody>
      </p:sp>
      <p:sp>
        <p:nvSpPr>
          <p:cNvPr id="3" name="标题 2">
            <a:extLst>
              <a:ext uri="{FF2B5EF4-FFF2-40B4-BE49-F238E27FC236}">
                <a16:creationId xmlns:a16="http://schemas.microsoft.com/office/drawing/2014/main" id="{F0AFFB4A-E407-42EA-8E94-01CBA6BD5132}"/>
              </a:ext>
            </a:extLst>
          </p:cNvPr>
          <p:cNvSpPr>
            <a:spLocks noGrp="1"/>
          </p:cNvSpPr>
          <p:nvPr>
            <p:ph type="title"/>
          </p:nvPr>
        </p:nvSpPr>
        <p:spPr/>
        <p:txBody>
          <a:bodyPr/>
          <a:lstStyle/>
          <a:p>
            <a:r>
              <a:rPr lang="zh-CN" altLang="en-US" dirty="0"/>
              <a:t>梯度下降的起源：</a:t>
            </a:r>
          </a:p>
        </p:txBody>
      </p:sp>
      <p:pic>
        <p:nvPicPr>
          <p:cNvPr id="1030" name="Picture 6" descr="undefined">
            <a:extLst>
              <a:ext uri="{FF2B5EF4-FFF2-40B4-BE49-F238E27FC236}">
                <a16:creationId xmlns:a16="http://schemas.microsoft.com/office/drawing/2014/main" id="{F31E0A96-969F-481C-A0CF-B9E3B32C2E2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51708" y="1685002"/>
            <a:ext cx="6901297" cy="4922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32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23223CE5-10AB-C13B-5568-56B51FC46F19}"/>
              </a:ext>
            </a:extLst>
          </p:cNvPr>
          <p:cNvPicPr>
            <a:picLocks noGrp="1" noChangeAspect="1"/>
          </p:cNvPicPr>
          <p:nvPr>
            <p:ph sz="quarter" idx="10"/>
          </p:nvPr>
        </p:nvPicPr>
        <p:blipFill>
          <a:blip r:embed="rId2"/>
          <a:stretch>
            <a:fillRect/>
          </a:stretch>
        </p:blipFill>
        <p:spPr>
          <a:xfrm>
            <a:off x="658699" y="1961992"/>
            <a:ext cx="7187638" cy="1205619"/>
          </a:xfrm>
        </p:spPr>
      </p:pic>
      <p:sp>
        <p:nvSpPr>
          <p:cNvPr id="3" name="标题 2">
            <a:extLst>
              <a:ext uri="{FF2B5EF4-FFF2-40B4-BE49-F238E27FC236}">
                <a16:creationId xmlns:a16="http://schemas.microsoft.com/office/drawing/2014/main" id="{FE54173C-2F98-CA82-1655-2456099A5C77}"/>
              </a:ext>
            </a:extLst>
          </p:cNvPr>
          <p:cNvSpPr>
            <a:spLocks noGrp="1"/>
          </p:cNvSpPr>
          <p:nvPr>
            <p:ph type="title"/>
          </p:nvPr>
        </p:nvSpPr>
        <p:spPr/>
        <p:txBody>
          <a:bodyPr/>
          <a:lstStyle/>
          <a:p>
            <a:r>
              <a:rPr lang="en-US" altLang="zh-CN" dirty="0"/>
              <a:t>What we will cover today</a:t>
            </a:r>
            <a:endParaRPr lang="zh-CN" altLang="en-US" dirty="0"/>
          </a:p>
        </p:txBody>
      </p:sp>
    </p:spTree>
    <p:extLst>
      <p:ext uri="{BB962C8B-B14F-4D97-AF65-F5344CB8AC3E}">
        <p14:creationId xmlns:p14="http://schemas.microsoft.com/office/powerpoint/2010/main" val="2566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5ABEDA5-5747-4170-B80E-65995130F473}"/>
              </a:ext>
            </a:extLst>
          </p:cNvPr>
          <p:cNvSpPr>
            <a:spLocks noGrp="1"/>
          </p:cNvSpPr>
          <p:nvPr>
            <p:ph sz="quarter" idx="10"/>
          </p:nvPr>
        </p:nvSpPr>
        <p:spPr/>
        <p:txBody>
          <a:bodyPr/>
          <a:lstStyle/>
          <a:p>
            <a:r>
              <a:rPr lang="en-US" altLang="zh-CN" dirty="0"/>
              <a:t>Cauchy</a:t>
            </a:r>
            <a:r>
              <a:rPr lang="zh-CN" altLang="en-US" dirty="0"/>
              <a:t>梯度下降法：法国数学家</a:t>
            </a:r>
            <a:r>
              <a:rPr lang="en-US" altLang="zh-CN" dirty="0"/>
              <a:t>Augustin-Louis Cauchy</a:t>
            </a:r>
            <a:r>
              <a:rPr lang="zh-CN" altLang="en-US" dirty="0"/>
              <a:t>提出的一种基于梯度的最优化方法，这可以视为梯度下降算法的最早形式。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是不是感觉很眼熟？</a:t>
            </a:r>
            <a:r>
              <a:rPr lang="en-US" altLang="zh-CN" dirty="0"/>
              <a:t>BGD</a:t>
            </a:r>
            <a:r>
              <a:rPr lang="zh-CN" altLang="en-US" dirty="0"/>
              <a:t>的更新策略就是这么来的。</a:t>
            </a:r>
            <a:endParaRPr lang="en-US" altLang="zh-CN" dirty="0"/>
          </a:p>
        </p:txBody>
      </p:sp>
      <p:sp>
        <p:nvSpPr>
          <p:cNvPr id="3" name="标题 2">
            <a:extLst>
              <a:ext uri="{FF2B5EF4-FFF2-40B4-BE49-F238E27FC236}">
                <a16:creationId xmlns:a16="http://schemas.microsoft.com/office/drawing/2014/main" id="{078D881C-3783-4BD4-AFF4-BEEF816A168B}"/>
              </a:ext>
            </a:extLst>
          </p:cNvPr>
          <p:cNvSpPr>
            <a:spLocks noGrp="1"/>
          </p:cNvSpPr>
          <p:nvPr>
            <p:ph type="title"/>
          </p:nvPr>
        </p:nvSpPr>
        <p:spPr/>
        <p:txBody>
          <a:bodyPr/>
          <a:lstStyle/>
          <a:p>
            <a:r>
              <a:rPr lang="zh-CN" altLang="en-US" dirty="0"/>
              <a:t>梯度下降的起源：</a:t>
            </a:r>
          </a:p>
        </p:txBody>
      </p:sp>
      <p:pic>
        <p:nvPicPr>
          <p:cNvPr id="2052" name="Picture 4">
            <a:extLst>
              <a:ext uri="{FF2B5EF4-FFF2-40B4-BE49-F238E27FC236}">
                <a16:creationId xmlns:a16="http://schemas.microsoft.com/office/drawing/2014/main" id="{1B055BC7-D437-4C62-A365-E9A438169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640" y="2598033"/>
            <a:ext cx="3652943" cy="400914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5F9472D-DA55-426B-A4A1-8772C58FD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0871" y="3011268"/>
            <a:ext cx="4709270" cy="835464"/>
          </a:xfrm>
          <a:prstGeom prst="rect">
            <a:avLst/>
          </a:prstGeom>
        </p:spPr>
      </p:pic>
      <p:pic>
        <p:nvPicPr>
          <p:cNvPr id="11" name="图片 10">
            <a:extLst>
              <a:ext uri="{FF2B5EF4-FFF2-40B4-BE49-F238E27FC236}">
                <a16:creationId xmlns:a16="http://schemas.microsoft.com/office/drawing/2014/main" id="{6A1E7874-2219-44CE-8E4B-BB9E6DF3A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3088" y="4854270"/>
            <a:ext cx="4042615" cy="424644"/>
          </a:xfrm>
          <a:prstGeom prst="rect">
            <a:avLst/>
          </a:prstGeom>
        </p:spPr>
      </p:pic>
    </p:spTree>
    <p:extLst>
      <p:ext uri="{BB962C8B-B14F-4D97-AF65-F5344CB8AC3E}">
        <p14:creationId xmlns:p14="http://schemas.microsoft.com/office/powerpoint/2010/main" val="2063894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0B235C-9AD4-46FB-BE4F-3801606582EB}"/>
              </a:ext>
            </a:extLst>
          </p:cNvPr>
          <p:cNvSpPr>
            <a:spLocks noGrp="1"/>
          </p:cNvSpPr>
          <p:nvPr>
            <p:ph sz="quarter" idx="10"/>
          </p:nvPr>
        </p:nvSpPr>
        <p:spPr/>
        <p:txBody>
          <a:bodyPr/>
          <a:lstStyle/>
          <a:p>
            <a:r>
              <a:rPr lang="zh-CN" altLang="en-US" b="0" i="0" dirty="0">
                <a:solidFill>
                  <a:srgbClr val="4D4D4D"/>
                </a:solidFill>
                <a:effectLst/>
                <a:latin typeface="-apple-system"/>
              </a:rPr>
              <a:t>批量梯度下降法是最原始的形式，它的具体思路是在更新每一参数时都使用所有的样本来进行梯度的更新。</a:t>
            </a:r>
            <a:endParaRPr lang="en-US" altLang="zh-CN" b="0" i="0" dirty="0">
              <a:solidFill>
                <a:srgbClr val="4D4D4D"/>
              </a:solidFill>
              <a:effectLst/>
              <a:latin typeface="-apple-system"/>
            </a:endParaRPr>
          </a:p>
          <a:p>
            <a:endParaRPr lang="en-US" altLang="zh-CN" dirty="0"/>
          </a:p>
          <a:p>
            <a:r>
              <a:rPr lang="zh-CN" altLang="en-US" dirty="0"/>
              <a:t>计算梯度：遍历全部元素取平均</a:t>
            </a:r>
            <a:r>
              <a:rPr lang="en-US" altLang="zh-CN" dirty="0"/>
              <a:t>:</a:t>
            </a:r>
          </a:p>
          <a:p>
            <a:endParaRPr lang="en-US" altLang="zh-CN" dirty="0"/>
          </a:p>
          <a:p>
            <a:endParaRPr lang="en-US" altLang="zh-CN" dirty="0"/>
          </a:p>
          <a:p>
            <a:endParaRPr lang="en-US" altLang="zh-CN" dirty="0"/>
          </a:p>
          <a:p>
            <a:r>
              <a:rPr lang="zh-CN" altLang="en-US" dirty="0"/>
              <a:t>虽然能保证下降的稳定度，但是计算量有亿点点大（每次更新都要遍历一遍数据集来算梯度）</a:t>
            </a:r>
            <a:endParaRPr lang="en-US" altLang="zh-CN" dirty="0"/>
          </a:p>
          <a:p>
            <a:r>
              <a:rPr lang="zh-CN" altLang="en-US" dirty="0"/>
              <a:t>容易收敛到局部最小值</a:t>
            </a:r>
            <a:endParaRPr lang="en-US" altLang="zh-CN" dirty="0"/>
          </a:p>
        </p:txBody>
      </p:sp>
      <p:sp>
        <p:nvSpPr>
          <p:cNvPr id="3" name="标题 2">
            <a:extLst>
              <a:ext uri="{FF2B5EF4-FFF2-40B4-BE49-F238E27FC236}">
                <a16:creationId xmlns:a16="http://schemas.microsoft.com/office/drawing/2014/main" id="{14B9282D-B4FC-4936-9288-87F380075A74}"/>
              </a:ext>
            </a:extLst>
          </p:cNvPr>
          <p:cNvSpPr>
            <a:spLocks noGrp="1"/>
          </p:cNvSpPr>
          <p:nvPr>
            <p:ph type="title"/>
          </p:nvPr>
        </p:nvSpPr>
        <p:spPr/>
        <p:txBody>
          <a:bodyPr/>
          <a:lstStyle/>
          <a:p>
            <a:r>
              <a:rPr lang="zh-CN" altLang="en-US" dirty="0"/>
              <a:t>批量梯度下降（</a:t>
            </a:r>
            <a:r>
              <a:rPr lang="en-US" altLang="zh-CN" dirty="0"/>
              <a:t>BGD</a:t>
            </a:r>
            <a:r>
              <a:rPr lang="zh-CN" altLang="en-US" dirty="0"/>
              <a:t>）</a:t>
            </a:r>
          </a:p>
        </p:txBody>
      </p:sp>
      <p:pic>
        <p:nvPicPr>
          <p:cNvPr id="5" name="图片 4">
            <a:extLst>
              <a:ext uri="{FF2B5EF4-FFF2-40B4-BE49-F238E27FC236}">
                <a16:creationId xmlns:a16="http://schemas.microsoft.com/office/drawing/2014/main" id="{13D3DEAC-B5E9-4713-BA68-66E5A9E5FF85}"/>
              </a:ext>
            </a:extLst>
          </p:cNvPr>
          <p:cNvPicPr>
            <a:picLocks noChangeAspect="1"/>
          </p:cNvPicPr>
          <p:nvPr/>
        </p:nvPicPr>
        <p:blipFill>
          <a:blip r:embed="rId2"/>
          <a:stretch>
            <a:fillRect/>
          </a:stretch>
        </p:blipFill>
        <p:spPr>
          <a:xfrm>
            <a:off x="4533684" y="3429000"/>
            <a:ext cx="3412913" cy="1033676"/>
          </a:xfrm>
          <a:prstGeom prst="rect">
            <a:avLst/>
          </a:prstGeom>
        </p:spPr>
      </p:pic>
    </p:spTree>
    <p:extLst>
      <p:ext uri="{BB962C8B-B14F-4D97-AF65-F5344CB8AC3E}">
        <p14:creationId xmlns:p14="http://schemas.microsoft.com/office/powerpoint/2010/main" val="1260133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2CF9D8-D91E-44B8-83DD-D3D0C4473329}"/>
              </a:ext>
            </a:extLst>
          </p:cNvPr>
          <p:cNvSpPr>
            <a:spLocks noGrp="1"/>
          </p:cNvSpPr>
          <p:nvPr>
            <p:ph sz="quarter" idx="10"/>
          </p:nvPr>
        </p:nvSpPr>
        <p:spPr/>
        <p:txBody>
          <a:bodyPr>
            <a:normAutofit/>
          </a:bodyPr>
          <a:lstStyle/>
          <a:p>
            <a:r>
              <a:rPr lang="zh-CN" altLang="en-US" dirty="0"/>
              <a:t>由于要遍历整个数据集来计算梯度，</a:t>
            </a:r>
            <a:r>
              <a:rPr lang="en-US" altLang="zh-CN" dirty="0"/>
              <a:t>BGD</a:t>
            </a:r>
            <a:r>
              <a:rPr lang="zh-CN" altLang="en-US" dirty="0"/>
              <a:t>难以应对数据集规模增长带来的巨大计算开销。于是为了处理更大的数据集，梯度下降算法的变种开始发展。</a:t>
            </a:r>
          </a:p>
          <a:p>
            <a:pPr>
              <a:buFont typeface="Arial" panose="020B0604020202020204" pitchFamily="34" charset="0"/>
              <a:buChar char="•"/>
            </a:pPr>
            <a:r>
              <a:rPr lang="zh-CN" altLang="en-US" dirty="0"/>
              <a:t>随机梯度下降（</a:t>
            </a:r>
            <a:r>
              <a:rPr lang="en-US" altLang="zh-CN" dirty="0"/>
              <a:t>SGD</a:t>
            </a:r>
            <a:r>
              <a:rPr lang="zh-CN" altLang="en-US" dirty="0"/>
              <a:t>）：</a:t>
            </a:r>
            <a:r>
              <a:rPr lang="en-US" altLang="zh-CN" dirty="0"/>
              <a:t>SGD</a:t>
            </a:r>
            <a:r>
              <a:rPr lang="zh-CN" altLang="en-US" dirty="0"/>
              <a:t>是梯度下降的一个变种，它通过在每次迭代中仅使用一个样本计算梯度，极大地加速了计算过程。</a:t>
            </a: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缺点：每次更新带有噪声，</a:t>
            </a:r>
            <a:endParaRPr lang="en-US" altLang="zh-CN" dirty="0"/>
          </a:p>
          <a:p>
            <a:pPr marL="0" indent="0">
              <a:buNone/>
            </a:pPr>
            <a:r>
              <a:rPr lang="zh-CN" altLang="en-US" dirty="0"/>
              <a:t>                                                                                                          收敛的过程有波动。</a:t>
            </a:r>
            <a:endParaRPr lang="en-US" altLang="zh-CN" dirty="0"/>
          </a:p>
          <a:p>
            <a:pPr marL="0" indent="0">
              <a:buNone/>
            </a:pPr>
            <a:r>
              <a:rPr lang="zh-CN" altLang="en-US" dirty="0"/>
              <a:t>                                                                                               优点：有更大可能避免陷入局部最小值，</a:t>
            </a:r>
            <a:endParaRPr lang="en-US" altLang="zh-CN" dirty="0"/>
          </a:p>
          <a:p>
            <a:pPr marL="0" indent="0">
              <a:buNone/>
            </a:pPr>
            <a:r>
              <a:rPr lang="en-US" altLang="zh-CN" dirty="0"/>
              <a:t>                                                                                                          </a:t>
            </a:r>
            <a:r>
              <a:rPr lang="zh-CN" altLang="en-US" dirty="0"/>
              <a:t>计算开销小。</a:t>
            </a:r>
          </a:p>
        </p:txBody>
      </p:sp>
      <p:sp>
        <p:nvSpPr>
          <p:cNvPr id="3" name="标题 2">
            <a:extLst>
              <a:ext uri="{FF2B5EF4-FFF2-40B4-BE49-F238E27FC236}">
                <a16:creationId xmlns:a16="http://schemas.microsoft.com/office/drawing/2014/main" id="{4F6FA13B-7981-4916-9362-C19857F3848F}"/>
              </a:ext>
            </a:extLst>
          </p:cNvPr>
          <p:cNvSpPr>
            <a:spLocks noGrp="1"/>
          </p:cNvSpPr>
          <p:nvPr>
            <p:ph type="title"/>
          </p:nvPr>
        </p:nvSpPr>
        <p:spPr>
          <a:xfrm>
            <a:off x="658699" y="974280"/>
            <a:ext cx="11162884" cy="574183"/>
          </a:xfrm>
        </p:spPr>
        <p:txBody>
          <a:bodyPr/>
          <a:lstStyle/>
          <a:p>
            <a:r>
              <a:rPr lang="zh-CN" altLang="en-US" dirty="0"/>
              <a:t>随机梯度下降（</a:t>
            </a:r>
            <a:r>
              <a:rPr lang="en-US" altLang="zh-CN" dirty="0"/>
              <a:t>SGD</a:t>
            </a:r>
            <a:r>
              <a:rPr lang="zh-CN" altLang="en-US" dirty="0"/>
              <a:t>）</a:t>
            </a:r>
          </a:p>
        </p:txBody>
      </p:sp>
      <p:pic>
        <p:nvPicPr>
          <p:cNvPr id="7" name="图片 6">
            <a:extLst>
              <a:ext uri="{FF2B5EF4-FFF2-40B4-BE49-F238E27FC236}">
                <a16:creationId xmlns:a16="http://schemas.microsoft.com/office/drawing/2014/main" id="{3D393B38-39A1-4921-8A20-0A3845FE824F}"/>
              </a:ext>
            </a:extLst>
          </p:cNvPr>
          <p:cNvPicPr>
            <a:picLocks noChangeAspect="1"/>
          </p:cNvPicPr>
          <p:nvPr/>
        </p:nvPicPr>
        <p:blipFill rotWithShape="1">
          <a:blip r:embed="rId3"/>
          <a:srcRect l="2169" t="2936" b="1679"/>
          <a:stretch/>
        </p:blipFill>
        <p:spPr>
          <a:xfrm>
            <a:off x="467110" y="3581478"/>
            <a:ext cx="6705600" cy="3025698"/>
          </a:xfrm>
          <a:prstGeom prst="rect">
            <a:avLst/>
          </a:prstGeom>
        </p:spPr>
      </p:pic>
    </p:spTree>
    <p:extLst>
      <p:ext uri="{BB962C8B-B14F-4D97-AF65-F5344CB8AC3E}">
        <p14:creationId xmlns:p14="http://schemas.microsoft.com/office/powerpoint/2010/main" val="3104441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FFAD24A-F8FF-4511-875B-836A891D4162}"/>
              </a:ext>
            </a:extLst>
          </p:cNvPr>
          <p:cNvSpPr>
            <a:spLocks noGrp="1"/>
          </p:cNvSpPr>
          <p:nvPr>
            <p:ph sz="quarter" idx="10"/>
          </p:nvPr>
        </p:nvSpPr>
        <p:spPr/>
        <p:txBody>
          <a:bodyPr/>
          <a:lstStyle/>
          <a:p>
            <a:r>
              <a:rPr lang="zh-CN" altLang="en-US" dirty="0"/>
              <a:t>小批量梯度下降（</a:t>
            </a:r>
            <a:r>
              <a:rPr lang="en-US" altLang="zh-CN" dirty="0"/>
              <a:t>Mini-batch Gradient Descent</a:t>
            </a:r>
            <a:r>
              <a:rPr lang="zh-CN" altLang="en-US" dirty="0"/>
              <a:t>）：小批量梯度下降结合了批量梯度下降和</a:t>
            </a:r>
            <a:r>
              <a:rPr lang="en-US" altLang="zh-CN" dirty="0"/>
              <a:t>SGD</a:t>
            </a:r>
            <a:r>
              <a:rPr lang="zh-CN" altLang="en-US" dirty="0"/>
              <a:t>的优点。每次迭代时使用一小部分样本计算梯度，这种方式更适用于大数据集和并行计算。</a:t>
            </a:r>
            <a:endParaRPr lang="en-US" altLang="zh-CN" dirty="0"/>
          </a:p>
          <a:p>
            <a:r>
              <a:rPr lang="en-US" altLang="zh-CN" dirty="0"/>
              <a:t>BGD</a:t>
            </a:r>
            <a:r>
              <a:rPr lang="zh-CN" altLang="en-US" dirty="0"/>
              <a:t>在每次迭代中使用整个训练集来计算梯度，优点是梯度估计非常准确，缺点是计算开销很大，尤其是在处理大规模数据集时。</a:t>
            </a:r>
            <a:endParaRPr lang="en-US" altLang="zh-CN" dirty="0"/>
          </a:p>
          <a:p>
            <a:r>
              <a:rPr lang="en-US" altLang="zh-CN" dirty="0"/>
              <a:t>SGD</a:t>
            </a:r>
            <a:r>
              <a:rPr lang="zh-CN" altLang="en-US" dirty="0"/>
              <a:t>在每次迭代中只使用一个样本来计算梯度，优点是更新非常频繁，可以更快地进行训练，缺点是梯度估计有较大的噪声，可能导致训练过程中出现震荡。这种震荡有助于跳出局部最小值，但也可能导致训练过程不稳定。</a:t>
            </a:r>
            <a:endParaRPr lang="en-US" altLang="zh-CN" dirty="0"/>
          </a:p>
          <a:p>
            <a:r>
              <a:rPr lang="en-US" altLang="zh-CN" dirty="0"/>
              <a:t>MBGD</a:t>
            </a:r>
            <a:r>
              <a:rPr lang="zh-CN" altLang="en-US" dirty="0"/>
              <a:t>在更行时使用一个小批量样本（大小一般为</a:t>
            </a:r>
            <a:r>
              <a:rPr lang="en-US" altLang="zh-CN" dirty="0"/>
              <a:t>32</a:t>
            </a:r>
            <a:r>
              <a:rPr lang="zh-CN" altLang="en-US" dirty="0"/>
              <a:t>，</a:t>
            </a:r>
            <a:r>
              <a:rPr lang="en-US" altLang="zh-CN" dirty="0"/>
              <a:t>64</a:t>
            </a:r>
            <a:r>
              <a:rPr lang="zh-CN" altLang="en-US" dirty="0"/>
              <a:t>，</a:t>
            </a:r>
            <a:r>
              <a:rPr lang="en-US" altLang="zh-CN" dirty="0"/>
              <a:t>128</a:t>
            </a:r>
            <a:r>
              <a:rPr lang="zh-CN" altLang="en-US" dirty="0"/>
              <a:t>等较小的值）来计算梯度。</a:t>
            </a:r>
            <a:r>
              <a:rPr lang="en-US" altLang="zh-CN" dirty="0"/>
              <a:t>MGBD</a:t>
            </a:r>
            <a:r>
              <a:rPr lang="zh-CN" altLang="en-US" dirty="0"/>
              <a:t>结合了</a:t>
            </a:r>
            <a:r>
              <a:rPr lang="en-US" altLang="zh-CN" dirty="0"/>
              <a:t>BGD</a:t>
            </a:r>
            <a:r>
              <a:rPr lang="zh-CN" altLang="en-US" dirty="0"/>
              <a:t>与</a:t>
            </a:r>
            <a:r>
              <a:rPr lang="en-US" altLang="zh-CN" dirty="0"/>
              <a:t>SGD</a:t>
            </a:r>
            <a:r>
              <a:rPr lang="zh-CN" altLang="en-US" dirty="0"/>
              <a:t>的优点：</a:t>
            </a:r>
            <a:endParaRPr lang="en-US" altLang="zh-CN" dirty="0"/>
          </a:p>
          <a:p>
            <a:pPr marL="0" indent="0">
              <a:buNone/>
            </a:pPr>
            <a:r>
              <a:rPr lang="en-US" altLang="zh-CN" dirty="0"/>
              <a:t>    </a:t>
            </a:r>
            <a:r>
              <a:rPr lang="zh-CN" altLang="en-US" dirty="0"/>
              <a:t>速度较快：只需要计算小批量数据的梯度即可，不用遍历整个数据集。</a:t>
            </a:r>
            <a:endParaRPr lang="en-US" altLang="zh-CN" dirty="0"/>
          </a:p>
          <a:p>
            <a:pPr marL="0" indent="0">
              <a:buNone/>
            </a:pPr>
            <a:r>
              <a:rPr lang="en-US" altLang="zh-CN" dirty="0"/>
              <a:t>    </a:t>
            </a:r>
            <a:r>
              <a:rPr lang="zh-CN" altLang="en-US" dirty="0"/>
              <a:t>噪声较小：相对于</a:t>
            </a:r>
            <a:r>
              <a:rPr lang="en-US" altLang="zh-CN" dirty="0"/>
              <a:t>SGD</a:t>
            </a:r>
            <a:r>
              <a:rPr lang="zh-CN" altLang="en-US" dirty="0"/>
              <a:t>，由于使用批量的数据，梯度估计的噪声较小，更新更稳定。</a:t>
            </a:r>
            <a:endParaRPr lang="en-US" altLang="zh-CN" dirty="0"/>
          </a:p>
        </p:txBody>
      </p:sp>
      <p:sp>
        <p:nvSpPr>
          <p:cNvPr id="3" name="标题 2">
            <a:extLst>
              <a:ext uri="{FF2B5EF4-FFF2-40B4-BE49-F238E27FC236}">
                <a16:creationId xmlns:a16="http://schemas.microsoft.com/office/drawing/2014/main" id="{047928F6-E95D-4347-997F-1E0E27DC4607}"/>
              </a:ext>
            </a:extLst>
          </p:cNvPr>
          <p:cNvSpPr>
            <a:spLocks noGrp="1"/>
          </p:cNvSpPr>
          <p:nvPr>
            <p:ph type="title"/>
          </p:nvPr>
        </p:nvSpPr>
        <p:spPr/>
        <p:txBody>
          <a:bodyPr/>
          <a:lstStyle/>
          <a:p>
            <a:r>
              <a:rPr lang="zh-CN" altLang="en-US" dirty="0"/>
              <a:t>小批量梯度下降（</a:t>
            </a:r>
            <a:r>
              <a:rPr lang="en-US" altLang="zh-CN" dirty="0"/>
              <a:t>MBGD</a:t>
            </a:r>
            <a:r>
              <a:rPr lang="zh-CN" altLang="en-US" dirty="0"/>
              <a:t>）</a:t>
            </a:r>
          </a:p>
        </p:txBody>
      </p:sp>
    </p:spTree>
    <p:extLst>
      <p:ext uri="{BB962C8B-B14F-4D97-AF65-F5344CB8AC3E}">
        <p14:creationId xmlns:p14="http://schemas.microsoft.com/office/powerpoint/2010/main" val="334572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A3527D-44A6-47A9-9A25-D762DDEE79DF}"/>
              </a:ext>
            </a:extLst>
          </p:cNvPr>
          <p:cNvSpPr>
            <a:spLocks noGrp="1"/>
          </p:cNvSpPr>
          <p:nvPr>
            <p:ph sz="quarter" idx="10"/>
          </p:nvPr>
        </p:nvSpPr>
        <p:spPr/>
        <p:txBody>
          <a:bodyPr>
            <a:normAutofit lnSpcReduction="10000"/>
          </a:bodyPr>
          <a:lstStyle/>
          <a:p>
            <a:r>
              <a:rPr lang="zh-CN" altLang="en-US" dirty="0"/>
              <a:t>随着深度学习的快速发展，梯度下降的变种和改进方法也开始出现，以应对更复杂的优化问题，尤其是深度神经网络中的训练。</a:t>
            </a:r>
          </a:p>
          <a:p>
            <a:pPr>
              <a:buFont typeface="Arial" panose="020B0604020202020204" pitchFamily="34" charset="0"/>
              <a:buChar char="•"/>
            </a:pPr>
            <a:r>
              <a:rPr lang="en-US" altLang="zh-CN" dirty="0"/>
              <a:t>Momentum</a:t>
            </a:r>
            <a:r>
              <a:rPr lang="zh-CN" altLang="en-US" dirty="0"/>
              <a:t>（动量法）：动量法引入了“动量”概念，它使得梯度更新不仅依赖于当前的梯度，还依赖于过去的梯度，即用当前的梯度与过去梯度加权平均后所得的结果作为更新依据。从而加速收敛并减少震荡。</a:t>
            </a:r>
            <a:endParaRPr lang="en-US" altLang="zh-CN" dirty="0"/>
          </a:p>
          <a:p>
            <a:pPr>
              <a:buFont typeface="Arial" panose="020B0604020202020204" pitchFamily="34" charset="0"/>
              <a:buChar char="•"/>
            </a:pPr>
            <a:r>
              <a:rPr lang="en-US" altLang="zh-CN" dirty="0"/>
              <a:t>RMSprop</a:t>
            </a:r>
            <a:r>
              <a:rPr lang="zh-CN" altLang="en-US" dirty="0"/>
              <a:t>：</a:t>
            </a:r>
            <a:r>
              <a:rPr lang="en-US" altLang="zh-CN" dirty="0"/>
              <a:t>RMSprop</a:t>
            </a:r>
            <a:r>
              <a:rPr lang="zh-CN" altLang="en-US" dirty="0"/>
              <a:t>是另一种自适应学习率的方法，它通过对梯度的平方进行滑动平均来调整学习率，使得每个参数的学习率根据其历史梯度的大小进行调整。</a:t>
            </a:r>
            <a:endParaRPr lang="en-US" altLang="zh-CN" dirty="0"/>
          </a:p>
          <a:p>
            <a:pPr marL="0" indent="0">
              <a:buNone/>
            </a:pPr>
            <a:endParaRPr lang="en-US" altLang="zh-CN" dirty="0"/>
          </a:p>
          <a:p>
            <a:pPr marL="0" indent="0">
              <a:buNone/>
            </a:pPr>
            <a:endParaRPr lang="zh-CN" altLang="en-US" dirty="0"/>
          </a:p>
          <a:p>
            <a:pPr>
              <a:buFont typeface="Arial" panose="020B0604020202020204" pitchFamily="34" charset="0"/>
              <a:buChar char="•"/>
            </a:pPr>
            <a:r>
              <a:rPr lang="en-US" altLang="zh-CN" dirty="0"/>
              <a:t>Adam</a:t>
            </a:r>
            <a:r>
              <a:rPr lang="zh-CN" altLang="en-US" dirty="0"/>
              <a:t>（</a:t>
            </a:r>
            <a:r>
              <a:rPr lang="en-US" altLang="zh-CN" dirty="0"/>
              <a:t>Adaptive Moment Estimation</a:t>
            </a:r>
            <a:r>
              <a:rPr lang="zh-CN" altLang="en-US" dirty="0"/>
              <a:t>）：</a:t>
            </a:r>
            <a:r>
              <a:rPr lang="en-US" altLang="zh-CN" dirty="0"/>
              <a:t>Adam</a:t>
            </a:r>
            <a:r>
              <a:rPr lang="zh-CN" altLang="en-US" dirty="0"/>
              <a:t>是一种将动量法与自适应学习率结合的优化算法，广泛应用于深度学习中。它通过计算梯度的第一矩（类似动量法）和第二矩（类似</a:t>
            </a:r>
            <a:r>
              <a:rPr lang="en-US" altLang="zh-CN" dirty="0"/>
              <a:t>RMSprop </a:t>
            </a:r>
            <a:r>
              <a:rPr lang="zh-CN" altLang="en-US" dirty="0"/>
              <a:t>），来动态调整每个参数的学习率。</a:t>
            </a:r>
          </a:p>
        </p:txBody>
      </p:sp>
      <p:sp>
        <p:nvSpPr>
          <p:cNvPr id="3" name="标题 2">
            <a:extLst>
              <a:ext uri="{FF2B5EF4-FFF2-40B4-BE49-F238E27FC236}">
                <a16:creationId xmlns:a16="http://schemas.microsoft.com/office/drawing/2014/main" id="{740746AA-73A0-4FA2-8A27-FF1D20278587}"/>
              </a:ext>
            </a:extLst>
          </p:cNvPr>
          <p:cNvSpPr>
            <a:spLocks noGrp="1"/>
          </p:cNvSpPr>
          <p:nvPr>
            <p:ph type="title"/>
          </p:nvPr>
        </p:nvSpPr>
        <p:spPr/>
        <p:txBody>
          <a:bodyPr/>
          <a:lstStyle/>
          <a:p>
            <a:r>
              <a:rPr lang="zh-CN" altLang="en-US" dirty="0"/>
              <a:t>高级优化方法：</a:t>
            </a:r>
          </a:p>
        </p:txBody>
      </p:sp>
      <p:pic>
        <p:nvPicPr>
          <p:cNvPr id="5" name="图片 4">
            <a:extLst>
              <a:ext uri="{FF2B5EF4-FFF2-40B4-BE49-F238E27FC236}">
                <a16:creationId xmlns:a16="http://schemas.microsoft.com/office/drawing/2014/main" id="{621244B8-BEC4-4FC5-8FB7-9D518328B9FC}"/>
              </a:ext>
            </a:extLst>
          </p:cNvPr>
          <p:cNvPicPr>
            <a:picLocks noChangeAspect="1"/>
          </p:cNvPicPr>
          <p:nvPr/>
        </p:nvPicPr>
        <p:blipFill rotWithShape="1">
          <a:blip r:embed="rId2"/>
          <a:srcRect l="13814" t="27503" r="5054" b="12507"/>
          <a:stretch/>
        </p:blipFill>
        <p:spPr>
          <a:xfrm>
            <a:off x="1201782" y="4502331"/>
            <a:ext cx="3709853" cy="365760"/>
          </a:xfrm>
          <a:prstGeom prst="rect">
            <a:avLst/>
          </a:prstGeom>
        </p:spPr>
      </p:pic>
      <p:pic>
        <p:nvPicPr>
          <p:cNvPr id="7" name="图片 6">
            <a:extLst>
              <a:ext uri="{FF2B5EF4-FFF2-40B4-BE49-F238E27FC236}">
                <a16:creationId xmlns:a16="http://schemas.microsoft.com/office/drawing/2014/main" id="{50023F0C-209E-42B5-AE40-BB3D01531E01}"/>
              </a:ext>
            </a:extLst>
          </p:cNvPr>
          <p:cNvPicPr>
            <a:picLocks noChangeAspect="1"/>
          </p:cNvPicPr>
          <p:nvPr/>
        </p:nvPicPr>
        <p:blipFill rotWithShape="1">
          <a:blip r:embed="rId3"/>
          <a:srcRect b="9832"/>
          <a:stretch/>
        </p:blipFill>
        <p:spPr>
          <a:xfrm>
            <a:off x="5749324" y="4484913"/>
            <a:ext cx="3410426" cy="669991"/>
          </a:xfrm>
          <a:prstGeom prst="rect">
            <a:avLst/>
          </a:prstGeom>
        </p:spPr>
      </p:pic>
    </p:spTree>
    <p:extLst>
      <p:ext uri="{BB962C8B-B14F-4D97-AF65-F5344CB8AC3E}">
        <p14:creationId xmlns:p14="http://schemas.microsoft.com/office/powerpoint/2010/main" val="2202545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203A138-DFBD-4706-BFA3-B7C55C369387}"/>
              </a:ext>
            </a:extLst>
          </p:cNvPr>
          <p:cNvSpPr>
            <a:spLocks noGrp="1"/>
          </p:cNvSpPr>
          <p:nvPr>
            <p:ph sz="quarter" idx="10"/>
          </p:nvPr>
        </p:nvSpPr>
        <p:spPr/>
        <p:txBody>
          <a:bodyPr/>
          <a:lstStyle/>
          <a:p>
            <a:r>
              <a:rPr lang="zh-CN" altLang="en-US" dirty="0"/>
              <a:t>线性回归</a:t>
            </a:r>
          </a:p>
          <a:p>
            <a:r>
              <a:rPr lang="zh-CN" altLang="en-US" dirty="0"/>
              <a:t>线性回归的目标是找到一条最佳拟合直线，使得预测值与实际值之间的误差（通常使用均方误差，</a:t>
            </a:r>
            <a:r>
              <a:rPr lang="en-US" altLang="zh-CN" dirty="0"/>
              <a:t>MSE</a:t>
            </a:r>
            <a:r>
              <a:rPr lang="zh-CN" altLang="en-US" dirty="0"/>
              <a:t>）最小化。通过使用梯度下降，模型可以迭代地调整回归系数（权重），以最小化损失函数。梯度下降在这种情况下非常有效，特别是在数据集非常大时。</a:t>
            </a:r>
          </a:p>
          <a:p>
            <a:pPr>
              <a:buFont typeface="Arial" panose="020B0604020202020204" pitchFamily="34" charset="0"/>
              <a:buChar char="•"/>
            </a:pPr>
            <a:r>
              <a:rPr lang="zh-CN" altLang="en-US" dirty="0"/>
              <a:t>损失函数：均方误差（</a:t>
            </a:r>
            <a:r>
              <a:rPr lang="en-US" altLang="zh-CN" dirty="0"/>
              <a:t>MSE</a:t>
            </a:r>
            <a:r>
              <a:rPr lang="zh-CN" altLang="en-US" dirty="0"/>
              <a:t>）：</a:t>
            </a:r>
            <a:endParaRPr lang="en-US" altLang="zh-CN" dirty="0"/>
          </a:p>
          <a:p>
            <a:pPr>
              <a:buFont typeface="Arial" panose="020B0604020202020204" pitchFamily="34" charset="0"/>
              <a:buChar char="•"/>
            </a:pPr>
            <a:endParaRPr lang="en-US" altLang="zh-CN" dirty="0"/>
          </a:p>
          <a:p>
            <a:pPr marL="0" indent="0">
              <a:buNone/>
            </a:pPr>
            <a:endParaRPr lang="en-US" altLang="zh-CN" dirty="0"/>
          </a:p>
          <a:p>
            <a:pPr>
              <a:buFont typeface="Arial" panose="020B0604020202020204" pitchFamily="34" charset="0"/>
              <a:buChar char="•"/>
            </a:pPr>
            <a:r>
              <a:rPr lang="zh-CN" altLang="en-US" dirty="0"/>
              <a:t>应用：可以用于所有需要线性估计的东西（</a:t>
            </a:r>
            <a:r>
              <a:rPr lang="en-US" altLang="zh-CN" dirty="0"/>
              <a:t>doge</a:t>
            </a:r>
            <a:r>
              <a:rPr lang="zh-CN" altLang="en-US" dirty="0"/>
              <a:t>）</a:t>
            </a:r>
            <a:endParaRPr lang="en-US" altLang="zh-CN" dirty="0"/>
          </a:p>
        </p:txBody>
      </p:sp>
      <p:sp>
        <p:nvSpPr>
          <p:cNvPr id="3" name="标题 2">
            <a:extLst>
              <a:ext uri="{FF2B5EF4-FFF2-40B4-BE49-F238E27FC236}">
                <a16:creationId xmlns:a16="http://schemas.microsoft.com/office/drawing/2014/main" id="{7E60FB92-9466-4610-8B6B-418CD88567AD}"/>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65BB754C-67D7-4E95-BA58-3F65EA8B4E53}"/>
              </a:ext>
            </a:extLst>
          </p:cNvPr>
          <p:cNvPicPr>
            <a:picLocks noChangeAspect="1"/>
          </p:cNvPicPr>
          <p:nvPr/>
        </p:nvPicPr>
        <p:blipFill>
          <a:blip r:embed="rId2"/>
          <a:stretch>
            <a:fillRect/>
          </a:stretch>
        </p:blipFill>
        <p:spPr>
          <a:xfrm>
            <a:off x="4281234" y="3805979"/>
            <a:ext cx="3629532" cy="1057423"/>
          </a:xfrm>
          <a:prstGeom prst="rect">
            <a:avLst/>
          </a:prstGeom>
        </p:spPr>
      </p:pic>
    </p:spTree>
    <p:extLst>
      <p:ext uri="{BB962C8B-B14F-4D97-AF65-F5344CB8AC3E}">
        <p14:creationId xmlns:p14="http://schemas.microsoft.com/office/powerpoint/2010/main" val="379760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34F1CA4-71CB-4E4D-9E57-332912802267}"/>
              </a:ext>
            </a:extLst>
          </p:cNvPr>
          <p:cNvSpPr>
            <a:spLocks noGrp="1"/>
          </p:cNvSpPr>
          <p:nvPr>
            <p:ph sz="quarter" idx="10"/>
          </p:nvPr>
        </p:nvSpPr>
        <p:spPr/>
        <p:txBody>
          <a:bodyPr/>
          <a:lstStyle/>
          <a:p>
            <a:r>
              <a:rPr lang="zh-CN" altLang="en-US" dirty="0"/>
              <a:t>逻辑回归</a:t>
            </a:r>
          </a:p>
          <a:p>
            <a:r>
              <a:rPr lang="zh-CN" altLang="en-US" dirty="0"/>
              <a:t>逻辑回归的目标是通过拟合一个概率模型来分类数据。梯度下降能够优化模型的权重，使得预测的类别概率与真实标签之间的交叉熵损失最小化（人话：尽量使预测的类型与实际类型一致）。逻辑回归常用于二分类任务（例如判断邮件是否是垃圾邮件）。</a:t>
            </a:r>
          </a:p>
          <a:p>
            <a:pPr>
              <a:buFont typeface="Arial" panose="020B0604020202020204" pitchFamily="34" charset="0"/>
              <a:buChar char="•"/>
            </a:pPr>
            <a:r>
              <a:rPr lang="zh-CN" altLang="en-US" dirty="0"/>
              <a:t>损失函数：交叉熵损失（</a:t>
            </a:r>
            <a:r>
              <a:rPr lang="en-US" altLang="zh-CN" dirty="0"/>
              <a:t>Logistic Loss</a:t>
            </a:r>
            <a:r>
              <a:rPr lang="zh-CN" altLang="en-US" dirty="0"/>
              <a:t>）：</a:t>
            </a: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endParaRPr lang="zh-CN" altLang="en-US" dirty="0"/>
          </a:p>
          <a:p>
            <a:pPr>
              <a:buFont typeface="Arial" panose="020B0604020202020204" pitchFamily="34" charset="0"/>
              <a:buChar char="•"/>
            </a:pPr>
            <a:r>
              <a:rPr lang="zh-CN" altLang="en-US" dirty="0"/>
              <a:t>应用：二分类任务，如垃圾邮件分类等。</a:t>
            </a:r>
          </a:p>
        </p:txBody>
      </p:sp>
      <p:sp>
        <p:nvSpPr>
          <p:cNvPr id="3" name="标题 2">
            <a:extLst>
              <a:ext uri="{FF2B5EF4-FFF2-40B4-BE49-F238E27FC236}">
                <a16:creationId xmlns:a16="http://schemas.microsoft.com/office/drawing/2014/main" id="{DE515BDB-62EC-4CA8-BFF6-A9E3F3AEFF6A}"/>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F9A2C129-8B7D-4CB8-BFB0-9AD5B9F7E86B}"/>
              </a:ext>
            </a:extLst>
          </p:cNvPr>
          <p:cNvPicPr>
            <a:picLocks noChangeAspect="1"/>
          </p:cNvPicPr>
          <p:nvPr/>
        </p:nvPicPr>
        <p:blipFill>
          <a:blip r:embed="rId2"/>
          <a:stretch>
            <a:fillRect/>
          </a:stretch>
        </p:blipFill>
        <p:spPr>
          <a:xfrm>
            <a:off x="2842758" y="4146427"/>
            <a:ext cx="6506483" cy="1047896"/>
          </a:xfrm>
          <a:prstGeom prst="rect">
            <a:avLst/>
          </a:prstGeom>
        </p:spPr>
      </p:pic>
    </p:spTree>
    <p:extLst>
      <p:ext uri="{BB962C8B-B14F-4D97-AF65-F5344CB8AC3E}">
        <p14:creationId xmlns:p14="http://schemas.microsoft.com/office/powerpoint/2010/main" val="1107605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DDE885-BCC8-4496-A977-A19A17A2E185}"/>
              </a:ext>
            </a:extLst>
          </p:cNvPr>
          <p:cNvSpPr>
            <a:spLocks noGrp="1"/>
          </p:cNvSpPr>
          <p:nvPr>
            <p:ph sz="quarter" idx="10"/>
          </p:nvPr>
        </p:nvSpPr>
        <p:spPr>
          <a:xfrm>
            <a:off x="658702" y="1685678"/>
            <a:ext cx="11162884" cy="3739762"/>
          </a:xfrm>
        </p:spPr>
        <p:txBody>
          <a:bodyPr/>
          <a:lstStyle/>
          <a:p>
            <a:r>
              <a:rPr lang="zh-CN" altLang="en-US" dirty="0"/>
              <a:t>神经网络训练</a:t>
            </a:r>
          </a:p>
          <a:p>
            <a:r>
              <a:rPr lang="zh-CN" altLang="en-US" dirty="0"/>
              <a:t>在神经网络的训练中，梯度下降是最常用的优化算法之一。神经网络通过计算每一层的梯度来逐步调整网络的权重，以最小化损失函数。由于神经网络通常非常复杂，具有大量的参数和层数，梯度下降算法（特别是小批量梯度下降、随机梯度下降等）是训练神经网络不可或缺的部分。</a:t>
            </a:r>
          </a:p>
          <a:p>
            <a:pPr>
              <a:buFont typeface="Arial" panose="020B0604020202020204" pitchFamily="34" charset="0"/>
              <a:buChar char="•"/>
            </a:pPr>
            <a:r>
              <a:rPr lang="zh-CN" altLang="en-US" dirty="0"/>
              <a:t>损失函数：通常使用交叉熵损失（用于分类问题）或均方误差（用于回归问题）。</a:t>
            </a:r>
          </a:p>
          <a:p>
            <a:pPr>
              <a:buFont typeface="Arial" panose="020B0604020202020204" pitchFamily="34" charset="0"/>
              <a:buChar char="•"/>
            </a:pPr>
            <a:r>
              <a:rPr lang="zh-CN" altLang="en-US" dirty="0"/>
              <a:t>应用：图像分类、语音识别、自然语言处理、推荐系统等。</a:t>
            </a:r>
          </a:p>
        </p:txBody>
      </p:sp>
      <p:sp>
        <p:nvSpPr>
          <p:cNvPr id="3" name="标题 2">
            <a:extLst>
              <a:ext uri="{FF2B5EF4-FFF2-40B4-BE49-F238E27FC236}">
                <a16:creationId xmlns:a16="http://schemas.microsoft.com/office/drawing/2014/main" id="{D3137EF4-65C1-42EC-9826-2D68C299F807}"/>
              </a:ext>
            </a:extLst>
          </p:cNvPr>
          <p:cNvSpPr>
            <a:spLocks noGrp="1"/>
          </p:cNvSpPr>
          <p:nvPr>
            <p:ph type="title"/>
          </p:nvPr>
        </p:nvSpPr>
        <p:spPr/>
        <p:txBody>
          <a:bodyPr/>
          <a:lstStyle/>
          <a:p>
            <a:r>
              <a:rPr lang="zh-CN" altLang="en-US" dirty="0"/>
              <a:t>梯度下降的应用</a:t>
            </a:r>
          </a:p>
        </p:txBody>
      </p:sp>
    </p:spTree>
    <p:extLst>
      <p:ext uri="{BB962C8B-B14F-4D97-AF65-F5344CB8AC3E}">
        <p14:creationId xmlns:p14="http://schemas.microsoft.com/office/powerpoint/2010/main" val="4227130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7CA46E-D1E3-4EB9-AA53-8915C9CD1135}"/>
              </a:ext>
            </a:extLst>
          </p:cNvPr>
          <p:cNvSpPr>
            <a:spLocks noGrp="1"/>
          </p:cNvSpPr>
          <p:nvPr>
            <p:ph sz="quarter" idx="10"/>
          </p:nvPr>
        </p:nvSpPr>
        <p:spPr/>
        <p:txBody>
          <a:bodyPr>
            <a:normAutofit/>
          </a:bodyPr>
          <a:lstStyle/>
          <a:p>
            <a:r>
              <a:rPr lang="zh-CN" altLang="en-US" dirty="0"/>
              <a:t>强化学习</a:t>
            </a:r>
          </a:p>
          <a:p>
            <a:r>
              <a:rPr lang="zh-CN" altLang="en-US" dirty="0"/>
              <a:t>在强化学习（</a:t>
            </a:r>
            <a:r>
              <a:rPr lang="en-US" altLang="zh-CN" dirty="0"/>
              <a:t>RL</a:t>
            </a:r>
            <a:r>
              <a:rPr lang="zh-CN" altLang="en-US" dirty="0"/>
              <a:t>）中，梯度下降用于优化策略或价值函数。策略梯度方法（</a:t>
            </a:r>
            <a:r>
              <a:rPr lang="en-US" altLang="zh-CN" dirty="0"/>
              <a:t>Policy Gradient Methods</a:t>
            </a:r>
            <a:r>
              <a:rPr lang="zh-CN" altLang="en-US" dirty="0"/>
              <a:t>）利用梯度下降更新策略网络，使得智能体能够在环境中获得最大奖励（省流：找到最优策略）。</a:t>
            </a:r>
            <a:endParaRPr lang="en-US" altLang="zh-CN" dirty="0"/>
          </a:p>
          <a:p>
            <a:endParaRPr lang="en-US" altLang="zh-CN" dirty="0"/>
          </a:p>
          <a:p>
            <a:endParaRPr lang="zh-CN" altLang="en-US" dirty="0"/>
          </a:p>
          <a:p>
            <a:pPr>
              <a:buFont typeface="Arial" panose="020B0604020202020204" pitchFamily="34" charset="0"/>
              <a:buChar char="•"/>
            </a:pPr>
            <a:endParaRPr lang="en-US" altLang="zh-CN" b="1" dirty="0"/>
          </a:p>
          <a:p>
            <a:pPr marL="0" indent="0">
              <a:buNone/>
            </a:pPr>
            <a:endParaRPr lang="en-US" altLang="zh-CN" b="1" dirty="0"/>
          </a:p>
          <a:p>
            <a:pPr>
              <a:buFont typeface="Arial" panose="020B0604020202020204" pitchFamily="34" charset="0"/>
              <a:buChar char="•"/>
            </a:pPr>
            <a:endParaRPr lang="en-US" altLang="zh-CN" dirty="0"/>
          </a:p>
          <a:p>
            <a:pPr>
              <a:buFont typeface="Arial" panose="020B0604020202020204" pitchFamily="34" charset="0"/>
              <a:buChar char="•"/>
            </a:pPr>
            <a:r>
              <a:rPr lang="zh-CN" altLang="en-US" dirty="0"/>
              <a:t>应用：自动驾驶、游戏</a:t>
            </a:r>
            <a:r>
              <a:rPr lang="en-US" altLang="zh-CN" dirty="0"/>
              <a:t>AI</a:t>
            </a:r>
            <a:r>
              <a:rPr lang="zh-CN" altLang="en-US" dirty="0"/>
              <a:t>（如</a:t>
            </a:r>
            <a:r>
              <a:rPr lang="en-US" altLang="zh-CN" dirty="0"/>
              <a:t>AlphaGo</a:t>
            </a:r>
            <a:r>
              <a:rPr lang="zh-CN" altLang="en-US" dirty="0"/>
              <a:t>）等。</a:t>
            </a:r>
          </a:p>
        </p:txBody>
      </p:sp>
      <p:sp>
        <p:nvSpPr>
          <p:cNvPr id="3" name="标题 2">
            <a:extLst>
              <a:ext uri="{FF2B5EF4-FFF2-40B4-BE49-F238E27FC236}">
                <a16:creationId xmlns:a16="http://schemas.microsoft.com/office/drawing/2014/main" id="{F797F336-5C44-42D5-ABC8-57F1A2A6DF2B}"/>
              </a:ext>
            </a:extLst>
          </p:cNvPr>
          <p:cNvSpPr>
            <a:spLocks noGrp="1"/>
          </p:cNvSpPr>
          <p:nvPr>
            <p:ph type="title"/>
          </p:nvPr>
        </p:nvSpPr>
        <p:spPr/>
        <p:txBody>
          <a:bodyPr/>
          <a:lstStyle/>
          <a:p>
            <a:r>
              <a:rPr lang="zh-CN" altLang="en-US" dirty="0"/>
              <a:t>梯度下降的应用：</a:t>
            </a:r>
          </a:p>
        </p:txBody>
      </p:sp>
      <p:pic>
        <p:nvPicPr>
          <p:cNvPr id="5" name="图片 4">
            <a:extLst>
              <a:ext uri="{FF2B5EF4-FFF2-40B4-BE49-F238E27FC236}">
                <a16:creationId xmlns:a16="http://schemas.microsoft.com/office/drawing/2014/main" id="{78CAED74-644F-4E59-9DA4-9D57B5C4E575}"/>
              </a:ext>
            </a:extLst>
          </p:cNvPr>
          <p:cNvPicPr>
            <a:picLocks noChangeAspect="1"/>
          </p:cNvPicPr>
          <p:nvPr/>
        </p:nvPicPr>
        <p:blipFill>
          <a:blip r:embed="rId2"/>
          <a:stretch>
            <a:fillRect/>
          </a:stretch>
        </p:blipFill>
        <p:spPr>
          <a:xfrm>
            <a:off x="658699" y="3429000"/>
            <a:ext cx="10200549" cy="2078602"/>
          </a:xfrm>
          <a:prstGeom prst="rect">
            <a:avLst/>
          </a:prstGeom>
        </p:spPr>
      </p:pic>
    </p:spTree>
    <p:extLst>
      <p:ext uri="{BB962C8B-B14F-4D97-AF65-F5344CB8AC3E}">
        <p14:creationId xmlns:p14="http://schemas.microsoft.com/office/powerpoint/2010/main" val="2963404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B37268BC-B5EA-A97C-1F21-86CC3EECFE14}"/>
              </a:ext>
            </a:extLst>
          </p:cNvPr>
          <p:cNvPicPr>
            <a:picLocks noGrp="1" noChangeAspect="1"/>
          </p:cNvPicPr>
          <p:nvPr>
            <p:ph sz="quarter" idx="10"/>
          </p:nvPr>
        </p:nvPicPr>
        <p:blipFill>
          <a:blip r:embed="rId2"/>
          <a:srcRect l="-1763" r="-1" b="42603"/>
          <a:stretch/>
        </p:blipFill>
        <p:spPr>
          <a:xfrm>
            <a:off x="658699" y="1999825"/>
            <a:ext cx="8371749" cy="4503334"/>
          </a:xfrm>
        </p:spPr>
      </p:pic>
      <p:sp>
        <p:nvSpPr>
          <p:cNvPr id="3" name="标题 2">
            <a:extLst>
              <a:ext uri="{FF2B5EF4-FFF2-40B4-BE49-F238E27FC236}">
                <a16:creationId xmlns:a16="http://schemas.microsoft.com/office/drawing/2014/main" id="{10A40EFB-54C3-9177-2EA6-21AB35644793}"/>
              </a:ext>
            </a:extLst>
          </p:cNvPr>
          <p:cNvSpPr>
            <a:spLocks noGrp="1"/>
          </p:cNvSpPr>
          <p:nvPr>
            <p:ph type="title"/>
          </p:nvPr>
        </p:nvSpPr>
        <p:spPr/>
        <p:txBody>
          <a:bodyPr/>
          <a:lstStyle/>
          <a:p>
            <a:r>
              <a:rPr lang="zh-CN" altLang="en-US" dirty="0"/>
              <a:t>线性拟合一例</a:t>
            </a:r>
          </a:p>
        </p:txBody>
      </p:sp>
    </p:spTree>
    <p:extLst>
      <p:ext uri="{BB962C8B-B14F-4D97-AF65-F5344CB8AC3E}">
        <p14:creationId xmlns:p14="http://schemas.microsoft.com/office/powerpoint/2010/main" val="33723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8658D5D-EB62-9466-27C9-F8D671A2F87F}"/>
              </a:ext>
            </a:extLst>
          </p:cNvPr>
          <p:cNvSpPr>
            <a:spLocks noGrp="1"/>
          </p:cNvSpPr>
          <p:nvPr>
            <p:ph type="title"/>
          </p:nvPr>
        </p:nvSpPr>
        <p:spPr/>
        <p:txBody>
          <a:bodyPr/>
          <a:lstStyle/>
          <a:p>
            <a:r>
              <a:rPr lang="zh-CN" altLang="en-US" dirty="0"/>
              <a:t>函数的极值</a:t>
            </a:r>
          </a:p>
        </p:txBody>
      </p:sp>
      <p:pic>
        <p:nvPicPr>
          <p:cNvPr id="10" name="内容占位符 9">
            <a:extLst>
              <a:ext uri="{FF2B5EF4-FFF2-40B4-BE49-F238E27FC236}">
                <a16:creationId xmlns:a16="http://schemas.microsoft.com/office/drawing/2014/main" id="{405A2017-0FB8-7652-0EBA-5F279E1AF94D}"/>
              </a:ext>
            </a:extLst>
          </p:cNvPr>
          <p:cNvPicPr>
            <a:picLocks noGrp="1" noChangeAspect="1"/>
          </p:cNvPicPr>
          <p:nvPr>
            <p:ph sz="quarter" idx="10"/>
          </p:nvPr>
        </p:nvPicPr>
        <p:blipFill>
          <a:blip r:embed="rId2"/>
          <a:stretch>
            <a:fillRect/>
          </a:stretch>
        </p:blipFill>
        <p:spPr>
          <a:xfrm>
            <a:off x="658699" y="1842967"/>
            <a:ext cx="10507541" cy="4429743"/>
          </a:xfrm>
        </p:spPr>
      </p:pic>
    </p:spTree>
    <p:extLst>
      <p:ext uri="{BB962C8B-B14F-4D97-AF65-F5344CB8AC3E}">
        <p14:creationId xmlns:p14="http://schemas.microsoft.com/office/powerpoint/2010/main" val="391620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A9FFBC5-11E3-E4CC-7777-2360C035ADEE}"/>
              </a:ext>
            </a:extLst>
          </p:cNvPr>
          <p:cNvSpPr>
            <a:spLocks noGrp="1"/>
          </p:cNvSpPr>
          <p:nvPr>
            <p:ph type="title"/>
          </p:nvPr>
        </p:nvSpPr>
        <p:spPr/>
        <p:txBody>
          <a:bodyPr/>
          <a:lstStyle/>
          <a:p>
            <a:r>
              <a:rPr lang="zh-CN" altLang="en-US" dirty="0"/>
              <a:t>最小二乘法的数学推导</a:t>
            </a:r>
          </a:p>
        </p:txBody>
      </p:sp>
      <p:pic>
        <p:nvPicPr>
          <p:cNvPr id="13" name="内容占位符 12" descr="文本, 信件">
            <a:extLst>
              <a:ext uri="{FF2B5EF4-FFF2-40B4-BE49-F238E27FC236}">
                <a16:creationId xmlns:a16="http://schemas.microsoft.com/office/drawing/2014/main" id="{3BF79DD0-01B1-3CED-30BB-8A27518AA95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rcRect l="10461" r="9673"/>
          <a:stretch/>
        </p:blipFill>
        <p:spPr>
          <a:xfrm>
            <a:off x="0" y="1596954"/>
            <a:ext cx="6269182" cy="4986267"/>
          </a:xfrm>
        </p:spPr>
      </p:pic>
      <p:pic>
        <p:nvPicPr>
          <p:cNvPr id="15" name="图片 14" descr="图示">
            <a:extLst>
              <a:ext uri="{FF2B5EF4-FFF2-40B4-BE49-F238E27FC236}">
                <a16:creationId xmlns:a16="http://schemas.microsoft.com/office/drawing/2014/main" id="{C4719ADB-C22B-627C-58B9-D56CCB99CA0A}"/>
              </a:ext>
            </a:extLst>
          </p:cNvPr>
          <p:cNvPicPr>
            <a:picLocks noChangeAspect="1"/>
          </p:cNvPicPr>
          <p:nvPr/>
        </p:nvPicPr>
        <p:blipFill>
          <a:blip r:embed="rId3">
            <a:extLst>
              <a:ext uri="{28A0092B-C50C-407E-A947-70E740481C1C}">
                <a14:useLocalDpi xmlns:a14="http://schemas.microsoft.com/office/drawing/2010/main" val="0"/>
              </a:ext>
            </a:extLst>
          </a:blip>
          <a:srcRect l="7392" r="8441"/>
          <a:stretch/>
        </p:blipFill>
        <p:spPr>
          <a:xfrm>
            <a:off x="6240141" y="1596954"/>
            <a:ext cx="5487732" cy="5146286"/>
          </a:xfrm>
          <a:prstGeom prst="rect">
            <a:avLst/>
          </a:prstGeom>
        </p:spPr>
      </p:pic>
    </p:spTree>
    <p:extLst>
      <p:ext uri="{BB962C8B-B14F-4D97-AF65-F5344CB8AC3E}">
        <p14:creationId xmlns:p14="http://schemas.microsoft.com/office/powerpoint/2010/main" val="228750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401F4A6-125D-3AE5-6E87-359B200DBC6D}"/>
              </a:ext>
            </a:extLst>
          </p:cNvPr>
          <p:cNvPicPr>
            <a:picLocks noGrp="1" noChangeAspect="1"/>
          </p:cNvPicPr>
          <p:nvPr>
            <p:ph sz="quarter" idx="10"/>
          </p:nvPr>
        </p:nvPicPr>
        <p:blipFill>
          <a:blip r:embed="rId2"/>
          <a:stretch>
            <a:fillRect/>
          </a:stretch>
        </p:blipFill>
        <p:spPr>
          <a:xfrm>
            <a:off x="658699" y="2124097"/>
            <a:ext cx="8526065" cy="3715268"/>
          </a:xfrm>
        </p:spPr>
      </p:pic>
      <p:sp>
        <p:nvSpPr>
          <p:cNvPr id="3" name="标题 2">
            <a:extLst>
              <a:ext uri="{FF2B5EF4-FFF2-40B4-BE49-F238E27FC236}">
                <a16:creationId xmlns:a16="http://schemas.microsoft.com/office/drawing/2014/main" id="{45409284-676A-301A-BED7-9B6C9E0D3C26}"/>
              </a:ext>
            </a:extLst>
          </p:cNvPr>
          <p:cNvSpPr>
            <a:spLocks noGrp="1"/>
          </p:cNvSpPr>
          <p:nvPr>
            <p:ph type="title"/>
          </p:nvPr>
        </p:nvSpPr>
        <p:spPr/>
        <p:txBody>
          <a:bodyPr/>
          <a:lstStyle/>
          <a:p>
            <a:r>
              <a:rPr lang="zh-CN" altLang="en-US" dirty="0"/>
              <a:t>运用最小二乘法</a:t>
            </a:r>
          </a:p>
        </p:txBody>
      </p:sp>
    </p:spTree>
    <p:extLst>
      <p:ext uri="{BB962C8B-B14F-4D97-AF65-F5344CB8AC3E}">
        <p14:creationId xmlns:p14="http://schemas.microsoft.com/office/powerpoint/2010/main" val="2917772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BFC79A8-C32A-1E78-276C-6C946417F03E}"/>
              </a:ext>
            </a:extLst>
          </p:cNvPr>
          <p:cNvSpPr>
            <a:spLocks noGrp="1"/>
          </p:cNvSpPr>
          <p:nvPr>
            <p:ph type="title"/>
          </p:nvPr>
        </p:nvSpPr>
        <p:spPr/>
        <p:txBody>
          <a:bodyPr/>
          <a:lstStyle/>
          <a:p>
            <a:r>
              <a:rPr lang="zh-CN" altLang="en-US" dirty="0"/>
              <a:t>问题</a:t>
            </a:r>
          </a:p>
        </p:txBody>
      </p:sp>
      <p:pic>
        <p:nvPicPr>
          <p:cNvPr id="7" name="图片 6" descr="图示&#10;&#10;描述已自动生成">
            <a:extLst>
              <a:ext uri="{FF2B5EF4-FFF2-40B4-BE49-F238E27FC236}">
                <a16:creationId xmlns:a16="http://schemas.microsoft.com/office/drawing/2014/main" id="{F0BF510E-B3EB-E11F-CB30-BA4EE9F72FE8}"/>
              </a:ext>
            </a:extLst>
          </p:cNvPr>
          <p:cNvPicPr>
            <a:picLocks noChangeAspect="1"/>
          </p:cNvPicPr>
          <p:nvPr/>
        </p:nvPicPr>
        <p:blipFill>
          <a:blip r:embed="rId2">
            <a:extLst>
              <a:ext uri="{28A0092B-C50C-407E-A947-70E740481C1C}">
                <a14:useLocalDpi xmlns:a14="http://schemas.microsoft.com/office/drawing/2010/main" val="0"/>
              </a:ext>
            </a:extLst>
          </a:blip>
          <a:srcRect l="5620" t="4578" r="7389" b="2314"/>
          <a:stretch/>
        </p:blipFill>
        <p:spPr>
          <a:xfrm>
            <a:off x="8934915" y="3302175"/>
            <a:ext cx="3080994" cy="2988860"/>
          </a:xfrm>
          <a:prstGeom prst="rect">
            <a:avLst/>
          </a:prstGeom>
        </p:spPr>
      </p:pic>
      <p:pic>
        <p:nvPicPr>
          <p:cNvPr id="16" name="内容占位符 15">
            <a:extLst>
              <a:ext uri="{FF2B5EF4-FFF2-40B4-BE49-F238E27FC236}">
                <a16:creationId xmlns:a16="http://schemas.microsoft.com/office/drawing/2014/main" id="{0D303389-F5EF-E80A-5A96-7A05BF1C8A34}"/>
              </a:ext>
            </a:extLst>
          </p:cNvPr>
          <p:cNvPicPr>
            <a:picLocks noGrp="1" noChangeAspect="1"/>
          </p:cNvPicPr>
          <p:nvPr>
            <p:ph sz="quarter" idx="10"/>
          </p:nvPr>
        </p:nvPicPr>
        <p:blipFill>
          <a:blip r:embed="rId3"/>
          <a:stretch>
            <a:fillRect/>
          </a:stretch>
        </p:blipFill>
        <p:spPr>
          <a:xfrm>
            <a:off x="570798" y="1760396"/>
            <a:ext cx="8364117" cy="2029108"/>
          </a:xfrm>
        </p:spPr>
      </p:pic>
    </p:spTree>
    <p:extLst>
      <p:ext uri="{BB962C8B-B14F-4D97-AF65-F5344CB8AC3E}">
        <p14:creationId xmlns:p14="http://schemas.microsoft.com/office/powerpoint/2010/main" val="101455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15403E7A-8392-EE39-632F-F22A24034D3D}"/>
              </a:ext>
            </a:extLst>
          </p:cNvPr>
          <p:cNvPicPr>
            <a:picLocks noGrp="1" noChangeAspect="1"/>
          </p:cNvPicPr>
          <p:nvPr>
            <p:ph sz="quarter" idx="10"/>
          </p:nvPr>
        </p:nvPicPr>
        <p:blipFill>
          <a:blip r:embed="rId2"/>
          <a:stretch>
            <a:fillRect/>
          </a:stretch>
        </p:blipFill>
        <p:spPr>
          <a:xfrm>
            <a:off x="791081" y="1844714"/>
            <a:ext cx="5449060" cy="1819529"/>
          </a:xfrm>
        </p:spPr>
      </p:pic>
      <p:sp>
        <p:nvSpPr>
          <p:cNvPr id="3" name="标题 2">
            <a:extLst>
              <a:ext uri="{FF2B5EF4-FFF2-40B4-BE49-F238E27FC236}">
                <a16:creationId xmlns:a16="http://schemas.microsoft.com/office/drawing/2014/main" id="{8B4B57B3-9C98-C5AD-2E4F-BAC5C4790A1B}"/>
              </a:ext>
            </a:extLst>
          </p:cNvPr>
          <p:cNvSpPr>
            <a:spLocks noGrp="1"/>
          </p:cNvSpPr>
          <p:nvPr>
            <p:ph type="title"/>
          </p:nvPr>
        </p:nvSpPr>
        <p:spPr/>
        <p:txBody>
          <a:bodyPr/>
          <a:lstStyle/>
          <a:p>
            <a:r>
              <a:rPr lang="zh-CN" altLang="en-US" dirty="0"/>
              <a:t>变化量的确定</a:t>
            </a:r>
          </a:p>
        </p:txBody>
      </p:sp>
      <p:pic>
        <p:nvPicPr>
          <p:cNvPr id="6" name="图片 5">
            <a:extLst>
              <a:ext uri="{FF2B5EF4-FFF2-40B4-BE49-F238E27FC236}">
                <a16:creationId xmlns:a16="http://schemas.microsoft.com/office/drawing/2014/main" id="{6DE4C422-41B3-E480-E669-1E6D96A9525C}"/>
              </a:ext>
            </a:extLst>
          </p:cNvPr>
          <p:cNvPicPr>
            <a:picLocks noChangeAspect="1"/>
          </p:cNvPicPr>
          <p:nvPr/>
        </p:nvPicPr>
        <p:blipFill>
          <a:blip r:embed="rId3"/>
          <a:stretch>
            <a:fillRect/>
          </a:stretch>
        </p:blipFill>
        <p:spPr>
          <a:xfrm>
            <a:off x="7178723" y="2754478"/>
            <a:ext cx="3807176" cy="3694091"/>
          </a:xfrm>
          <a:prstGeom prst="rect">
            <a:avLst/>
          </a:prstGeom>
        </p:spPr>
      </p:pic>
    </p:spTree>
    <p:extLst>
      <p:ext uri="{BB962C8B-B14F-4D97-AF65-F5344CB8AC3E}">
        <p14:creationId xmlns:p14="http://schemas.microsoft.com/office/powerpoint/2010/main" val="268267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EECC1-FEF2-BCEF-42F7-86158AC1563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4FCE45E-2E8F-28A4-BB84-AF5469A37A43}"/>
              </a:ext>
            </a:extLst>
          </p:cNvPr>
          <p:cNvSpPr>
            <a:spLocks noGrp="1"/>
          </p:cNvSpPr>
          <p:nvPr>
            <p:ph type="title"/>
          </p:nvPr>
        </p:nvSpPr>
        <p:spPr/>
        <p:txBody>
          <a:bodyPr/>
          <a:lstStyle/>
          <a:p>
            <a:r>
              <a:rPr lang="zh-CN" altLang="en-US" dirty="0"/>
              <a:t>变化量的确定</a:t>
            </a:r>
          </a:p>
        </p:txBody>
      </p:sp>
      <p:pic>
        <p:nvPicPr>
          <p:cNvPr id="6" name="图片 5">
            <a:extLst>
              <a:ext uri="{FF2B5EF4-FFF2-40B4-BE49-F238E27FC236}">
                <a16:creationId xmlns:a16="http://schemas.microsoft.com/office/drawing/2014/main" id="{355B65D9-CC3A-40DE-CBAD-859C077799FF}"/>
              </a:ext>
            </a:extLst>
          </p:cNvPr>
          <p:cNvPicPr>
            <a:picLocks noChangeAspect="1"/>
          </p:cNvPicPr>
          <p:nvPr/>
        </p:nvPicPr>
        <p:blipFill>
          <a:blip r:embed="rId2"/>
          <a:stretch>
            <a:fillRect/>
          </a:stretch>
        </p:blipFill>
        <p:spPr>
          <a:xfrm>
            <a:off x="8840135" y="3960492"/>
            <a:ext cx="2630260" cy="2552133"/>
          </a:xfrm>
          <a:prstGeom prst="rect">
            <a:avLst/>
          </a:prstGeom>
        </p:spPr>
      </p:pic>
      <p:pic>
        <p:nvPicPr>
          <p:cNvPr id="8" name="内容占位符 7">
            <a:extLst>
              <a:ext uri="{FF2B5EF4-FFF2-40B4-BE49-F238E27FC236}">
                <a16:creationId xmlns:a16="http://schemas.microsoft.com/office/drawing/2014/main" id="{539772D5-1140-2B0C-9627-B761E747D1A0}"/>
              </a:ext>
            </a:extLst>
          </p:cNvPr>
          <p:cNvPicPr>
            <a:picLocks noGrp="1" noChangeAspect="1"/>
          </p:cNvPicPr>
          <p:nvPr>
            <p:ph sz="quarter" idx="10"/>
          </p:nvPr>
        </p:nvPicPr>
        <p:blipFill>
          <a:blip r:embed="rId3"/>
          <a:stretch>
            <a:fillRect/>
          </a:stretch>
        </p:blipFill>
        <p:spPr>
          <a:xfrm>
            <a:off x="658699" y="1963792"/>
            <a:ext cx="8430802" cy="1581371"/>
          </a:xfrm>
        </p:spPr>
      </p:pic>
      <p:pic>
        <p:nvPicPr>
          <p:cNvPr id="10" name="图片 9">
            <a:extLst>
              <a:ext uri="{FF2B5EF4-FFF2-40B4-BE49-F238E27FC236}">
                <a16:creationId xmlns:a16="http://schemas.microsoft.com/office/drawing/2014/main" id="{E1AB7AB9-DB2B-5F0C-C693-F11DE3CF48C0}"/>
              </a:ext>
            </a:extLst>
          </p:cNvPr>
          <p:cNvPicPr>
            <a:picLocks noChangeAspect="1"/>
          </p:cNvPicPr>
          <p:nvPr/>
        </p:nvPicPr>
        <p:blipFill>
          <a:blip r:embed="rId4"/>
          <a:stretch>
            <a:fillRect/>
          </a:stretch>
        </p:blipFill>
        <p:spPr>
          <a:xfrm>
            <a:off x="658699" y="4065519"/>
            <a:ext cx="4820323" cy="1333686"/>
          </a:xfrm>
          <a:prstGeom prst="rect">
            <a:avLst/>
          </a:prstGeom>
        </p:spPr>
      </p:pic>
    </p:spTree>
    <p:extLst>
      <p:ext uri="{BB962C8B-B14F-4D97-AF65-F5344CB8AC3E}">
        <p14:creationId xmlns:p14="http://schemas.microsoft.com/office/powerpoint/2010/main" val="3277091788"/>
      </p:ext>
    </p:extLst>
  </p:cSld>
  <p:clrMapOvr>
    <a:masterClrMapping/>
  </p:clrMapOvr>
</p:sld>
</file>

<file path=ppt/theme/theme1.xml><?xml version="1.0" encoding="utf-8"?>
<a:theme xmlns:a="http://schemas.openxmlformats.org/drawingml/2006/main" name="上交通ppt模板1">
  <a:themeElements>
    <a:clrScheme name="VI统一色">
      <a:dk1>
        <a:srgbClr val="000000"/>
      </a:dk1>
      <a:lt1>
        <a:srgbClr val="FFFFFF"/>
      </a:lt1>
      <a:dk2>
        <a:srgbClr val="BD9F68"/>
      </a:dk2>
      <a:lt2>
        <a:srgbClr val="B5B5B6"/>
      </a:lt2>
      <a:accent1>
        <a:srgbClr val="C8161E"/>
      </a:accent1>
      <a:accent2>
        <a:srgbClr val="F08300"/>
      </a:accent2>
      <a:accent3>
        <a:srgbClr val="FDD000"/>
      </a:accent3>
      <a:accent4>
        <a:srgbClr val="338D27"/>
      </a:accent4>
      <a:accent5>
        <a:srgbClr val="0086D1"/>
      </a:accent5>
      <a:accent6>
        <a:srgbClr val="004098"/>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上交通ppt模板1" id="{E5D9DD40-7D65-49CF-A455-AA6A7CEAE67F}" vid="{A838B0F2-006F-4382-BFC2-FFA2A01B5B0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上交通ppt模板1</Template>
  <TotalTime>1529</TotalTime>
  <Words>1102</Words>
  <Application>Microsoft Office PowerPoint</Application>
  <PresentationFormat>宽屏</PresentationFormat>
  <Paragraphs>93</Paragraphs>
  <Slides>28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-apple-system</vt:lpstr>
      <vt:lpstr>等线</vt:lpstr>
      <vt:lpstr>等线 Light</vt:lpstr>
      <vt:lpstr>微软雅黑</vt:lpstr>
      <vt:lpstr>Arial</vt:lpstr>
      <vt:lpstr>Calibri</vt:lpstr>
      <vt:lpstr>上交通ppt模板1</vt:lpstr>
      <vt:lpstr>线性拟合</vt:lpstr>
      <vt:lpstr>What we will cover today</vt:lpstr>
      <vt:lpstr>线性拟合一例</vt:lpstr>
      <vt:lpstr>函数的极值</vt:lpstr>
      <vt:lpstr>最小二乘法的数学推导</vt:lpstr>
      <vt:lpstr>运用最小二乘法</vt:lpstr>
      <vt:lpstr>问题</vt:lpstr>
      <vt:lpstr>变化量的确定</vt:lpstr>
      <vt:lpstr>变化量的确定</vt:lpstr>
      <vt:lpstr>一元函数梯度下降法</vt:lpstr>
      <vt:lpstr>学习率的确定</vt:lpstr>
      <vt:lpstr>学习率的确定</vt:lpstr>
      <vt:lpstr>从一元函数到多元函数</vt:lpstr>
      <vt:lpstr>Why 梯度下降？</vt:lpstr>
      <vt:lpstr>What is missing?</vt:lpstr>
      <vt:lpstr>批量梯度下降算法 (BGD)</vt:lpstr>
      <vt:lpstr>随机梯度下降算法 (SGD)</vt:lpstr>
      <vt:lpstr>小批量梯度下降算法（MBGD）</vt:lpstr>
      <vt:lpstr>梯度下降的起源：</vt:lpstr>
      <vt:lpstr>梯度下降的起源：</vt:lpstr>
      <vt:lpstr>批量梯度下降（BGD）</vt:lpstr>
      <vt:lpstr>随机梯度下降（SGD）</vt:lpstr>
      <vt:lpstr>小批量梯度下降（MBGD）</vt:lpstr>
      <vt:lpstr>高级优化方法：</vt:lpstr>
      <vt:lpstr>梯度下降的应用：</vt:lpstr>
      <vt:lpstr>梯度下降的应用：</vt:lpstr>
      <vt:lpstr>梯度下降的应用</vt:lpstr>
      <vt:lpstr>梯度下降的应用：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线性拟合</dc:title>
  <dc:creator>小燕 林</dc:creator>
  <cp:lastModifiedBy>小燕</cp:lastModifiedBy>
  <cp:revision>28</cp:revision>
  <dcterms:created xsi:type="dcterms:W3CDTF">2024-11-19T14:21:59Z</dcterms:created>
  <dcterms:modified xsi:type="dcterms:W3CDTF">2024-12-29T06:23:24Z</dcterms:modified>
</cp:coreProperties>
</file>