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8" r:id="rId10"/>
    <p:sldId id="263" r:id="rId11"/>
    <p:sldId id="264" r:id="rId12"/>
    <p:sldId id="275" r:id="rId13"/>
    <p:sldId id="265" r:id="rId14"/>
    <p:sldId id="270" r:id="rId15"/>
    <p:sldId id="274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7517-1C4B-4A5F-978B-16DA5C673736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D66E-4C15-4AF2-9831-18145C403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72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9673C-52E5-4F52-894E-E36448B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4A8FC0-04CD-4998-9336-ECFED759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79B0-23F6-4B9C-8824-1FBD0B86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54443-9D34-4D26-B54C-DE3F2DA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10C53-82C3-4947-8742-72845D24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14947-78DF-449A-9684-90F5BA6A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068DF-3D0A-4733-8B5D-84D9DA6D1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4AF29-BDFA-4509-AA2C-E234723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BA2FA-E043-43BE-AB66-FE92C7E2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5D0696-6CA2-4D62-9CFC-87C72D8B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E451A1-91D0-49B3-AF3A-7CDC2755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07557-A967-4546-BF61-E1FFCDB2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21CA5-D662-4302-B5B5-B3565ED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5D8B7-A90E-43FB-A75A-6C8B2D00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51951-6B03-416A-8CB5-5D00B63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6A825-23B9-48C7-91E5-21BBD41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28F75-FD59-461E-8FB3-2A22538E2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BA762-A029-41B9-9FF9-C1774489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5DCF7-435E-4FDA-A372-786EC4BC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BA609-FD12-46FB-AC15-2FA3325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0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DA937-2BD9-4FD0-9344-BB9841E9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E114F-4804-4437-993F-4AEF35FD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C7D2D-6C20-4B38-9057-9D7DC0DC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F5053-A3A9-4D5A-BBFF-AC04D337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67AA5-E042-4F18-BDD1-58016B3A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3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54244-3BCB-4B29-8B60-7ED768A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BA975-B487-4ECB-BEF3-477AA31E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85D2B6-362B-4A09-BEA6-BEBC91FF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1EFD5B-F70A-4D51-B6B9-BBDDC93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201C8-C605-444E-9575-04394496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1466-A09F-43AC-B44D-548EF26B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7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80E11-0831-41D7-AFF5-8884F61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CD86C-4E68-4344-A3E5-3309C1DA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02757-3F1A-4062-8D8A-85F81D85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7D2372-C107-4E91-9614-880FB4F48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4C5C20-5E0B-4171-B257-CA56DD03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C85795-D419-494B-AE77-A0DBBCC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C1B8E2-E8C1-4293-B520-ED1CFBB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507D7-66CE-47BD-ABBF-F55F0B8E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CE6C-222B-45BF-9872-7DFA008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46BD17-1328-4F01-9F93-D3D8A28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9822A3-C6C8-4F91-8FF7-C21A624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216B7F-7C69-478C-A843-6856E199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C32ECB-B245-4731-B091-56A401D8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1533BB-5B7C-45AF-9467-AC32A054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FA648-10FE-4FB5-9C7D-0949A15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5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6A20-AA37-4A50-B392-A69B7E1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5BB22-DFAA-4FA4-AB6F-936D00C5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199288-6B56-4D5D-ABB6-CE1DD149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B140B-9D8E-42B7-95EF-643D978C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EE53F-B833-4A56-8818-09A9F09E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0B40D-8ABD-4D12-BEE3-60FBF493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AE76A-489A-4C93-B12D-BD2E74B5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2B6CD6-A966-4E5B-82BA-E3A44971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9F9F2F-1364-4395-B56D-5981AC58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510562-3FB2-44AA-B549-2125066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477C2-5AA2-419E-99F6-81AA875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05CD8-C940-44B7-A467-94C5D441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9ED2-6EBF-4632-8AC3-6CCA8D9D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44583-7FF1-4777-B316-0F80C92F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412AF-2AC8-4164-82DB-F6797EDD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6628-5948-4F42-AC4E-E25EA3FB72E4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BB18-5B40-4685-B666-DA55C5357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56788-8246-4A3B-B49E-B012E48B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16A8-C324-4F9D-9CA1-F38C96D32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2DAD7-B052-4CEA-B557-90629CCB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на тему: «Основы противодействия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-атакам»</a:t>
            </a:r>
            <a:br>
              <a:rPr lang="ru-RU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EACAD-4CF5-43CE-BB5F-CBA94E9D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336" y="4638343"/>
            <a:ext cx="4167376" cy="1594677"/>
          </a:xfrm>
        </p:spPr>
        <p:txBody>
          <a:bodyPr anchor="t"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и выполнили: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Башкатов М.А., Серов В.В., Площинский В.Ю.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 С8118-10.05.01-1Спец</a:t>
            </a:r>
          </a:p>
        </p:txBody>
      </p:sp>
    </p:spTree>
    <p:extLst>
      <p:ext uri="{BB962C8B-B14F-4D97-AF65-F5344CB8AC3E}">
        <p14:creationId xmlns:p14="http://schemas.microsoft.com/office/powerpoint/2010/main" val="278331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81884"/>
            <a:ext cx="5262998" cy="452786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систем обнаружения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основывается на используемом методе обнаружения, таких выделяют два: обнаружение атак на основе сигнатур и на основе аномалий.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на основе сигнатур обычно используется для идентификации известных типов атак. Для обнаружения этих видов атак необходима база данных с известными сигнатурами атак.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вторжений, основанные на противоречивости, распознают необычную активность и создают предупреждения аномалий в действиях системы или действиях приложений.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DAE6E81-DD2F-481E-91C2-ECDEC72A2EF1}"/>
              </a:ext>
            </a:extLst>
          </p:cNvPr>
          <p:cNvSpPr/>
          <p:nvPr/>
        </p:nvSpPr>
        <p:spPr>
          <a:xfrm>
            <a:off x="7099340" y="5129479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аномалий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E227483-1321-47E2-A173-2D851E9D2C7A}"/>
              </a:ext>
            </a:extLst>
          </p:cNvPr>
          <p:cNvSpPr/>
          <p:nvPr/>
        </p:nvSpPr>
        <p:spPr>
          <a:xfrm>
            <a:off x="7450977" y="1881884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8BC42C9-90CF-4086-A163-8604B8BF4FE5}"/>
              </a:ext>
            </a:extLst>
          </p:cNvPr>
          <p:cNvSpPr/>
          <p:nvPr/>
        </p:nvSpPr>
        <p:spPr>
          <a:xfrm>
            <a:off x="8825868" y="355798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 атак на основе сигнатур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8A756A3-4DC7-4A89-A665-3379D181025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496107" y="2502669"/>
            <a:ext cx="351637" cy="262681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86A8AEC-75A3-43A1-B8BF-521F807686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847744" y="2502669"/>
            <a:ext cx="1374891" cy="105531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1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источника атаки</a:t>
            </a:r>
            <a:r>
              <a:rPr lang="ru-RU" sz="16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типе механизмов защиты от DDoS средства развернуты на стороне источника атаки, чтобы предотвратить создание DDoS-атак пользователями сети.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стороне жертвы атаки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Жертва обнаруживает, фильтрует или ограничивает скорость вредоносного входящего трафика на маршрутизаторах сетей жертвы.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110067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источника атаки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стороне жертвы атаки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1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DDoS-атак в соответствии с местом их развертывания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3622752"/>
            <a:ext cx="5262998" cy="2786995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защиты, устанавливаемые на промежуточных маршрутизаторах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Любой маршрутизатор в сети может независимо попытаться определить вредоносный трафик и фильтровать или ограничить скорость трафика.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 механизмы защиты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гибридной защиты развертываются в нескольких местах, таких как источник атаки, жертвы или промежуточные сети, и обычно между точками развертывания осуществляется взаимодействие.</a:t>
            </a:r>
          </a:p>
        </p:txBody>
      </p:sp>
      <p:pic>
        <p:nvPicPr>
          <p:cNvPr id="614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794216AF-3BF3-480A-A75B-0CD2CE50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67" y="3622752"/>
            <a:ext cx="4935970" cy="23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6F18269-F3DB-4B35-8CD4-C343E63E0B7D}"/>
              </a:ext>
            </a:extLst>
          </p:cNvPr>
          <p:cNvSpPr/>
          <p:nvPr/>
        </p:nvSpPr>
        <p:spPr>
          <a:xfrm>
            <a:off x="981512" y="2434037"/>
            <a:ext cx="2912701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станавливаемые на промежуточных маршрутизаторах</a:t>
            </a:r>
            <a:endParaRPr lang="ru-RU" sz="1400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56C09AA-81AF-4076-8D34-2AE0801691BD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Механизмы защиты</a:t>
            </a:r>
            <a:endParaRPr lang="ru-RU" b="1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34C608-A233-47C7-B058-A0EDA1F5729F}"/>
              </a:ext>
            </a:extLst>
          </p:cNvPr>
          <p:cNvSpPr/>
          <p:nvPr/>
        </p:nvSpPr>
        <p:spPr>
          <a:xfrm>
            <a:off x="8197119" y="2434037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Распределенные или гибридные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9E40E75-B001-40CA-A46A-F24D2B60A044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3894213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9A3BFE6-04D1-4203-96CB-4FE81F03FC43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045666" y="2428977"/>
            <a:ext cx="2151453" cy="315453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4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 защиты от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строится следующим образом: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-сервер содержит запись об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-адресе сервера авторизации, чтобы получить доступ к серверу, клиент проходит авторизацию. В случае успеха пользователь устанавливает защищенное соединение с контроллером, по нему передается пул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для осуществления прыгающей адресации.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клиент обращается к интернет-ресурсу по «инициальному» адресу, при этом адрес назначения следующего отправляемого пакета определяется терминалом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пользователя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полученного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адресов путем расчета специальной хэш-функции.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-адресов формируется из адресов, принадлежащих одному или более высокопроизводительному маршрутизатору в Автономной системе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ru-RU" sz="1800" spc="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подсети. Контроллер защищенных сессий сообщает каждому такому роутеру идентификатор новой сессии и адрес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клиента,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которым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поддерживаться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</a:t>
            </a:r>
            <a:r>
              <a:rPr lang="ru-RU" sz="18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расширенное соединение. Если при проверке рассчитанный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совпадает с адресом назначения принятого пакета, тогда он перенаправляется на реальный адрес Интернет-ресурса, в противном случае сбрасывается.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642" y="1764393"/>
            <a:ext cx="4736963" cy="3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7A73609-4741-4447-8E2C-967B47BD2D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637" y="1959429"/>
            <a:ext cx="4393162" cy="299332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ru-RU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  <a:endParaRPr lang="ru-RU" sz="2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данный метод заключается в создании огромного количества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-адресов, среди которых скрывается реальный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-адрес сервера, благодаря чему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-атака распределяется сразу на множество потоков, сводя эффективность атаки к минимуму.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961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Во время захвата украинских кораблей были DDoS-атаки на сайт Минобороны">
            <a:extLst>
              <a:ext uri="{FF2B5EF4-FFF2-40B4-BE49-F238E27FC236}">
                <a16:creationId xmlns:a16="http://schemas.microsoft.com/office/drawing/2014/main" id="{491E3287-C360-4218-8494-E61A3C6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была проанализирована одна из самых актуальных на сегодняшний день разновидностей хакерских атак –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Были разобраны наиболее известные типы данных атак, стратегия защиты от них и своевременное обнаружения таких попыток несанкционированного доступа, предотвращения их, а также показан пример одного из способов реализации защиты от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сетевого адреса внутри сессии. 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4990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61" y="980907"/>
            <a:ext cx="7387607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902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Наиболее значимых типа DDoS-атак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Подтипы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обнаружения и предотвращения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архитектур предотвращения </a:t>
            </a:r>
            <a:r>
              <a:rPr lang="ru-RU" sz="20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 в соответствии с местом их развертывания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реализации защиты от 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принципом псевдослучайной смены сетевого адреса внутри сессии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9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BA4B4810-C4F6-4F54-BDCA-89C7B3EB9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8929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рассматриваются основы противодействия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-атакам. Выявлены основные типы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-атак, их подтипы, показаны основные способы противодействия данному типу угрозы. Также приведен пример реализации защиты от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-атаки методом псевдослучайной смены сетевых адресов.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197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тистика DDoS атак в 2019 году - networkguru.ru">
            <a:extLst>
              <a:ext uri="{FF2B5EF4-FFF2-40B4-BE49-F238E27FC236}">
                <a16:creationId xmlns:a16="http://schemas.microsoft.com/office/drawing/2014/main" id="{2C9F4BAD-978D-4049-95FE-F601A855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-атака?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DDoS-атака – распределенная атака, направленная на отказ в обслуживании. В результате атаки такого типа атакуемый сетевой ресурс получает лавинообразное количество запросов, которые не успевает обработать.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4597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значимых типа DDoS-атак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33" y="3972180"/>
            <a:ext cx="4077051" cy="1112005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800"/>
              </a:spcAft>
              <a:buNone/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осуществляются на сеансовом, представительском и прикладном уровнях. </a:t>
            </a:r>
            <a:endParaRPr lang="ru-RU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DFFD9C-53F8-4E5C-8305-0832241BAD19}"/>
              </a:ext>
            </a:extLst>
          </p:cNvPr>
          <p:cNvSpPr txBox="1"/>
          <p:nvPr/>
        </p:nvSpPr>
        <p:spPr>
          <a:xfrm>
            <a:off x="1790700" y="4358515"/>
            <a:ext cx="425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происходят на транспортном и сетевом уровнях OSI-модели.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B6B2D38-ED54-4004-A508-20EA69AC19E3}"/>
              </a:ext>
            </a:extLst>
          </p:cNvPr>
          <p:cNvSpPr/>
          <p:nvPr/>
        </p:nvSpPr>
        <p:spPr>
          <a:xfrm>
            <a:off x="1855365" y="3427338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Низкоуровневые</a:t>
            </a:r>
            <a:endParaRPr lang="ru-RU" sz="2000" dirty="0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A2243139-4EC4-4919-B499-956B3A047B1F}"/>
              </a:ext>
            </a:extLst>
          </p:cNvPr>
          <p:cNvSpPr/>
          <p:nvPr/>
        </p:nvSpPr>
        <p:spPr>
          <a:xfrm>
            <a:off x="4648899" y="1808192"/>
            <a:ext cx="2793534" cy="62078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Типы DDoS-атак</a:t>
            </a:r>
            <a:endParaRPr lang="ru-RU" sz="2000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F482AC3D-9ABC-480A-8A4B-71305B0A0FB6}"/>
              </a:ext>
            </a:extLst>
          </p:cNvPr>
          <p:cNvSpPr/>
          <p:nvPr/>
        </p:nvSpPr>
        <p:spPr>
          <a:xfrm>
            <a:off x="7442433" y="2806553"/>
            <a:ext cx="2793534" cy="62078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Высокоуровневые</a:t>
            </a:r>
            <a:endParaRPr lang="ru-RU" sz="2000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36F8F33-2812-4926-AF9F-AE2B7276CACE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4648899" y="2428977"/>
            <a:ext cx="1396767" cy="1308754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E676B5B-1505-4696-9573-FE868C2CC1BC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6045666" y="2428977"/>
            <a:ext cx="1396767" cy="68796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Подтипы </a:t>
            </a:r>
            <a:r>
              <a:rPr lang="en-US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DDoS</a:t>
            </a:r>
            <a:r>
              <a:rPr lang="ru-RU" sz="3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-атак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294" y="2813331"/>
            <a:ext cx="1699725" cy="454097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flood </a:t>
            </a:r>
            <a:endParaRPr lang="ru-RU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Ping (ICMP) flood DDoS attack | Cloudflare">
            <a:extLst>
              <a:ext uri="{FF2B5EF4-FFF2-40B4-BE49-F238E27FC236}">
                <a16:creationId xmlns:a16="http://schemas.microsoft.com/office/drawing/2014/main" id="{D4E2363F-CA18-4990-B79F-3B91E075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691" y="1695682"/>
            <a:ext cx="3119107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YN Flood DDoS Attack | Cloudflare">
            <a:extLst>
              <a:ext uri="{FF2B5EF4-FFF2-40B4-BE49-F238E27FC236}">
                <a16:creationId xmlns:a16="http://schemas.microsoft.com/office/drawing/2014/main" id="{3D422524-EFF7-4746-B5CA-FAAC5091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70016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F52DB2F-B825-4275-80EF-95231D54C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556"/>
            <a:ext cx="3119108" cy="208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IP Message Flooding attack | Download Scientific Diagram">
            <a:extLst>
              <a:ext uri="{FF2B5EF4-FFF2-40B4-BE49-F238E27FC236}">
                <a16:creationId xmlns:a16="http://schemas.microsoft.com/office/drawing/2014/main" id="{B1F0A7EF-7157-4958-AA08-FCACFD5A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4179788"/>
            <a:ext cx="3119107" cy="20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3153EF5D-7151-4934-B51E-1EEDC6118A3C}"/>
              </a:ext>
            </a:extLst>
          </p:cNvPr>
          <p:cNvSpPr txBox="1">
            <a:spLocks/>
          </p:cNvSpPr>
          <p:nvPr/>
        </p:nvSpPr>
        <p:spPr>
          <a:xfrm>
            <a:off x="4020366" y="5000512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HHTP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8677CC02-FE84-4D82-8E7F-2BCC2D290D82}"/>
              </a:ext>
            </a:extLst>
          </p:cNvPr>
          <p:cNvSpPr txBox="1">
            <a:spLocks/>
          </p:cNvSpPr>
          <p:nvPr/>
        </p:nvSpPr>
        <p:spPr>
          <a:xfrm>
            <a:off x="6373980" y="2823407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ICMP 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endParaRPr lang="ru-RU" sz="2000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27864EE1-D729-49C7-B206-CAF97333AC59}"/>
              </a:ext>
            </a:extLst>
          </p:cNvPr>
          <p:cNvSpPr txBox="1">
            <a:spLocks/>
          </p:cNvSpPr>
          <p:nvPr/>
        </p:nvSpPr>
        <p:spPr>
          <a:xfrm>
            <a:off x="6471910" y="5000511"/>
            <a:ext cx="1699725" cy="45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SIP floo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62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к происходят DDoS атаки? | Лаборатория Касперского">
            <a:extLst>
              <a:ext uri="{FF2B5EF4-FFF2-40B4-BE49-F238E27FC236}">
                <a16:creationId xmlns:a16="http://schemas.microsoft.com/office/drawing/2014/main" id="{54A99A77-869E-4CA3-8CDD-BC7B200FA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sz="1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DDoS атак сильно зависит от модели сети и типа атаки. Было предложено несколько механизмов для решения этой проблемы.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 переупорядочения и улучшения протокола сделают протоколы безопасности более надежными и менее уязвимыми к атакам на ресурсы жертвы.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4659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7"/>
            <a:ext cx="5066594" cy="4635930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механизм, предлагаемый для предотвращения атаки, использующий поддельные адреса.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Сообщения 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полезны для распознавания пути, по которому проходят пакеты через Интернет.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предлагает надежный способ выполнения поэтапного отслеживания пакета до атакующего источника откуда он возник.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полагается на информацию вписываемой в заголовок пакета маршрутизаторами при прохождении пакета по сети.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Детерминированная маркировка пакетов</a:t>
            </a:r>
            <a:endParaRPr lang="ru-RU" sz="1600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Трассировки ICMP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Фильтрация входящего сетевого трафика</a:t>
            </a:r>
            <a:endParaRPr lang="ru-RU" sz="14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IP-трассировка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D1BD6-6BF3-4882-84D2-C86A2C3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358-4204-4E1D-97C6-212FA624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3816"/>
            <a:ext cx="5066594" cy="4635931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метод, который устраняет подделку IP-адреса, позволяя каждому маршрутизатору вероятностно вписать информацию о локальном пути в пакет, который его проходит.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подходы были предложены для извлечения сигнатуры атак путем ограничения скорости сомнительного трафика предназначенного для перегруженного сети.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r>
              <a:rPr lang="ru-RU" sz="180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маршрутизаторы замечают атаки на полосу пропускания, используя эвристику, основанную на скорости отправки пакетов. Нарушение этого состояния фиксирует </a:t>
            </a:r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-атаку.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ru-RU" sz="1800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выполняет статистическое профилирование трафика на краю сети, чтобы заметить новые типы DDoS-атак. </a:t>
            </a:r>
            <a:endParaRPr lang="ru-RU" sz="1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D33BD8B-83A2-420C-83C5-A32927548B94}"/>
              </a:ext>
            </a:extLst>
          </p:cNvPr>
          <p:cNvSpPr/>
          <p:nvPr/>
        </p:nvSpPr>
        <p:spPr>
          <a:xfrm>
            <a:off x="7885710" y="1198864"/>
            <a:ext cx="2181137" cy="57495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Защиты от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4D087158-C280-480A-9222-0BF6B101DDF7}"/>
              </a:ext>
            </a:extLst>
          </p:cNvPr>
          <p:cNvSpPr/>
          <p:nvPr/>
        </p:nvSpPr>
        <p:spPr>
          <a:xfrm>
            <a:off x="9733396" y="4641636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D-WARD</a:t>
            </a:r>
            <a:endParaRPr lang="ru-RU" dirty="0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9E8A019-138A-4EBA-B531-F4965A0A28FC}"/>
              </a:ext>
            </a:extLst>
          </p:cNvPr>
          <p:cNvSpPr/>
          <p:nvPr/>
        </p:nvSpPr>
        <p:spPr>
          <a:xfrm>
            <a:off x="9733396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PushBack</a:t>
            </a:r>
            <a:endParaRPr lang="ru-RU" dirty="0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F01E5AF-0AB3-4734-8685-2C718E865723}"/>
              </a:ext>
            </a:extLst>
          </p:cNvPr>
          <p:cNvSpPr/>
          <p:nvPr/>
        </p:nvSpPr>
        <p:spPr>
          <a:xfrm>
            <a:off x="6055319" y="2811781"/>
            <a:ext cx="218113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Вероятностная маркировка пакетов</a:t>
            </a:r>
            <a:endParaRPr lang="ru-RU" sz="1600" dirty="0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094F3CA5-6DFB-48DA-A00F-E89703DFE993}"/>
              </a:ext>
            </a:extLst>
          </p:cNvPr>
          <p:cNvSpPr/>
          <p:nvPr/>
        </p:nvSpPr>
        <p:spPr>
          <a:xfrm flipH="1">
            <a:off x="6027375" y="4641636"/>
            <a:ext cx="2178387" cy="57495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MULTOPS</a:t>
            </a:r>
            <a:endParaRPr lang="ru-RU" dirty="0"/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0059886-0E8E-449A-A896-C87127AE8211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8976279" y="1773816"/>
            <a:ext cx="1847686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B5E5B8B5-0068-42E5-B9A1-DE9A9A463969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>
            <a:off x="8976279" y="1773816"/>
            <a:ext cx="7571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762332A8-5132-4BB5-825D-A71C9BB66D7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7145888" y="1773816"/>
            <a:ext cx="1830391" cy="1037965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E02C88B-7010-4127-AB7D-7B87B8386FFC}"/>
              </a:ext>
            </a:extLst>
          </p:cNvPr>
          <p:cNvCxnSpPr>
            <a:cxnSpLocks/>
            <a:stCxn id="83" idx="2"/>
            <a:endCxn id="87" idx="1"/>
          </p:cNvCxnSpPr>
          <p:nvPr/>
        </p:nvCxnSpPr>
        <p:spPr>
          <a:xfrm flipH="1">
            <a:off x="8205762" y="1773816"/>
            <a:ext cx="770517" cy="3155296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971</Words>
  <Application>Microsoft Office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на тему: «Основы противодействия DDoS-атакам» </vt:lpstr>
      <vt:lpstr>Содержание</vt:lpstr>
      <vt:lpstr>Вступление</vt:lpstr>
      <vt:lpstr>Что такое DDoS-атака?</vt:lpstr>
      <vt:lpstr>Наиболее значимых типа DDoS-атак</vt:lpstr>
      <vt:lpstr>Подтипы DDoS-атак</vt:lpstr>
      <vt:lpstr>Защита от DDoS-атак</vt:lpstr>
      <vt:lpstr>Защита от DDoS-атак</vt:lpstr>
      <vt:lpstr>Защита от DDoS-атак</vt:lpstr>
      <vt:lpstr>Методы обнаружения и предотвращения DDoS-атак</vt:lpstr>
      <vt:lpstr>Классификация архитектур предотвращения DDoS-атак в соответствии с местом их развертывания</vt:lpstr>
      <vt:lpstr>Классификация архитектур предотвращения DDoS-атак в соответствии с местом их развертывания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Пример реализации защиты от DDoS-атаки принципом псевдослучайной смены сетевого адреса внутри сессии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«Основы противодействия DDoS-атакам» </dc:title>
  <dc:creator>Площинский Виталий Юрьевич</dc:creator>
  <cp:lastModifiedBy>Площинский Виталий Юрьевич</cp:lastModifiedBy>
  <cp:revision>3</cp:revision>
  <dcterms:created xsi:type="dcterms:W3CDTF">2021-07-29T03:33:46Z</dcterms:created>
  <dcterms:modified xsi:type="dcterms:W3CDTF">2021-07-29T14:44:42Z</dcterms:modified>
</cp:coreProperties>
</file>