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4"/>
  </p:notesMasterIdLst>
  <p:sldIdLst>
    <p:sldId id="329" r:id="rId2"/>
    <p:sldId id="333" r:id="rId3"/>
    <p:sldId id="330" r:id="rId4"/>
    <p:sldId id="334" r:id="rId5"/>
    <p:sldId id="335" r:id="rId6"/>
    <p:sldId id="336" r:id="rId7"/>
    <p:sldId id="337" r:id="rId8"/>
    <p:sldId id="338" r:id="rId9"/>
    <p:sldId id="340" r:id="rId10"/>
    <p:sldId id="339" r:id="rId11"/>
    <p:sldId id="341" r:id="rId12"/>
    <p:sldId id="348" r:id="rId13"/>
    <p:sldId id="342" r:id="rId14"/>
    <p:sldId id="343" r:id="rId15"/>
    <p:sldId id="346" r:id="rId16"/>
    <p:sldId id="344" r:id="rId17"/>
    <p:sldId id="349" r:id="rId18"/>
    <p:sldId id="345" r:id="rId19"/>
    <p:sldId id="347" r:id="rId20"/>
    <p:sldId id="350" r:id="rId21"/>
    <p:sldId id="351" r:id="rId22"/>
    <p:sldId id="353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F04A-66E1-4A1E-B8A7-FD2146F372CE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D6657-E4DE-45CF-A437-348B592CE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1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97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82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33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78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0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2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58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98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20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44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81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ru-RU" sz="1600" dirty="0">
              <a:latin typeface="Arial" panose="020B0604020202020204" pitchFamily="34" charset="0"/>
            </a:endParaRPr>
          </a:p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69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30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87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83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41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190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57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74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5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60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2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4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13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3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70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9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8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900">
              <a:lnSpc>
                <a:spcPct val="115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D6657-E4DE-45CF-A437-348B592CE2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4075-D7B2-4416-A75B-0E92F2DF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3E97-DFCB-4E6B-9695-E90C80C6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ED20-9B04-43B8-99CF-59A61C3D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2944-BAF1-46C8-B573-30453C58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D4C9-7F68-467F-87A0-52B3A68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6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891C-02C0-42B7-BABC-3509502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D932-39EE-4513-92D8-022E2E82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2836-3A7B-4EF1-9837-C940753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55E4-BF93-4AB1-93E9-7A562EC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5A47-8B5B-4374-8E6C-7BD74D43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60AD0-F5E3-4A71-A1F1-F6822743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70C83-E1AE-4B25-934F-D8622CE1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266C-12BF-463A-9A93-6D48BD9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E19D-1D3D-4A3A-90F3-34D4E8C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8070-6960-4945-9893-EE17E41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09D-BF30-4866-9359-B235D498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CAB6-443C-474F-BEA0-012C570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DF78-52DF-4288-AB94-94C0EB6D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4571-51C4-4C14-936C-0281662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D873-94C2-4965-A8D7-8EA6DF08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0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C47-FD32-42D0-A543-9AA20A75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D68BA-6C2E-4E73-A78D-CF0D603C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D6CC-2AC8-43DF-A07E-D85D614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1ED3-D9D7-43AD-8DA8-D4770F05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0FA8-822D-4882-9354-B44F8C94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7C38-D3BC-4FDF-BBC5-A55F30A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A68A-A167-4219-B5E5-11807240D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D2A4F-F9A1-4C1C-8410-51CB316D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F624-4785-4228-905B-1B486BB3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873B-0BCE-4552-BDE3-F1BF51E2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047C-6DE8-4CCD-BB7B-34E23E7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4A37-A8CB-4671-9851-55FF234F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397D-DC4D-4AA3-819C-C210C714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80C74-3BD0-4201-B26A-707BE8E5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E656F-B9F0-4E82-BE3A-9E4BB9FC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1048E-D918-4B28-9D23-09D23FCB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1262A-3F70-4F25-B2AA-171F486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00FED-C14E-4DED-A8BB-784FB578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1641-20F1-4AE5-B313-144BC90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7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BA95-32A0-4939-96BC-89E4AD53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B329E-DA65-4B10-BEC2-48E735F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81D40-E8D8-4869-929D-6395202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3BC5-ED16-4D6E-95FD-DF8C3D8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37E72-D969-4328-98A1-114A517B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065DD-034E-46C4-8234-4C9269BE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96F6-DFED-4699-93F3-9B0FE653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F89-9A79-45A0-89CC-4E152694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E1F9-B539-4A58-A0BB-AC94D403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77D84-3503-452A-8B19-AA466469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409C-BFAB-46C7-8227-4CD60FF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904B-F58D-48E7-9EF4-D1AFB72A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2494-E038-4D9B-9CC8-EA6A9A00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8447-1C95-4D55-80BA-54A1B0D6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40496-B020-4210-8B98-5003370C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8995-2ED6-4233-983F-0754DCB2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396A-93D3-4E63-BE26-939831A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B7ED-1A1E-4139-B417-706F0C0B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537A-8DFD-4EBC-A868-2AAFC86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CA5A1-6405-4B57-AF95-2D378CEA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AC3D-1F87-48AA-9460-81B01A21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46A4-5189-4576-BCB5-A4762E2F0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3CF6-66A2-42FE-9D32-6D6A55A1BB5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C87A-C28C-49F5-827F-655C0513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96CA-EA37-464F-A987-00DE26C0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70647-CE90-4032-97D9-63FBD247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" y="691455"/>
            <a:ext cx="8443759" cy="561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10884" y="1873832"/>
            <a:ext cx="10928488" cy="2796683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«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>
              <a:spcAft>
                <a:spcPts val="1200"/>
              </a:spcAft>
            </a:pP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</a:t>
            </a:r>
            <a:r>
              <a:rPr lang="ru-RU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«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Прогнозирование конечных свойств новых материалов 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(композиционных материалов)»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05" y="691455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710884" y="5276644"/>
            <a:ext cx="7498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Козырев Виталий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099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53390-1700-FBA0-71BE-7900045397B3}"/>
              </a:ext>
            </a:extLst>
          </p:cNvPr>
          <p:cNvSpPr txBox="1"/>
          <p:nvPr/>
        </p:nvSpPr>
        <p:spPr>
          <a:xfrm>
            <a:off x="1553957" y="1432043"/>
            <a:ext cx="7562748" cy="4312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Возможный выход из ситуации (по улучшению результатов регрессионной модели) - создание новых признаков путём …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попарного перемножение признаков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endParaRPr lang="ru-RU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возведение признаков в степень (но, похоже, с такими данными это не сильно поможет)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endParaRPr lang="ru-RU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через метод главных компонент (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PCA</a:t>
            </a: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6300" algn="just"/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ru-RU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ru-RU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ru-RU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Всё это и будет проделано в практической части.</a:t>
            </a: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3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5534" y="0"/>
            <a:ext cx="121975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123406" y="49573"/>
            <a:ext cx="8177347" cy="38409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Практическая часть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58EF8-6773-9A61-E878-5D9B5B22113B}"/>
              </a:ext>
            </a:extLst>
          </p:cNvPr>
          <p:cNvSpPr txBox="1"/>
          <p:nvPr/>
        </p:nvSpPr>
        <p:spPr>
          <a:xfrm>
            <a:off x="713096" y="1819085"/>
            <a:ext cx="47323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ea typeface="Arial" panose="020B0604020202020204" pitchFamily="34" charset="0"/>
              </a:rPr>
              <a:t>Подготовка данных</a:t>
            </a:r>
            <a:endParaRPr lang="ru-RU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1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DF97338B-4ACE-11F5-4118-3CAE68ED3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876" y="935914"/>
            <a:ext cx="7280842" cy="4564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58EF8-6773-9A61-E878-5D9B5B22113B}"/>
              </a:ext>
            </a:extLst>
          </p:cNvPr>
          <p:cNvSpPr txBox="1"/>
          <p:nvPr/>
        </p:nvSpPr>
        <p:spPr>
          <a:xfrm>
            <a:off x="713096" y="1819085"/>
            <a:ext cx="3763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Шаг 1</a:t>
            </a:r>
          </a:p>
          <a:p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Исходный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датасет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разбиваем на две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подвыборки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train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и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и убеждаемся в их гомогенности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6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02605-8203-5C71-3597-6708F97CB4B2}"/>
              </a:ext>
            </a:extLst>
          </p:cNvPr>
          <p:cNvSpPr txBox="1"/>
          <p:nvPr/>
        </p:nvSpPr>
        <p:spPr>
          <a:xfrm>
            <a:off x="713096" y="1819085"/>
            <a:ext cx="3572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Шаг 2</a:t>
            </a:r>
          </a:p>
          <a:p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3E485C-74FC-DAD6-B59F-BFA822704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6" y="3783578"/>
            <a:ext cx="11273558" cy="1661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0CD9A-5467-8187-1BE6-73A3BF8CA367}"/>
              </a:ext>
            </a:extLst>
          </p:cNvPr>
          <p:cNvSpPr txBox="1"/>
          <p:nvPr/>
        </p:nvSpPr>
        <p:spPr>
          <a:xfrm>
            <a:off x="713096" y="2616665"/>
            <a:ext cx="9918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Приводим данные к единому масштабу через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MinMaxScaler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(с сохранением параметров преобразования для тестовой выборки).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4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02605-8203-5C71-3597-6708F97CB4B2}"/>
              </a:ext>
            </a:extLst>
          </p:cNvPr>
          <p:cNvSpPr txBox="1"/>
          <p:nvPr/>
        </p:nvSpPr>
        <p:spPr>
          <a:xfrm>
            <a:off x="713096" y="1819085"/>
            <a:ext cx="6643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Шаг 3 - Создаём новые признаки</a:t>
            </a:r>
          </a:p>
          <a:p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A5A41-590B-85FE-A600-D420EBDD5EF5}"/>
              </a:ext>
            </a:extLst>
          </p:cNvPr>
          <p:cNvSpPr txBox="1"/>
          <p:nvPr/>
        </p:nvSpPr>
        <p:spPr>
          <a:xfrm>
            <a:off x="713096" y="2457693"/>
            <a:ext cx="10273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Нормализуем данные по строкам (по наблюдениям = экспериментам =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sample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wise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исходя из той логики, что строки – это разная рецептура (состав и технология), т.е. важна взаимосвязь признаков между собой по горизонтали.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E4F76-B7A7-F9C5-FCB8-8A3EA5E41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6" y="3799476"/>
            <a:ext cx="11277622" cy="12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5EBA57F-8A2E-4440-D3CC-FD34F394C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65" y="1229948"/>
            <a:ext cx="7011153" cy="4079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64DB2-3919-5C57-A37A-47F410A61F7E}"/>
              </a:ext>
            </a:extLst>
          </p:cNvPr>
          <p:cNvSpPr txBox="1"/>
          <p:nvPr/>
        </p:nvSpPr>
        <p:spPr>
          <a:xfrm>
            <a:off x="713096" y="1819085"/>
            <a:ext cx="41591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Шаг 4 - Создаём новые признаки</a:t>
            </a:r>
          </a:p>
          <a:p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Выводим новые признаки с использованием метода главных компонент, предварительно стандартизировав исходные данные через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StandardScaler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4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58EF8-6773-9A61-E878-5D9B5B22113B}"/>
              </a:ext>
            </a:extLst>
          </p:cNvPr>
          <p:cNvSpPr txBox="1"/>
          <p:nvPr/>
        </p:nvSpPr>
        <p:spPr>
          <a:xfrm>
            <a:off x="713096" y="1819085"/>
            <a:ext cx="7734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ea typeface="Arial" panose="020B0604020202020204" pitchFamily="34" charset="0"/>
              </a:rPr>
              <a:t>Сравнение и выбор модели</a:t>
            </a:r>
            <a:endParaRPr lang="ru-RU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2572120-F346-56D7-8A51-0A17D0082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05" y="2428273"/>
            <a:ext cx="10311773" cy="322292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02A7E34-C82E-BD0D-9BC9-79A109D315B2}"/>
              </a:ext>
            </a:extLst>
          </p:cNvPr>
          <p:cNvSpPr/>
          <p:nvPr/>
        </p:nvSpPr>
        <p:spPr>
          <a:xfrm>
            <a:off x="1023582" y="5076968"/>
            <a:ext cx="2866029" cy="887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F53D0-88DB-0C22-62FD-926DB1A1E8ED}"/>
              </a:ext>
            </a:extLst>
          </p:cNvPr>
          <p:cNvSpPr txBox="1"/>
          <p:nvPr/>
        </p:nvSpPr>
        <p:spPr>
          <a:xfrm>
            <a:off x="1242405" y="1234120"/>
            <a:ext cx="10311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 задаче регрессии систематическое получение отрицательного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(коэффициент детерминации) по тестовой выборке, пожалуй, является плохим знаком.</a:t>
            </a:r>
            <a:endParaRPr lang="ru-RU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495520D-2496-4764-F999-7606A4A381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80" t="72475" r="78578" b="20412"/>
          <a:stretch/>
        </p:blipFill>
        <p:spPr>
          <a:xfrm>
            <a:off x="2214549" y="4764098"/>
            <a:ext cx="519953" cy="22924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5A38720-0110-3CE1-F1FD-1D56FA5511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80" t="72475" r="78578" b="20412"/>
          <a:stretch/>
        </p:blipFill>
        <p:spPr>
          <a:xfrm>
            <a:off x="1416690" y="5405898"/>
            <a:ext cx="519953" cy="2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4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D1DF727-DAA3-12FD-ECCC-056DC58F9B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77" y="3452672"/>
            <a:ext cx="7639035" cy="2347804"/>
          </a:xfrm>
          <a:prstGeom prst="rect">
            <a:avLst/>
          </a:prstGeom>
        </p:spPr>
      </p:pic>
      <p:pic>
        <p:nvPicPr>
          <p:cNvPr id="3" name="Picture 2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88305078-875F-15D0-44F2-7F8BD8CC84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79" y="797215"/>
            <a:ext cx="7639033" cy="2355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21BB6-C83E-59F5-322E-B96286161FA0}"/>
              </a:ext>
            </a:extLst>
          </p:cNvPr>
          <p:cNvSpPr txBox="1"/>
          <p:nvPr/>
        </p:nvSpPr>
        <p:spPr>
          <a:xfrm>
            <a:off x="536260" y="1859971"/>
            <a:ext cx="34488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З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начения и расстановка признаков по коэффициенту корреляции сильно отличается между обучающей и тестовой выборками, что, уже изначально предполагает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несходимость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результатов модели между обучающей и тестовой выборок.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C5650-B50C-3AE2-495F-672643BB90E4}"/>
              </a:ext>
            </a:extLst>
          </p:cNvPr>
          <p:cNvSpPr txBox="1"/>
          <p:nvPr/>
        </p:nvSpPr>
        <p:spPr>
          <a:xfrm>
            <a:off x="6255780" y="872858"/>
            <a:ext cx="344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Train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6F3D6-0B3A-C16B-7DEA-6538BDA76D81}"/>
              </a:ext>
            </a:extLst>
          </p:cNvPr>
          <p:cNvSpPr txBox="1"/>
          <p:nvPr/>
        </p:nvSpPr>
        <p:spPr>
          <a:xfrm>
            <a:off x="6275551" y="3553856"/>
            <a:ext cx="344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0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5533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4" y="49573"/>
            <a:ext cx="3367607" cy="38409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Постановка 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53390-1700-FBA0-71BE-7900045397B3}"/>
              </a:ext>
            </a:extLst>
          </p:cNvPr>
          <p:cNvSpPr txBox="1"/>
          <p:nvPr/>
        </p:nvSpPr>
        <p:spPr>
          <a:xfrm>
            <a:off x="4366260" y="330794"/>
            <a:ext cx="6093822" cy="576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2900">
              <a:lnSpc>
                <a:spcPct val="115000"/>
              </a:lnSpc>
            </a:pP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</a:rPr>
              <a:t>Да входе имеются два </a:t>
            </a:r>
            <a:r>
              <a:rPr lang="ru-RU" sz="1400" dirty="0" err="1">
                <a:latin typeface="Arial" panose="020B0604020202020204" pitchFamily="34" charset="0"/>
              </a:rPr>
              <a:t>датасета</a:t>
            </a:r>
            <a:r>
              <a:rPr lang="ru-RU" sz="1400" dirty="0">
                <a:latin typeface="Arial" panose="020B0604020202020204" pitchFamily="34" charset="0"/>
              </a:rPr>
              <a:t> с данными, которые нужно объединить по индексу (тип объединения INNER) и провести разведочный анализ данных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</a:rPr>
              <a:t>Обучить алгоритм машинного обучения, который будет определять значения двух целевых переменных:</a:t>
            </a: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</a:rPr>
              <a:t>Модуль упругости при растяжении, ГПа</a:t>
            </a: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</a:rPr>
              <a:t>Прочность при растяжении, Мпа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</a:rPr>
              <a:t>Написать нейронную сеть, которая будет рекомендовать ещё одну целевую переменную:</a:t>
            </a: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</a:rPr>
              <a:t>Соотношение матрица-наполнитель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</a:rPr>
              <a:t>Написать приложение, которое будет выдавать прогноз, полученный в задании 2 или 3 (один или два прогноза, на выбор учащегося).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</a:rPr>
              <a:t>Выложить материалы в репозиторий на </a:t>
            </a:r>
            <a:r>
              <a:rPr lang="en-US" sz="1400" dirty="0">
                <a:latin typeface="Arial" panose="020B0604020202020204" pitchFamily="34" charset="0"/>
              </a:rPr>
              <a:t>GitHub</a:t>
            </a:r>
            <a:r>
              <a:rPr lang="ru-RU" sz="1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24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03D86-E9A1-3E7A-58DE-FF01FD8F51E4}"/>
              </a:ext>
            </a:extLst>
          </p:cNvPr>
          <p:cNvSpPr txBox="1"/>
          <p:nvPr/>
        </p:nvSpPr>
        <p:spPr>
          <a:xfrm>
            <a:off x="713096" y="1819085"/>
            <a:ext cx="7734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ea typeface="Arial" panose="020B0604020202020204" pitchFamily="34" charset="0"/>
              </a:rPr>
              <a:t>От задачи регрессии к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91925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DDA6556-9478-731D-4D63-4669F4D96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74" y="1244103"/>
            <a:ext cx="5160626" cy="324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9FD4D-72C9-8B51-F027-B65D1A20AB49}"/>
              </a:ext>
            </a:extLst>
          </p:cNvPr>
          <p:cNvSpPr txBox="1"/>
          <p:nvPr/>
        </p:nvSpPr>
        <p:spPr>
          <a:xfrm>
            <a:off x="590266" y="1244103"/>
            <a:ext cx="5637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Шаг 1 – Группируем значения целевой переменной на интервалы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D384A-EEB0-9790-0481-58F5C181637F}"/>
              </a:ext>
            </a:extLst>
          </p:cNvPr>
          <p:cNvSpPr txBox="1"/>
          <p:nvPr/>
        </p:nvSpPr>
        <p:spPr>
          <a:xfrm>
            <a:off x="590266" y="2462275"/>
            <a:ext cx="5637922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Шаг 2 – Переводим интервалы в лейблы (наименования категории) нашей новой целевой переменной и сохраняем средние значения целевой переменной по каждому интервалу</a:t>
            </a: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A3DD88-8D16-1AD2-D8F3-96CA7214C6ED}"/>
              </a:ext>
            </a:extLst>
          </p:cNvPr>
          <p:cNvSpPr txBox="1"/>
          <p:nvPr/>
        </p:nvSpPr>
        <p:spPr>
          <a:xfrm>
            <a:off x="590266" y="4490113"/>
            <a:ext cx="6093724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Шаг 3 – Исправляем дисбаланс классов через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oversampling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04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74CED25-E545-A564-6843-DF8BDC8B1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0" y="1337942"/>
            <a:ext cx="6258658" cy="3574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A0875C-3477-E991-C180-CF32ABAF0074}"/>
              </a:ext>
            </a:extLst>
          </p:cNvPr>
          <p:cNvSpPr txBox="1"/>
          <p:nvPr/>
        </p:nvSpPr>
        <p:spPr>
          <a:xfrm>
            <a:off x="549323" y="1006798"/>
            <a:ext cx="4636827" cy="484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600" dirty="0">
                <a:latin typeface="Arial" panose="020B0604020202020204" pitchFamily="34" charset="0"/>
              </a:rPr>
              <a:t>В ходе решения задачи классификации:</a:t>
            </a:r>
          </a:p>
          <a:p>
            <a:pPr algn="just">
              <a:lnSpc>
                <a:spcPct val="115000"/>
              </a:lnSpc>
            </a:pPr>
            <a:r>
              <a:rPr lang="ru-RU" sz="1600" dirty="0">
                <a:latin typeface="Arial" panose="020B0604020202020204" pitchFamily="34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600" dirty="0">
                <a:latin typeface="Arial" panose="020B0604020202020204" pitchFamily="34" charset="0"/>
              </a:rPr>
              <a:t>В качестве метрики ориентировался на </a:t>
            </a:r>
            <a:r>
              <a:rPr lang="ru-RU" sz="1600" dirty="0" err="1">
                <a:latin typeface="Arial" panose="020B0604020202020204" pitchFamily="34" charset="0"/>
              </a:rPr>
              <a:t>accuracy</a:t>
            </a:r>
            <a:endParaRPr lang="ru-RU" sz="1600" dirty="0">
              <a:latin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1600" dirty="0">
                <a:latin typeface="Arial" panose="020B0604020202020204" pitchFamily="34" charset="0"/>
              </a:rPr>
              <a:t>Альтернативный вариант F1-score (взвешенный)</a:t>
            </a:r>
          </a:p>
          <a:p>
            <a:pPr marL="457200" algn="just"/>
            <a:r>
              <a:rPr lang="ru-RU" sz="1600" dirty="0">
                <a:latin typeface="Arial" panose="020B0604020202020204" pitchFamily="34" charset="0"/>
              </a:rPr>
              <a:t> </a:t>
            </a:r>
          </a:p>
          <a:p>
            <a:pPr marL="457200" algn="just"/>
            <a:endParaRPr lang="ru-RU" sz="1600" dirty="0">
              <a:latin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600" dirty="0">
                <a:latin typeface="Arial" panose="020B0604020202020204" pitchFamily="34" charset="0"/>
              </a:rPr>
              <a:t>Был задействован ряд методов для сравнения их результатов и выбора наилучшего из них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1600" dirty="0">
              <a:latin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1600" dirty="0">
              <a:latin typeface="Arial" panose="020B0604020202020204" pitchFamily="34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ru-RU" sz="1600" dirty="0">
                <a:latin typeface="Arial" panose="020B0604020202020204" pitchFamily="34" charset="0"/>
              </a:rPr>
              <a:t>В реальной жизни нужно и важно подбирать </a:t>
            </a:r>
            <a:r>
              <a:rPr lang="ru-RU" sz="1600" dirty="0" err="1">
                <a:latin typeface="Arial" panose="020B0604020202020204" pitchFamily="34" charset="0"/>
              </a:rPr>
              <a:t>гиперпараметры</a:t>
            </a:r>
            <a:r>
              <a:rPr lang="ru-RU" sz="1600" dirty="0">
                <a:latin typeface="Arial" panose="020B0604020202020204" pitchFamily="34" charset="0"/>
              </a:rPr>
              <a:t> для каждого метода и я бы это делал через </a:t>
            </a:r>
            <a:r>
              <a:rPr lang="ru-RU" sz="1600" dirty="0" err="1">
                <a:latin typeface="Arial" panose="020B0604020202020204" pitchFamily="34" charset="0"/>
              </a:rPr>
              <a:t>GridSearch</a:t>
            </a:r>
            <a:r>
              <a:rPr lang="ru-RU" sz="1600" dirty="0">
                <a:latin typeface="Arial" panose="020B0604020202020204" pitchFamily="34" charset="0"/>
              </a:rPr>
              <a:t> и </a:t>
            </a:r>
            <a:r>
              <a:rPr lang="ru-RU" sz="1600" dirty="0" err="1">
                <a:latin typeface="Arial" panose="020B0604020202020204" pitchFamily="34" charset="0"/>
              </a:rPr>
              <a:t>StratifiedKFold</a:t>
            </a:r>
            <a:r>
              <a:rPr lang="ru-RU" sz="1600" dirty="0">
                <a:latin typeface="Arial" panose="020B0604020202020204" pitchFamily="34" charset="0"/>
              </a:rPr>
              <a:t>, например так, как в представленном ниже коде</a:t>
            </a:r>
          </a:p>
          <a:p>
            <a:pPr lvl="0" algn="just"/>
            <a:endParaRPr lang="ru-RU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1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761D23-1417-C58B-B33A-B8420E91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11" y="354842"/>
            <a:ext cx="3601981" cy="2291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64C20-87C6-5511-FF31-50F8ADCF6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230" y="255433"/>
            <a:ext cx="4501094" cy="1750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B31B52-66B9-FBC7-4A03-EB4E52471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148" y="3121041"/>
            <a:ext cx="4381343" cy="1686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AF31A-D2AA-4077-E348-FBFF5F721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491" y="2481235"/>
            <a:ext cx="4084480" cy="20646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3301C8-AD3C-B26A-28FD-0DBAC39F8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9138" y="5020870"/>
            <a:ext cx="4526950" cy="16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520EB-FA54-2AFD-8A65-27837B9D8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931" y="257047"/>
            <a:ext cx="6592220" cy="251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2DE11-A755-FD66-9B58-4360B9D91AE3}"/>
              </a:ext>
            </a:extLst>
          </p:cNvPr>
          <p:cNvSpPr txBox="1"/>
          <p:nvPr/>
        </p:nvSpPr>
        <p:spPr>
          <a:xfrm>
            <a:off x="1108881" y="1514522"/>
            <a:ext cx="3736074" cy="356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Методом, показавшим наилучший результат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accuracy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(81%) по тестовой выборке, оказался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SVC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 качестве дополнительного шага производим поиск наилучших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гиперпараметров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через метод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GridSearch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StartifiedKFold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кросс-валидацию.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28D6D8-FCBA-990B-B910-01E59E8EF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763" y="2717406"/>
            <a:ext cx="6229522" cy="31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03D86-E9A1-3E7A-58DE-FF01FD8F51E4}"/>
              </a:ext>
            </a:extLst>
          </p:cNvPr>
          <p:cNvSpPr txBox="1"/>
          <p:nvPr/>
        </p:nvSpPr>
        <p:spPr>
          <a:xfrm>
            <a:off x="713096" y="1819085"/>
            <a:ext cx="7734868" cy="1925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ru-RU" sz="3200" dirty="0">
                <a:latin typeface="Arial" panose="020B0604020202020204" pitchFamily="34" charset="0"/>
              </a:rPr>
              <a:t>Нейронная сеть по оценке показателя «Соотношение матрица-наполнитель»</a:t>
            </a:r>
          </a:p>
        </p:txBody>
      </p:sp>
    </p:spTree>
    <p:extLst>
      <p:ext uri="{BB962C8B-B14F-4D97-AF65-F5344CB8AC3E}">
        <p14:creationId xmlns:p14="http://schemas.microsoft.com/office/powerpoint/2010/main" val="24926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60E1B3C-A241-9CE5-2463-633E4EA79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204" y="1274957"/>
            <a:ext cx="5733415" cy="1360170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54D398-DE77-A51E-BCAA-F32EECA04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44" y="2872588"/>
            <a:ext cx="3191510" cy="19945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1252B7E-1224-01A0-9420-9886F86B89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04" y="2864333"/>
            <a:ext cx="1940560" cy="189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9D3F13-E005-EB3A-F843-31DB6827F0FD}"/>
              </a:ext>
            </a:extLst>
          </p:cNvPr>
          <p:cNvSpPr txBox="1"/>
          <p:nvPr/>
        </p:nvSpPr>
        <p:spPr>
          <a:xfrm>
            <a:off x="210381" y="478961"/>
            <a:ext cx="5652031" cy="590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Исходим из следующих базовых параметров сети:</a:t>
            </a:r>
          </a:p>
          <a:p>
            <a:pPr algn="just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Полносвязанная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 входном слое количество нейронов = количеству признаков (объясняющих переменных, у нас их получилось 87)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не менее 2-х скрытых слоёв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активационная функция внутренних слоёв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ReLu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выходного слоя –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добавляем минимум один слой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Dropout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для борьбы с переобучением с учётом специфики данных (о чём говорили выше)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оптимизатор –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SGD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функция потерь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–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mean_squared_error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42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ABE12-70E0-BA1D-DA8E-4C305947C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287" y="1301348"/>
            <a:ext cx="6668431" cy="3381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571B0-B3F4-005B-97E5-42C9041389C9}"/>
              </a:ext>
            </a:extLst>
          </p:cNvPr>
          <p:cNvSpPr txBox="1"/>
          <p:nvPr/>
        </p:nvSpPr>
        <p:spPr>
          <a:xfrm>
            <a:off x="699448" y="1401356"/>
            <a:ext cx="4200098" cy="3887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К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ачество модели низкое – плохо описывает дисперсию целевой переменной и в основном выдаёт её среднее значение с небольшим стандартным отклонением. </a:t>
            </a: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Помимо того, что нужно ещё поэкспериментировать с архитектурой и настройками нейронной сети, основная причина, видимо, в специфике самих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5703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0CF9D7-90B4-081B-CE4A-9B7E587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20" y="3058459"/>
            <a:ext cx="11282498" cy="1575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BB74D-67C7-2E55-E2CA-26210A32155B}"/>
              </a:ext>
            </a:extLst>
          </p:cNvPr>
          <p:cNvSpPr txBox="1"/>
          <p:nvPr/>
        </p:nvSpPr>
        <p:spPr>
          <a:xfrm>
            <a:off x="708220" y="1783391"/>
            <a:ext cx="9322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 ходе обучения нейронной сети задаём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Callback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 сохранение лучшего варианта модели для дальнейшего использования в приложении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07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03D86-E9A1-3E7A-58DE-FF01FD8F51E4}"/>
              </a:ext>
            </a:extLst>
          </p:cNvPr>
          <p:cNvSpPr txBox="1"/>
          <p:nvPr/>
        </p:nvSpPr>
        <p:spPr>
          <a:xfrm>
            <a:off x="713096" y="1819085"/>
            <a:ext cx="7734868" cy="1359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ru-RU" sz="3200" dirty="0">
                <a:latin typeface="Arial" panose="020B0604020202020204" pitchFamily="34" charset="0"/>
              </a:rPr>
              <a:t>Создание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5124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5534" y="0"/>
            <a:ext cx="121975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123406" y="49573"/>
            <a:ext cx="8177347" cy="38409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Разведочный анализ данных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85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48B55-0CBA-7925-B02B-52C8175727D5}"/>
              </a:ext>
            </a:extLst>
          </p:cNvPr>
          <p:cNvSpPr txBox="1"/>
          <p:nvPr/>
        </p:nvSpPr>
        <p:spPr>
          <a:xfrm>
            <a:off x="986051" y="1765094"/>
            <a:ext cx="4582236" cy="277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Было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создано приложение по прогнозу всех трёх параметров:</a:t>
            </a:r>
          </a:p>
          <a:p>
            <a:pPr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Модуль эластичности при растяжении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Прочность при растяжении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Соотношение матрица-наполнитель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760DC-06B6-756B-53CB-ED0C7A1B2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715" y="1023308"/>
            <a:ext cx="5204708" cy="4601264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0C2D513C-3C93-32B6-E78C-4FE968D3BBBB}"/>
              </a:ext>
            </a:extLst>
          </p:cNvPr>
          <p:cNvSpPr/>
          <p:nvPr/>
        </p:nvSpPr>
        <p:spPr>
          <a:xfrm rot="2638301">
            <a:off x="7905698" y="2231116"/>
            <a:ext cx="3760599" cy="3862790"/>
          </a:xfrm>
          <a:prstGeom prst="arc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DE65A-355E-D351-58D4-4A380559379A}"/>
              </a:ext>
            </a:extLst>
          </p:cNvPr>
          <p:cNvSpPr/>
          <p:nvPr/>
        </p:nvSpPr>
        <p:spPr>
          <a:xfrm>
            <a:off x="6623715" y="4844955"/>
            <a:ext cx="3162283" cy="7796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3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03D86-E9A1-3E7A-58DE-FF01FD8F51E4}"/>
              </a:ext>
            </a:extLst>
          </p:cNvPr>
          <p:cNvSpPr txBox="1"/>
          <p:nvPr/>
        </p:nvSpPr>
        <p:spPr>
          <a:xfrm>
            <a:off x="713096" y="1819085"/>
            <a:ext cx="7734868" cy="1359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ru-RU" sz="3200" dirty="0">
                <a:latin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6176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3193CF-6D3A-0036-6511-83520AE74753}"/>
              </a:ext>
            </a:extLst>
          </p:cNvPr>
          <p:cNvSpPr txBox="1"/>
          <p:nvPr/>
        </p:nvSpPr>
        <p:spPr>
          <a:xfrm>
            <a:off x="887105" y="1257701"/>
            <a:ext cx="1020852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Все основные этапы ВКР, обозначенные в п.1 (Постановка задачи), выполнены.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indent="-342900">
              <a:buFont typeface="+mj-lt"/>
              <a:buAutoNum type="arabicPeriod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Качество представленных моделей можно и нужно улучшать, но на это нужно больше времени. Тоже касается и приложения.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Конечная цель данной ВКР не столько в достижении безупречной точности моделей, сколько в широте и полноте охвата всех заявленных задач и этапов.</a:t>
            </a:r>
            <a:endParaRPr lang="ru-RU" sz="20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Представленный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датасет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с исходными данными представляется крайне специфичным и даже сложным, с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т.з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получения красивых результатов, поэтому осмелюсь предложить в будущем заменить данную тему по композиционным материалам, предлагаемую всем слушателям по умолчанию для ВКР, на какую-нибудь иную с более «отзывчивыми» («дружелюбными») данными.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53390-1700-FBA0-71BE-7900045397B3}"/>
              </a:ext>
            </a:extLst>
          </p:cNvPr>
          <p:cNvSpPr txBox="1"/>
          <p:nvPr/>
        </p:nvSpPr>
        <p:spPr>
          <a:xfrm>
            <a:off x="816979" y="1214749"/>
            <a:ext cx="3446796" cy="374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600" dirty="0">
                <a:latin typeface="Arial" panose="020B0604020202020204" pitchFamily="34" charset="0"/>
              </a:rPr>
              <a:t>Наличие в исходном </a:t>
            </a:r>
            <a:r>
              <a:rPr lang="ru-RU" sz="1600" dirty="0" err="1">
                <a:latin typeface="Arial" panose="020B0604020202020204" pitchFamily="34" charset="0"/>
              </a:rPr>
              <a:t>датасете</a:t>
            </a:r>
            <a:r>
              <a:rPr lang="ru-RU" sz="1600" dirty="0">
                <a:latin typeface="Arial" panose="020B0604020202020204" pitchFamily="34" charset="0"/>
              </a:rPr>
              <a:t> ряда повторяющихся целочисленных значений, что выглядит подозрительно на фоне остальных нецелых данных с плавающей запятой.</a:t>
            </a: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ru-RU" sz="1600" dirty="0">
                <a:latin typeface="Arial" panose="020B0604020202020204" pitchFamily="34" charset="0"/>
              </a:rPr>
              <a:t>С учётом достаточного количества наблюдений (порядка 1023) можно безболезненно избавиться от таких подозрительных позиций.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FDE76DF-C016-6FC9-1413-D48E19E42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382" y="535577"/>
            <a:ext cx="7206336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6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53390-1700-FBA0-71BE-7900045397B3}"/>
              </a:ext>
            </a:extLst>
          </p:cNvPr>
          <p:cNvSpPr txBox="1"/>
          <p:nvPr/>
        </p:nvSpPr>
        <p:spPr>
          <a:xfrm>
            <a:off x="816979" y="1214749"/>
            <a:ext cx="3446796" cy="3466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600" dirty="0">
                <a:latin typeface="Arial" panose="020B0604020202020204" pitchFamily="34" charset="0"/>
                <a:ea typeface="Arial" panose="020B0604020202020204" pitchFamily="34" charset="0"/>
              </a:rPr>
              <a:t>З</a:t>
            </a:r>
            <a:r>
              <a:rPr lang="ru-RU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начения признаков имеют разный масштаб </a:t>
            </a:r>
            <a:r>
              <a:rPr lang="ru-RU" sz="16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6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предстоит нормализация данных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ru-RU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Имеют распределение, близкое к нормальному </a:t>
            </a: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ru-RU" sz="16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хорошо для алгоритмов </a:t>
            </a: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ML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522AAE-151D-B3B9-C8FA-C701A7AED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766" y="1007427"/>
            <a:ext cx="7415952" cy="38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53390-1700-FBA0-71BE-7900045397B3}"/>
              </a:ext>
            </a:extLst>
          </p:cNvPr>
          <p:cNvSpPr txBox="1"/>
          <p:nvPr/>
        </p:nvSpPr>
        <p:spPr>
          <a:xfrm>
            <a:off x="816979" y="1214749"/>
            <a:ext cx="3446796" cy="282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Т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ри признака имеют распределение, отличное от нормального, и с этим можно поработать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попытаться исправить через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Cox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преобразование</a:t>
            </a:r>
            <a:endParaRPr lang="ru-RU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6CFDD-07D5-5747-9E38-EE8FA20E9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643" y="345392"/>
            <a:ext cx="5834378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53390-1700-FBA0-71BE-7900045397B3}"/>
              </a:ext>
            </a:extLst>
          </p:cNvPr>
          <p:cNvSpPr txBox="1"/>
          <p:nvPr/>
        </p:nvSpPr>
        <p:spPr>
          <a:xfrm>
            <a:off x="816978" y="1214749"/>
            <a:ext cx="3727725" cy="187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Избавляемся от выбросов через подход с межквартальным интервалом.</a:t>
            </a: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C77C3A-8B37-2221-B77D-1CC65039E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052" y="451485"/>
            <a:ext cx="5733415" cy="2297430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B003F3-41E2-431B-2234-8692E0385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051" y="3429000"/>
            <a:ext cx="5733415" cy="229743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A0A8351-3275-3DB3-90E6-9DF48AC64844}"/>
              </a:ext>
            </a:extLst>
          </p:cNvPr>
          <p:cNvSpPr/>
          <p:nvPr/>
        </p:nvSpPr>
        <p:spPr>
          <a:xfrm>
            <a:off x="8373291" y="2977515"/>
            <a:ext cx="1229827" cy="3396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88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53390-1700-FBA0-71BE-7900045397B3}"/>
              </a:ext>
            </a:extLst>
          </p:cNvPr>
          <p:cNvSpPr txBox="1"/>
          <p:nvPr/>
        </p:nvSpPr>
        <p:spPr>
          <a:xfrm>
            <a:off x="1008046" y="1474056"/>
            <a:ext cx="4560240" cy="1748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Отсутствия каких-либо явных линейных взаимосвязей между данными, что скорее плохо для задачи регрессии.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5021DD5D-1E66-C7F0-FF82-FB0837DC1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868" y="355916"/>
            <a:ext cx="5464332" cy="546433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38DF4F-41E3-5EB0-A6CE-6397108E4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46" y="3539726"/>
            <a:ext cx="4914900" cy="21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8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49221-CBBA-D7CA-702C-EDB81DCF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998" y="6100515"/>
            <a:ext cx="2204720" cy="5073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AC3EC6-F8CC-D328-3842-EC9F00930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97" y="431087"/>
            <a:ext cx="4575695" cy="410325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00FAF3-4299-68FD-9B95-37A55C2A3817}"/>
              </a:ext>
            </a:extLst>
          </p:cNvPr>
          <p:cNvSpPr txBox="1"/>
          <p:nvPr/>
        </p:nvSpPr>
        <p:spPr>
          <a:xfrm>
            <a:off x="822277" y="506148"/>
            <a:ext cx="5633113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Если нет линейной зависимости (отсутствует корреляция) между целевой переменной и отдельными признаками, то, возможно, целевая переменная реагирует на набор признаков, как единое целое – собственно, это и есть "рецептура" (состав композитного материала).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DCD85-30BE-669B-DFA3-327D9C99F4E0}"/>
              </a:ext>
            </a:extLst>
          </p:cNvPr>
          <p:cNvSpPr txBox="1"/>
          <p:nvPr/>
        </p:nvSpPr>
        <p:spPr>
          <a:xfrm>
            <a:off x="822277" y="3494700"/>
            <a:ext cx="7871347" cy="293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Всё равно получается странная картина: 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чем больше разница между векторами </a:t>
            </a:r>
            <a:r>
              <a:rPr lang="ru-RU" sz="1800" dirty="0">
                <a:effectLst/>
                <a:latin typeface="Arial" panose="020B0604020202020204" pitchFamily="34" charset="0"/>
              </a:rPr>
              <a:t>характеристик входящих материалов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(т.е. косинусное расстояние дальше от «1»), тем меньше разница в значениях целевых переменных.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 наоборот - чем выше сходство векторов </a:t>
            </a:r>
            <a:r>
              <a:rPr lang="ru-RU" sz="1800" dirty="0">
                <a:effectLst/>
                <a:latin typeface="Arial" panose="020B0604020202020204" pitchFamily="34" charset="0"/>
              </a:rPr>
              <a:t>характеристик входящих материалов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тем больше разброс (дисперсия) между значениями изучаемого свойства композитного материла.</a:t>
            </a:r>
          </a:p>
        </p:txBody>
      </p:sp>
    </p:spTree>
    <p:extLst>
      <p:ext uri="{BB962C8B-B14F-4D97-AF65-F5344CB8AC3E}">
        <p14:creationId xmlns:p14="http://schemas.microsoft.com/office/powerpoint/2010/main" val="308603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1085</TotalTime>
  <Words>999</Words>
  <Application>Microsoft Office PowerPoint</Application>
  <PresentationFormat>Widescreen</PresentationFormat>
  <Paragraphs>196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Yevdokimov</dc:creator>
  <cp:lastModifiedBy>Виталий Козырев</cp:lastModifiedBy>
  <cp:revision>165</cp:revision>
  <dcterms:created xsi:type="dcterms:W3CDTF">2022-06-12T16:10:37Z</dcterms:created>
  <dcterms:modified xsi:type="dcterms:W3CDTF">2023-03-12T23:36:50Z</dcterms:modified>
</cp:coreProperties>
</file>