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5"/>
  </p:notesMasterIdLst>
  <p:sldIdLst>
    <p:sldId id="257" r:id="rId3"/>
    <p:sldId id="260" r:id="rId4"/>
    <p:sldId id="300" r:id="rId5"/>
    <p:sldId id="275" r:id="rId6"/>
    <p:sldId id="301" r:id="rId7"/>
    <p:sldId id="302" r:id="rId8"/>
    <p:sldId id="30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90" r:id="rId19"/>
    <p:sldId id="278" r:id="rId20"/>
    <p:sldId id="27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86" r:id="rId31"/>
    <p:sldId id="303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9D3DE-2631-431A-8029-4C4AC73C41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5" y="2676387"/>
            <a:ext cx="1009610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dirty="0"/>
              <a:t>C++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3950563"/>
            <a:ext cx="7602903" cy="1961966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ru-RU" sz="2000" dirty="0">
                <a:solidFill>
                  <a:schemeClr val="tx2"/>
                </a:solidFill>
              </a:rPr>
              <a:t>Лекция 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ru-RU" sz="2000" dirty="0">
              <a:solidFill>
                <a:schemeClr val="tx2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2800" dirty="0">
                <a:solidFill>
                  <a:schemeClr val="tx2"/>
                </a:solidFill>
              </a:rPr>
              <a:t>От структур к классам</a:t>
            </a:r>
          </a:p>
          <a:p>
            <a:pPr algn="ctr">
              <a:spcBef>
                <a:spcPts val="3000"/>
              </a:spcBef>
            </a:pPr>
            <a:r>
              <a:rPr lang="ru-RU" sz="1800" dirty="0">
                <a:solidFill>
                  <a:schemeClr val="tx2"/>
                </a:solidFill>
              </a:rPr>
              <a:t>Воробьев Виталий Сергеевич (ИЯФ, НГУ)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bg2"/>
                </a:solidFill>
              </a:rPr>
              <a:t>1</a:t>
            </a:r>
            <a:r>
              <a:rPr lang="en-US" sz="1800" dirty="0">
                <a:solidFill>
                  <a:schemeClr val="bg2"/>
                </a:solidFill>
              </a:rPr>
              <a:t>8</a:t>
            </a:r>
            <a:r>
              <a:rPr lang="ru-RU" sz="1800" dirty="0">
                <a:solidFill>
                  <a:schemeClr val="bg2"/>
                </a:solidFill>
              </a:rPr>
              <a:t> сентября 2019, Новосибирск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2695193" y="1287263"/>
            <a:ext cx="6990345" cy="1233026"/>
            <a:chOff x="2581523" y="1287263"/>
            <a:chExt cx="6990345" cy="1233026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2581523" y="1287263"/>
              <a:ext cx="6990345" cy="123302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43A64-EA8D-4EE4-82B1-E2682458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как абстракции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B9A4-B49B-44E0-927E-EBF2B2AF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8699"/>
            <a:ext cx="3964190" cy="41111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Структуры позволяют создавать абстракции в программе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Структуры – это только контейнер, все действия с ними надо проводить самостоятельно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Если в структуре определить и функции, мы перейдем на новый уровень абстракции – структуры «оживут»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Получится простейший </a:t>
            </a:r>
            <a:r>
              <a:rPr lang="ru-RU" i="1" dirty="0">
                <a:solidFill>
                  <a:srgbClr val="C00000"/>
                </a:solidFill>
              </a:rPr>
              <a:t>класс</a:t>
            </a:r>
            <a:r>
              <a:rPr lang="ru-RU" dirty="0"/>
              <a:t> – «структура с функциями»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12BC15-BA37-4630-9248-A82DAC0B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6A923D-68A5-422C-A5E8-EF8CD28F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16E02F83-18F4-47F9-BB05-7813651EF569}"/>
              </a:ext>
            </a:extLst>
          </p:cNvPr>
          <p:cNvSpPr txBox="1">
            <a:spLocks/>
          </p:cNvSpPr>
          <p:nvPr/>
        </p:nvSpPr>
        <p:spPr>
          <a:xfrm>
            <a:off x="5676882" y="1905841"/>
            <a:ext cx="4890501" cy="4563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print_date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"Date is %2.2d/%2.2d/%4.4d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print_time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"Time is %2.2d:%2.2d:%2.2d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Date today;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Time now;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print_date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(today);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  print_time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(now);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F91B45-931A-4A80-8CB0-1A8B44AFF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90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AD8E5-6134-4993-9C61-2E0E07BB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3FE19-4A1F-4616-AEA2-26C7B0B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05841"/>
            <a:ext cx="4011464" cy="42742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Переделаем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ru-RU" dirty="0"/>
              <a:t> и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ru-RU" dirty="0"/>
              <a:t> в простые классы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Описание структуры данных (</a:t>
            </a:r>
            <a:r>
              <a:rPr lang="ru-RU" i="1" dirty="0">
                <a:solidFill>
                  <a:srgbClr val="C00000"/>
                </a:solidFill>
              </a:rPr>
              <a:t>поля класса</a:t>
            </a:r>
            <a:r>
              <a:rPr lang="ru-RU" dirty="0"/>
              <a:t>) и всех действий, которые можно проводить с данными (</a:t>
            </a:r>
            <a:r>
              <a:rPr lang="ru-RU" i="1" dirty="0">
                <a:solidFill>
                  <a:srgbClr val="C00000"/>
                </a:solidFill>
              </a:rPr>
              <a:t>методы класса</a:t>
            </a:r>
            <a:r>
              <a:rPr lang="ru-RU" dirty="0"/>
              <a:t>), называется </a:t>
            </a:r>
            <a:r>
              <a:rPr lang="ru-RU" i="1" dirty="0">
                <a:solidFill>
                  <a:srgbClr val="C00000"/>
                </a:solidFill>
              </a:rPr>
              <a:t>классом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Конкретный экземпляр такой структуры данных называется </a:t>
            </a:r>
            <a:r>
              <a:rPr lang="ru-RU" i="1" dirty="0">
                <a:solidFill>
                  <a:srgbClr val="C00000"/>
                </a:solidFill>
              </a:rPr>
              <a:t>объектом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800D45-2B4C-4380-8C3A-36D946F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6143B5-F3BA-4DFE-AE5E-82B1EA2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FF168841-A9A0-4B40-8973-6447A725EF07}"/>
              </a:ext>
            </a:extLst>
          </p:cNvPr>
          <p:cNvSpPr txBox="1">
            <a:spLocks/>
          </p:cNvSpPr>
          <p:nvPr/>
        </p:nvSpPr>
        <p:spPr>
          <a:xfrm>
            <a:off x="5676882" y="1905841"/>
            <a:ext cx="5136120" cy="4734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класс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d, m, y;  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поля класса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 {  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метод класса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"Date is %2.2d/%2.2d/%4.4d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d, m, y);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класс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Time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Date today = {</a:t>
            </a:r>
            <a:r>
              <a:rPr lang="en-US" sz="17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9885A"/>
                </a:solidFill>
                <a:latin typeface="Consolas" panose="020B0609020204030204" pitchFamily="49" charset="0"/>
              </a:rPr>
              <a:t>2019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// объект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Time now = {</a:t>
            </a:r>
            <a:r>
              <a:rPr lang="en-US" sz="17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9885A"/>
                </a:solidFill>
                <a:latin typeface="Consolas" panose="020B0609020204030204" pitchFamily="49" charset="0"/>
              </a:rPr>
              <a:t>05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1080"/>
                </a:solidFill>
                <a:latin typeface="Consolas" panose="020B0609020204030204" pitchFamily="49" charset="0"/>
              </a:rPr>
              <a:t>  today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1080"/>
                </a:solidFill>
                <a:latin typeface="Consolas" panose="020B0609020204030204" pitchFamily="49" charset="0"/>
              </a:rPr>
              <a:t>  now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63ADA9-FB59-41A9-BF75-579BD3AF1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EB485-61B5-4C7E-B052-13DEE60F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632D06-2E61-48C4-8521-BA4C77240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4417" y="1828800"/>
                <a:ext cx="7294825" cy="466344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dirty="0"/>
                  <a:t>Дату можно хранить как три числа: (день, месяц, год), или в виде одного числа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день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+месяц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+год</m:t>
                    </m:r>
                  </m:oMath>
                </a14:m>
                <a:r>
                  <a:rPr lang="ru-RU" dirty="0"/>
                  <a:t>):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2018</m:t>
                    </m:r>
                  </m:oMath>
                </a14:m>
                <a:r>
                  <a:rPr lang="ru-RU" dirty="0"/>
                  <a:t>) или </a:t>
                </a:r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8092018</m:t>
                    </m:r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dirty="0"/>
                  <a:t>Как правильно? Это решает разработчик класса. Но программа, в которой </a:t>
                </a:r>
                <a:r>
                  <a:rPr lang="ru-RU" i="1" dirty="0"/>
                  <a:t>используется</a:t>
                </a:r>
                <a:r>
                  <a:rPr lang="ru-RU" dirty="0"/>
                  <a:t> этот класс, не должна зависеть от внутреннего представления даты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dirty="0"/>
                  <a:t>Решение: скрыть от пользователя внутреннее представление (обычно скрывают все поля класса) и работать с классом только через разрешенные методы (интерфейс класса)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dirty="0">
                    <a:solidFill>
                      <a:srgbClr val="C00000"/>
                    </a:solidFill>
                  </a:rPr>
                  <a:t>Инкапсуляция</a:t>
                </a:r>
                <a:r>
                  <a:rPr lang="ru-RU" dirty="0"/>
                  <a:t> – объединение данных и методов работы с ними и сокрытие внутренних деталей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ru-RU" dirty="0"/>
                  <a:t>Для управления доступом в С++ используются</a:t>
                </a:r>
                <a:r>
                  <a:rPr lang="en-US" dirty="0"/>
                  <a:t> </a:t>
                </a:r>
                <a:r>
                  <a:rPr lang="ru-RU" dirty="0"/>
                  <a:t>ключевые слова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ru-RU" dirty="0"/>
                  <a:t> и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B632D06-2E61-48C4-8521-BA4C77240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4417" y="1828800"/>
                <a:ext cx="7294825" cy="4663440"/>
              </a:xfrm>
              <a:blipFill>
                <a:blip r:embed="rId2"/>
                <a:stretch>
                  <a:fillRect l="-167" t="-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318370-CFB4-4880-8971-D885727E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5E4615-AD3A-47AF-AEDA-C10FD36F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D6BFDFD-98D5-465C-A8E4-57387034D894}"/>
              </a:ext>
            </a:extLst>
          </p:cNvPr>
          <p:cNvGrpSpPr/>
          <p:nvPr/>
        </p:nvGrpSpPr>
        <p:grpSpPr>
          <a:xfrm>
            <a:off x="8293460" y="2122190"/>
            <a:ext cx="2796727" cy="1879356"/>
            <a:chOff x="8293460" y="2122190"/>
            <a:chExt cx="2796727" cy="1879356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01048803-32D0-45FA-BE1B-8A61D8C7D260}"/>
                </a:ext>
              </a:extLst>
            </p:cNvPr>
            <p:cNvGrpSpPr/>
            <p:nvPr/>
          </p:nvGrpSpPr>
          <p:grpSpPr>
            <a:xfrm>
              <a:off x="8293460" y="2122190"/>
              <a:ext cx="2636668" cy="976117"/>
              <a:chOff x="8469298" y="2317499"/>
              <a:chExt cx="2636668" cy="976117"/>
            </a:xfrm>
          </p:grpSpPr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A54D9623-DFCD-4461-97F0-04482F55C587}"/>
                  </a:ext>
                </a:extLst>
              </p:cNvPr>
              <p:cNvGrpSpPr/>
              <p:nvPr/>
            </p:nvGrpSpPr>
            <p:grpSpPr>
              <a:xfrm>
                <a:off x="8469298" y="2734321"/>
                <a:ext cx="2636668" cy="559295"/>
                <a:chOff x="7821228" y="2237171"/>
                <a:chExt cx="2636668" cy="559295"/>
              </a:xfrm>
            </p:grpSpPr>
            <p:sp>
              <p:nvSpPr>
                <p:cNvPr id="7" name="Прямоугольник: скругленные углы 6">
                  <a:extLst>
                    <a:ext uri="{FF2B5EF4-FFF2-40B4-BE49-F238E27FC236}">
                      <a16:creationId xmlns:a16="http://schemas.microsoft.com/office/drawing/2014/main" id="{B5B20215-8883-4414-8CE2-2890B8BE92CE}"/>
                    </a:ext>
                  </a:extLst>
                </p:cNvPr>
                <p:cNvSpPr/>
                <p:nvPr/>
              </p:nvSpPr>
              <p:spPr>
                <a:xfrm>
                  <a:off x="7821228" y="2237171"/>
                  <a:ext cx="2636668" cy="55929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7000">
                      <a:srgbClr val="986F70"/>
                    </a:gs>
                    <a:gs pos="0">
                      <a:schemeClr val="accent5"/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l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9" name="Прямая соединительная линия 8">
                  <a:extLst>
                    <a:ext uri="{FF2B5EF4-FFF2-40B4-BE49-F238E27FC236}">
                      <a16:creationId xmlns:a16="http://schemas.microsoft.com/office/drawing/2014/main" id="{F5088D67-FDBB-4D5C-B8E2-F028E2617679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9139562" y="2237171"/>
                  <a:ext cx="0" cy="5592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DCF38AF-EE80-4297-8655-845CDB383198}"/>
                    </a:ext>
                  </a:extLst>
                </p:cNvPr>
                <p:cNvSpPr txBox="1"/>
                <p:nvPr/>
              </p:nvSpPr>
              <p:spPr>
                <a:xfrm>
                  <a:off x="7973962" y="2294622"/>
                  <a:ext cx="108715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0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rPr>
                    <a:t>методы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1DF57A2-F3E9-4490-98B2-F8464D7FC2E8}"/>
                    </a:ext>
                  </a:extLst>
                </p:cNvPr>
                <p:cNvSpPr txBox="1"/>
                <p:nvPr/>
              </p:nvSpPr>
              <p:spPr>
                <a:xfrm>
                  <a:off x="9343795" y="2296640"/>
                  <a:ext cx="7761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0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a:rPr>
                    <a:t>поля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F40A1-5789-4C3E-8C60-AD3A9031B594}"/>
                  </a:ext>
                </a:extLst>
              </p:cNvPr>
              <p:cNvSpPr txBox="1"/>
              <p:nvPr/>
            </p:nvSpPr>
            <p:spPr>
              <a:xfrm>
                <a:off x="8469299" y="2317499"/>
                <a:ext cx="2636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>
                    <a:solidFill>
                      <a:schemeClr val="accent3">
                        <a:lumMod val="50000"/>
                      </a:schemeClr>
                    </a:solidFill>
                  </a:rPr>
                  <a:t>Объект класса</a:t>
                </a:r>
              </a:p>
            </p:txBody>
          </p:sp>
        </p:grpSp>
        <p:sp>
          <p:nvSpPr>
            <p:cNvPr id="16" name="Стрелка: вправо с вырезом 15">
              <a:extLst>
                <a:ext uri="{FF2B5EF4-FFF2-40B4-BE49-F238E27FC236}">
                  <a16:creationId xmlns:a16="http://schemas.microsoft.com/office/drawing/2014/main" id="{5813853C-D1F4-40D4-B2DB-7C2DB961FBE2}"/>
                </a:ext>
              </a:extLst>
            </p:cNvPr>
            <p:cNvSpPr/>
            <p:nvPr/>
          </p:nvSpPr>
          <p:spPr>
            <a:xfrm rot="5400000">
              <a:off x="8459319" y="3495531"/>
              <a:ext cx="681337" cy="33069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523857-9668-49D9-AC44-9D1424A4ECD4}"/>
                </a:ext>
              </a:extLst>
            </p:cNvPr>
            <p:cNvSpPr txBox="1"/>
            <p:nvPr/>
          </p:nvSpPr>
          <p:spPr>
            <a:xfrm>
              <a:off x="9533351" y="3471645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3">
                      <a:lumMod val="50000"/>
                    </a:schemeClr>
                  </a:solidFill>
                </a:rPr>
                <a:t>Интерфейс</a:t>
              </a:r>
            </a:p>
          </p:txBody>
        </p:sp>
        <p:sp>
          <p:nvSpPr>
            <p:cNvPr id="18" name="Стрелка: вправо с вырезом 17">
              <a:extLst>
                <a:ext uri="{FF2B5EF4-FFF2-40B4-BE49-F238E27FC236}">
                  <a16:creationId xmlns:a16="http://schemas.microsoft.com/office/drawing/2014/main" id="{4C82780C-56D0-487B-9FD4-E49B00B7ED16}"/>
                </a:ext>
              </a:extLst>
            </p:cNvPr>
            <p:cNvSpPr/>
            <p:nvPr/>
          </p:nvSpPr>
          <p:spPr>
            <a:xfrm rot="16200000">
              <a:off x="8892219" y="3490964"/>
              <a:ext cx="681337" cy="330694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F666C20-CB9E-4303-AD21-4C05D7DE4583}"/>
              </a:ext>
            </a:extLst>
          </p:cNvPr>
          <p:cNvSpPr/>
          <p:nvPr/>
        </p:nvSpPr>
        <p:spPr>
          <a:xfrm>
            <a:off x="8293460" y="4163310"/>
            <a:ext cx="2636668" cy="1154414"/>
          </a:xfrm>
          <a:prstGeom prst="roundRect">
            <a:avLst>
              <a:gd name="adj" fmla="val 388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F2D811-B1AD-44E1-B18F-905876551A7C}"/>
              </a:ext>
            </a:extLst>
          </p:cNvPr>
          <p:cNvSpPr txBox="1"/>
          <p:nvPr/>
        </p:nvSpPr>
        <p:spPr>
          <a:xfrm>
            <a:off x="8667475" y="453664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другие объекты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0E401BA-C6E9-403B-BA9E-572AEB1CA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68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D35E-6040-49F1-9798-A2F30F6E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</a:t>
            </a:r>
            <a:r>
              <a:rPr lang="ru-RU" dirty="0"/>
              <a:t> и </a:t>
            </a:r>
            <a:r>
              <a:rPr lang="en-US" dirty="0"/>
              <a:t>public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5E4984-24F1-4EBF-BBE6-46AC0AA5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CAA867-CA4F-47F5-BFAB-021189A8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334DE33-0FB0-44DF-AFF4-4151C4E78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16567"/>
            <a:ext cx="4011464" cy="31870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По умолчанию все элементы класса скрыты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Скрывать и объявлять публичными можно как методы, так и поля класса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20E237D9-7D47-44B9-AE6D-F645EF96D384}"/>
              </a:ext>
            </a:extLst>
          </p:cNvPr>
          <p:cNvSpPr txBox="1">
            <a:spLocks/>
          </p:cNvSpPr>
          <p:nvPr/>
        </p:nvSpPr>
        <p:spPr>
          <a:xfrm>
            <a:off x="5676882" y="1905840"/>
            <a:ext cx="4958567" cy="469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d, m, y;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private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часть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cout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"Date is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&lt;&lt; m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y &lt;&lt; 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Date today = 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today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today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5E52AB-4F1D-4123-8450-84F595802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52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5586-6007-4184-BE4C-3920AB3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Геттеры</a:t>
            </a:r>
            <a:r>
              <a:rPr lang="en-US" dirty="0"/>
              <a:t> </a:t>
            </a:r>
            <a:r>
              <a:rPr lang="ru-RU" dirty="0"/>
              <a:t>и сеттеры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4F230E-0D96-44CF-A6A8-C4157A81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ABCE10-F377-4ACF-9991-5D6F1E62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14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E67AC23-6182-4805-9037-92D6CD2B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905841"/>
            <a:ext cx="4091363" cy="42742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Поля класса обычно объявляют приватными, а доступ к ним (при необходимости) организуют через специальные методы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В методах доступа к полям классов можно делать различные проверки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Такой подход позволяет изменять представление данных класса, не изменяя интерфейс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BCAF6841-B17A-464B-8CF0-AB6DE505414F}"/>
              </a:ext>
            </a:extLst>
          </p:cNvPr>
          <p:cNvSpPr txBox="1">
            <a:spLocks/>
          </p:cNvSpPr>
          <p:nvPr/>
        </p:nvSpPr>
        <p:spPr>
          <a:xfrm>
            <a:off x="5676882" y="1905841"/>
            <a:ext cx="4958567" cy="4690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d, m, 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getMonth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 = month;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Date today;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337BB0-6027-497C-91B8-A091A80DA8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75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5586-6007-4184-BE4C-3920AB3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4F230E-0D96-44CF-A6A8-C4157A81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ABCE10-F377-4ACF-9991-5D6F1E62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E67AC23-6182-4805-9037-92D6CD2B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858609"/>
            <a:ext cx="4206773" cy="33215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В </a:t>
            </a:r>
            <a:r>
              <a:rPr lang="en-US" dirty="0"/>
              <a:t>C</a:t>
            </a:r>
            <a:r>
              <a:rPr lang="ru-RU" dirty="0"/>
              <a:t>++ функция определяются не только именем, но и аргументами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Можно определить несколько функций с одним и тем же именем, но разными аргументами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BCAF6841-B17A-464B-8CF0-AB6DE505414F}"/>
              </a:ext>
            </a:extLst>
          </p:cNvPr>
          <p:cNvSpPr txBox="1">
            <a:spLocks/>
          </p:cNvSpPr>
          <p:nvPr/>
        </p:nvSpPr>
        <p:spPr>
          <a:xfrm>
            <a:off x="5676881" y="1905841"/>
            <a:ext cx="5473471" cy="4654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d, m, y;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m = month;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(const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распознавание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Date today;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today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 today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"September"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cout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"Today month is “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&lt;&lt;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E7B7C9-4B0A-49F1-AF93-36DC90359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D4A6-7FCA-4839-A7FA-6F3752E4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и деструктор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A69BC-D609-4AB4-A7B3-4C5E52EA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1814305"/>
            <a:ext cx="5078027" cy="481963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При создании, структуры инициализировались поэлементно</a:t>
            </a:r>
            <a:r>
              <a:rPr lang="en-US" sz="1600" dirty="0"/>
              <a:t>. </a:t>
            </a:r>
            <a:r>
              <a:rPr lang="ru-RU" sz="1600" dirty="0"/>
              <a:t>Класс, внутренняя структура которого скрыта, так инициализировать нельзя </a:t>
            </a:r>
            <a:r>
              <a:rPr lang="en-US" sz="1600" dirty="0"/>
              <a:t>–</a:t>
            </a:r>
            <a:r>
              <a:rPr lang="ru-RU" sz="1600" dirty="0"/>
              <a:t> мы не знаем какие поля класса нужны и не имеем доступа к ним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Нужен специальный метод доступа: </a:t>
            </a:r>
            <a:r>
              <a:rPr lang="ru-RU" sz="1600" i="1" dirty="0">
                <a:solidFill>
                  <a:srgbClr val="C00000"/>
                </a:solidFill>
              </a:rPr>
              <a:t>конструктор</a:t>
            </a:r>
            <a:r>
              <a:rPr lang="ru-RU" sz="1600" dirty="0"/>
              <a:t>, который инициализирует объект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Имя конструктора совпадает с именем класса. В классе может быть несколько конструкторов с различными аргументами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1600" i="1" dirty="0"/>
              <a:t>«Everything that has a beginning has an end»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Раз существует метод инициализации (создания) объекта, должен быть и метод удаления объекта </a:t>
            </a:r>
            <a:r>
              <a:rPr lang="en-US" sz="1600" dirty="0"/>
              <a:t>–</a:t>
            </a:r>
            <a:r>
              <a:rPr lang="ru-RU" sz="1600" dirty="0"/>
              <a:t> </a:t>
            </a:r>
            <a:r>
              <a:rPr lang="ru-RU" sz="1600" i="1" dirty="0">
                <a:solidFill>
                  <a:srgbClr val="C00000"/>
                </a:solidFill>
              </a:rPr>
              <a:t>деструктор</a:t>
            </a:r>
            <a:endParaRPr lang="ru-RU" sz="1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CB37FD-83DA-4A1D-ACC8-31B4D2D0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F9FBF6-74C7-414B-9183-5BC4E54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105A2A3-684A-4D3D-A86B-4E44728E03D9}"/>
              </a:ext>
            </a:extLst>
          </p:cNvPr>
          <p:cNvSpPr txBox="1">
            <a:spLocks/>
          </p:cNvSpPr>
          <p:nvPr/>
        </p:nvSpPr>
        <p:spPr>
          <a:xfrm>
            <a:off x="5610692" y="1814305"/>
            <a:ext cx="5370990" cy="48261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packed_date;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DDMMYYYY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 по умолчанию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  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 packed_date=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  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packed_date = day*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+month*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+year;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  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pack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{packed_date = pack;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деструктор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Date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2018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Date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tomorrow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6092018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Date someday;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20AE56-5FB4-47D0-BD52-25011FE5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49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8FE0F-6836-4100-95CE-858A374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 и реализация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52C267-4914-48EA-8763-10C34264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44CD7A-C921-4B0E-9FAE-92F5D02D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2809DDE0-A1FB-4E81-9547-897E7269EACA}"/>
              </a:ext>
            </a:extLst>
          </p:cNvPr>
          <p:cNvSpPr txBox="1">
            <a:spLocks/>
          </p:cNvSpPr>
          <p:nvPr/>
        </p:nvSpPr>
        <p:spPr>
          <a:xfrm>
            <a:off x="1261872" y="1922536"/>
            <a:ext cx="3274617" cy="3164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packed_date;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DDMMYYYY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DDMMYYYY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~Date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46475F4D-E1BB-4AA6-BC31-2AA53DF999C9}"/>
              </a:ext>
            </a:extLst>
          </p:cNvPr>
          <p:cNvSpPr txBox="1">
            <a:spLocks/>
          </p:cNvSpPr>
          <p:nvPr/>
        </p:nvSpPr>
        <p:spPr>
          <a:xfrm>
            <a:off x="4923173" y="1922536"/>
            <a:ext cx="5795634" cy="4800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"Date.h"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packed_date=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packed_date = day*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+month*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+year;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packed_date/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(packed_date/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packed_date%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"Date is 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&lt;&lt;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Date 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867D8-B3CB-449B-8E49-78A5AC8E1A16}"/>
              </a:ext>
            </a:extLst>
          </p:cNvPr>
          <p:cNvSpPr txBox="1"/>
          <p:nvPr/>
        </p:nvSpPr>
        <p:spPr>
          <a:xfrm>
            <a:off x="715889" y="5373469"/>
            <a:ext cx="216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Date.h</a:t>
            </a:r>
            <a:r>
              <a:rPr lang="en-US" dirty="0"/>
              <a:t>: </a:t>
            </a:r>
            <a:r>
              <a:rPr lang="ru-RU" dirty="0"/>
              <a:t>открытый интерфейс</a:t>
            </a:r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651DE3AA-7052-404A-A6E0-3B6A02CD7B68}"/>
              </a:ext>
            </a:extLst>
          </p:cNvPr>
          <p:cNvSpPr/>
          <p:nvPr/>
        </p:nvSpPr>
        <p:spPr>
          <a:xfrm>
            <a:off x="1694775" y="5176316"/>
            <a:ext cx="337352" cy="19530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6FE38-AC3F-446D-A33E-B25B5F945AE4}"/>
              </a:ext>
            </a:extLst>
          </p:cNvPr>
          <p:cNvSpPr txBox="1"/>
          <p:nvPr/>
        </p:nvSpPr>
        <p:spPr>
          <a:xfrm>
            <a:off x="2183906" y="5851654"/>
            <a:ext cx="235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Date.cpp</a:t>
            </a:r>
            <a:r>
              <a:rPr lang="en-US" dirty="0"/>
              <a:t>: </a:t>
            </a:r>
            <a:r>
              <a:rPr lang="ru-RU" dirty="0"/>
              <a:t>скрытая реализация</a:t>
            </a:r>
          </a:p>
        </p:txBody>
      </p:sp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0A89E6B3-7D6F-4CF8-AC55-75A6D332E5CD}"/>
              </a:ext>
            </a:extLst>
          </p:cNvPr>
          <p:cNvSpPr/>
          <p:nvPr/>
        </p:nvSpPr>
        <p:spPr>
          <a:xfrm rot="5400000">
            <a:off x="4270157" y="6074546"/>
            <a:ext cx="337352" cy="19530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9BC67A-FE85-4C45-B3CC-DE7800430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03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033C7-42FD-47A5-A4C5-56233217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DE9EB-6738-43EF-BBE1-801B75D5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828800"/>
            <a:ext cx="10076155" cy="24411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Рассмотрим пример разработки ПО для системы мониторинга окружающей среды. В нашей системе есть сенсоры влажности и температуры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Для работы с сенсорами мы разработали классы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ru-RU" sz="1600" dirty="0"/>
              <a:t> и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ru-RU" sz="1600" dirty="0"/>
              <a:t>. Это разные сенсоры, но у них есть общая функциональность – например, у них есть значение, их можно прочитать и т.п.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1600" dirty="0"/>
              <a:t>Можно выделить общую функциональность этих классов в </a:t>
            </a:r>
            <a:r>
              <a:rPr lang="ru-RU" sz="1600" i="1" dirty="0">
                <a:solidFill>
                  <a:srgbClr val="C00000"/>
                </a:solidFill>
              </a:rPr>
              <a:t>базовый класс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ru-RU" sz="1600" dirty="0"/>
              <a:t> и унаследовать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ru-RU" sz="1600" dirty="0"/>
              <a:t> и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ru-RU" sz="1600" dirty="0"/>
              <a:t> от него. Классы-наследники получают всю функциональность базового класса и дополняют её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713B6A-637A-4CDA-A04A-D405362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0CF22-8F7C-4296-B5EF-5906DE3E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3E3A2F5-3E3C-4273-8648-B6E9C73AF3F1}"/>
              </a:ext>
            </a:extLst>
          </p:cNvPr>
          <p:cNvGrpSpPr/>
          <p:nvPr/>
        </p:nvGrpSpPr>
        <p:grpSpPr>
          <a:xfrm>
            <a:off x="7148259" y="4246977"/>
            <a:ext cx="3781870" cy="983081"/>
            <a:chOff x="1665416" y="5126793"/>
            <a:chExt cx="4594075" cy="1053436"/>
          </a:xfrm>
        </p:grpSpPr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B1C24A63-0EC0-4E5B-AEEA-BF2D802C07C7}"/>
                </a:ext>
              </a:extLst>
            </p:cNvPr>
            <p:cNvCxnSpPr>
              <a:cxnSpLocks/>
            </p:cNvCxnSpPr>
            <p:nvPr/>
          </p:nvCxnSpPr>
          <p:spPr>
            <a:xfrm>
              <a:off x="2981464" y="5743564"/>
              <a:ext cx="601974" cy="23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C5070622-F834-4497-A766-7A06E480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5590" y="5328259"/>
              <a:ext cx="507848" cy="173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AF0278E0-0A24-4165-80AD-ED8CD83F5E2F}"/>
                </a:ext>
              </a:extLst>
            </p:cNvPr>
            <p:cNvSpPr/>
            <p:nvPr/>
          </p:nvSpPr>
          <p:spPr>
            <a:xfrm>
              <a:off x="3583438" y="5771489"/>
              <a:ext cx="2676052" cy="408740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TemperatureSensor</a:t>
              </a:r>
              <a:endParaRPr lang="ru-RU" sz="1600" dirty="0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670AA430-DF88-4882-A9BD-104EADD59ABF}"/>
                </a:ext>
              </a:extLst>
            </p:cNvPr>
            <p:cNvSpPr/>
            <p:nvPr/>
          </p:nvSpPr>
          <p:spPr>
            <a:xfrm>
              <a:off x="3583439" y="5126793"/>
              <a:ext cx="2676052" cy="402931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HumiditySensor</a:t>
              </a:r>
              <a:endParaRPr lang="ru-RU" sz="1600" dirty="0">
                <a:solidFill>
                  <a:srgbClr val="FFFFFF"/>
                </a:solidFill>
              </a:endParaRP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B8B8E71-A12E-4AE6-B8E8-DA8E3AC3645C}"/>
                </a:ext>
              </a:extLst>
            </p:cNvPr>
            <p:cNvSpPr/>
            <p:nvPr/>
          </p:nvSpPr>
          <p:spPr>
            <a:xfrm>
              <a:off x="1665416" y="5393221"/>
              <a:ext cx="1410173" cy="408739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Sensor</a:t>
              </a:r>
              <a:endParaRPr lang="ru-RU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Объект 2">
            <a:extLst>
              <a:ext uri="{FF2B5EF4-FFF2-40B4-BE49-F238E27FC236}">
                <a16:creationId xmlns:a16="http://schemas.microsoft.com/office/drawing/2014/main" id="{E01AB272-F92A-4B6C-A7C2-A9636B7EFD92}"/>
              </a:ext>
            </a:extLst>
          </p:cNvPr>
          <p:cNvSpPr txBox="1">
            <a:spLocks/>
          </p:cNvSpPr>
          <p:nvPr/>
        </p:nvSpPr>
        <p:spPr>
          <a:xfrm>
            <a:off x="772357" y="4287915"/>
            <a:ext cx="6198456" cy="1884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Общий принцип (публичного) наследования в </a:t>
            </a:r>
            <a:r>
              <a:rPr lang="en-US" sz="1600" dirty="0"/>
              <a:t>C++: </a:t>
            </a:r>
            <a:r>
              <a:rPr lang="ru-RU" sz="1600" dirty="0"/>
              <a:t>множество объектов класса-наследника является подмножеством объектов базового класса. В частности, про каждый объект класса-наследника можно сказать, что он </a:t>
            </a:r>
            <a:r>
              <a:rPr lang="ru-RU" sz="1600" i="1" dirty="0"/>
              <a:t>является</a:t>
            </a:r>
            <a:r>
              <a:rPr lang="ru-RU" sz="1600" dirty="0"/>
              <a:t> также объектом базового класса. Если эта логика не выполняется, то лучше использовать другие приёмы разработки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4C07EC1-B093-4AC2-9DE6-CF0FA2089FDE}"/>
              </a:ext>
            </a:extLst>
          </p:cNvPr>
          <p:cNvGrpSpPr/>
          <p:nvPr/>
        </p:nvGrpSpPr>
        <p:grpSpPr>
          <a:xfrm>
            <a:off x="7492753" y="5535578"/>
            <a:ext cx="2805344" cy="1230347"/>
            <a:chOff x="7492753" y="5535578"/>
            <a:chExt cx="2805344" cy="1230347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F6B9D81-752C-4B6C-B1B0-AB11E9A9DAB7}"/>
                </a:ext>
              </a:extLst>
            </p:cNvPr>
            <p:cNvSpPr/>
            <p:nvPr/>
          </p:nvSpPr>
          <p:spPr>
            <a:xfrm>
              <a:off x="7492753" y="5535578"/>
              <a:ext cx="2805344" cy="123034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4C0BBB7-CD44-4B96-9E16-1D45F1AEF37B}"/>
                </a:ext>
              </a:extLst>
            </p:cNvPr>
            <p:cNvSpPr/>
            <p:nvPr/>
          </p:nvSpPr>
          <p:spPr>
            <a:xfrm>
              <a:off x="7886457" y="6104288"/>
              <a:ext cx="2056533" cy="59372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92D3E-1E84-4CD8-8588-F0AD1F0F9288}"/>
                </a:ext>
              </a:extLst>
            </p:cNvPr>
            <p:cNvSpPr txBox="1"/>
            <p:nvPr/>
          </p:nvSpPr>
          <p:spPr>
            <a:xfrm>
              <a:off x="8424908" y="5678858"/>
              <a:ext cx="941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Sensor</a:t>
              </a:r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F57E0F-FF67-40A2-9CC1-6148231F9857}"/>
                </a:ext>
              </a:extLst>
            </p:cNvPr>
            <p:cNvSpPr txBox="1"/>
            <p:nvPr/>
          </p:nvSpPr>
          <p:spPr>
            <a:xfrm>
              <a:off x="7985876" y="6216484"/>
              <a:ext cx="2056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HumiditySensor</a:t>
              </a:r>
              <a:endParaRPr lang="ru-RU" dirty="0"/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0414933-3E4D-4E3E-B84D-149AE7DAA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89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4C71B9-F83C-4E06-9710-7E7B609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CDB731-26AE-48E1-8E6C-092AF0E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E94E6892-8682-43C6-826A-F2E86EC9DAA2}"/>
              </a:ext>
            </a:extLst>
          </p:cNvPr>
          <p:cNvSpPr txBox="1">
            <a:spLocks/>
          </p:cNvSpPr>
          <p:nvPr/>
        </p:nvSpPr>
        <p:spPr>
          <a:xfrm>
            <a:off x="1086219" y="420388"/>
            <a:ext cx="9087590" cy="2191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{cout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"Sensor value is 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 value &lt;&lt; endl;}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44BA378F-F4A6-4038-9B3D-4BC03E3DE3B8}"/>
              </a:ext>
            </a:extLst>
          </p:cNvPr>
          <p:cNvSpPr txBox="1">
            <a:spLocks/>
          </p:cNvSpPr>
          <p:nvPr/>
        </p:nvSpPr>
        <p:spPr>
          <a:xfrm>
            <a:off x="1086219" y="2736542"/>
            <a:ext cx="9087590" cy="191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do_something */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переопределение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cout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"Humidity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endl;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EA13E718-F425-43C8-AD79-7308AC32B627}"/>
              </a:ext>
            </a:extLst>
          </p:cNvPr>
          <p:cNvSpPr txBox="1">
            <a:spLocks/>
          </p:cNvSpPr>
          <p:nvPr/>
        </p:nvSpPr>
        <p:spPr>
          <a:xfrm>
            <a:off x="1086220" y="4757513"/>
            <a:ext cx="9087589" cy="1724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переопределение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cout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"Temperature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endl;}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A502C2-45C1-452E-8EC2-A94C0A83B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79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4DDC-807D-44CD-868F-25F82F97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71553-333E-48D4-A1A7-3D388F4B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43703"/>
            <a:ext cx="8183969" cy="40837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C00000"/>
                </a:solidFill>
              </a:rPr>
              <a:t>Введение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</a:rPr>
              <a:t>Hello, C++</a:t>
            </a:r>
            <a:endParaRPr lang="ru-RU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C00000"/>
                </a:solidFill>
              </a:rPr>
              <a:t>Классы – пользовательские типы данных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ru-RU" sz="1800" dirty="0">
                <a:solidFill>
                  <a:schemeClr val="tx1"/>
                </a:solidFill>
              </a:rPr>
              <a:t>Поля и методы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800" dirty="0">
                <a:solidFill>
                  <a:schemeClr val="tx1"/>
                </a:solidFill>
              </a:rPr>
              <a:t>private </a:t>
            </a:r>
            <a:r>
              <a:rPr lang="ru-RU" sz="1800" dirty="0">
                <a:solidFill>
                  <a:schemeClr val="tx1"/>
                </a:solidFill>
              </a:rPr>
              <a:t>и </a:t>
            </a:r>
            <a:r>
              <a:rPr lang="en-US" sz="1800" dirty="0">
                <a:solidFill>
                  <a:schemeClr val="tx1"/>
                </a:solidFill>
              </a:rPr>
              <a:t>public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200"/>
              </a:spcAft>
            </a:pPr>
            <a:r>
              <a:rPr lang="ru-RU" sz="1800" dirty="0">
                <a:solidFill>
                  <a:schemeClr val="tx1"/>
                </a:solidFill>
              </a:rPr>
              <a:t>Конструктор и деструктор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C00000"/>
                </a:solidFill>
              </a:rPr>
              <a:t>Инкапсуляция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C00000"/>
                </a:solidFill>
              </a:rPr>
              <a:t>Перегрузка функций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C00000"/>
                </a:solidFill>
              </a:rPr>
              <a:t>Наследование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C00000"/>
                </a:solidFill>
              </a:rPr>
              <a:t>Полиморфизм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E037B-4E7C-410D-9234-C8C3820D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16625B-F854-42F7-9722-A5D6F14BD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2D6662-5841-4EBF-B0D4-C58B7FD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C++ и Python. От структур к классам. 11.09.2019</a:t>
            </a:r>
          </a:p>
        </p:txBody>
      </p:sp>
    </p:spTree>
    <p:extLst>
      <p:ext uri="{BB962C8B-B14F-4D97-AF65-F5344CB8AC3E}">
        <p14:creationId xmlns:p14="http://schemas.microsoft.com/office/powerpoint/2010/main" val="96359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4702-7B1D-4B46-9186-F53BFBBB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1E9FE-E047-4476-A2EA-AE9EC28E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99" y="1946859"/>
            <a:ext cx="3613570" cy="3379744"/>
          </a:xfrm>
        </p:spPr>
        <p:txBody>
          <a:bodyPr>
            <a:normAutofit/>
          </a:bodyPr>
          <a:lstStyle/>
          <a:p>
            <a:r>
              <a:rPr lang="ru-RU" sz="1600" dirty="0"/>
              <a:t>Теперь нам необходимо описать многофункциональный сенсор, который может измерять и влажность, и температуру</a:t>
            </a:r>
          </a:p>
          <a:p>
            <a:r>
              <a:rPr lang="ru-RU" sz="1600" dirty="0"/>
              <a:t>Одно из решений</a:t>
            </a:r>
            <a:r>
              <a:rPr lang="en-US" sz="1600" dirty="0"/>
              <a:t> – </a:t>
            </a:r>
            <a:r>
              <a:rPr lang="ru-RU" sz="1600" dirty="0"/>
              <a:t>унаследовать класс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SmartSensor</a:t>
            </a:r>
            <a:r>
              <a:rPr lang="ru-RU" sz="1600" dirty="0"/>
              <a:t> от классов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ru-RU" sz="1600" dirty="0"/>
              <a:t> и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ru-RU" sz="1600" dirty="0"/>
              <a:t>. Это не лучшее решение в данном случае по нескольким причинам (одна из них – мы унаследовали базовый класс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ru-RU" sz="1600" dirty="0"/>
              <a:t> дважды)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3066B6-C580-4820-B1A9-DFC8522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44E223-0A81-4302-A562-337ED83C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20</a:t>
            </a:fld>
            <a:endParaRPr lang="ru-RU"/>
          </a:p>
        </p:txBody>
      </p:sp>
      <p:sp>
        <p:nvSpPr>
          <p:cNvPr id="17" name="Объект 1">
            <a:extLst>
              <a:ext uri="{FF2B5EF4-FFF2-40B4-BE49-F238E27FC236}">
                <a16:creationId xmlns:a16="http://schemas.microsoft.com/office/drawing/2014/main" id="{5DCF8A4D-3EB9-439B-B156-3E2119B374B7}"/>
              </a:ext>
            </a:extLst>
          </p:cNvPr>
          <p:cNvSpPr txBox="1">
            <a:spLocks/>
          </p:cNvSpPr>
          <p:nvPr/>
        </p:nvSpPr>
        <p:spPr>
          <a:xfrm>
            <a:off x="4664671" y="1946859"/>
            <a:ext cx="6120523" cy="4616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SmartSensor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вызываем методы базовых классов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SmartSensor 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 Какой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print()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вызвать?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169555A-D314-41B3-9283-34D78F8D0A06}"/>
              </a:ext>
            </a:extLst>
          </p:cNvPr>
          <p:cNvGrpSpPr/>
          <p:nvPr/>
        </p:nvGrpSpPr>
        <p:grpSpPr>
          <a:xfrm>
            <a:off x="4880385" y="4125004"/>
            <a:ext cx="5774112" cy="983081"/>
            <a:chOff x="5743852" y="2071948"/>
            <a:chExt cx="5774112" cy="983081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F92B0510-48D2-44D4-B80D-C7FE0A22210D}"/>
                </a:ext>
              </a:extLst>
            </p:cNvPr>
            <p:cNvSpPr/>
            <p:nvPr/>
          </p:nvSpPr>
          <p:spPr>
            <a:xfrm>
              <a:off x="9939037" y="2400304"/>
              <a:ext cx="1578927" cy="381441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onsolas" panose="020B0609020204030204" pitchFamily="49" charset="0"/>
                </a:rPr>
                <a:t>SmartSensor</a:t>
              </a:r>
              <a:endParaRPr lang="ru-RU" sz="1600" dirty="0">
                <a:solidFill>
                  <a:srgbClr val="FFFFFF"/>
                </a:solidFill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4D95724-9D04-439A-92FF-CD4322352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5721" y="2699182"/>
              <a:ext cx="418064" cy="161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BE271FA9-4DB3-4AE7-B4D2-B39AE931D9EB}"/>
                </a:ext>
              </a:extLst>
            </p:cNvPr>
            <p:cNvCxnSpPr>
              <a:cxnSpLocks/>
            </p:cNvCxnSpPr>
            <p:nvPr/>
          </p:nvCxnSpPr>
          <p:spPr>
            <a:xfrm>
              <a:off x="9443488" y="2266085"/>
              <a:ext cx="495549" cy="21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B3BC3EBD-4D13-4B10-9D97-0797154DD8D8}"/>
                </a:ext>
              </a:extLst>
            </p:cNvPr>
            <p:cNvGrpSpPr/>
            <p:nvPr/>
          </p:nvGrpSpPr>
          <p:grpSpPr>
            <a:xfrm>
              <a:off x="5743852" y="2071948"/>
              <a:ext cx="3781870" cy="983081"/>
              <a:chOff x="1665416" y="5126793"/>
              <a:chExt cx="4594075" cy="1053436"/>
            </a:xfrm>
          </p:grpSpPr>
          <p:cxnSp>
            <p:nvCxnSpPr>
              <p:cNvPr id="7" name="Прямая со стрелкой 6">
                <a:extLst>
                  <a:ext uri="{FF2B5EF4-FFF2-40B4-BE49-F238E27FC236}">
                    <a16:creationId xmlns:a16="http://schemas.microsoft.com/office/drawing/2014/main" id="{6231B96C-1CF4-4D2F-B14E-70F6E5039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1464" y="5743564"/>
                <a:ext cx="601974" cy="232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>
                <a:extLst>
                  <a:ext uri="{FF2B5EF4-FFF2-40B4-BE49-F238E27FC236}">
                    <a16:creationId xmlns:a16="http://schemas.microsoft.com/office/drawing/2014/main" id="{E379180D-E617-4B6A-A6B8-A63D40D5C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5590" y="5328259"/>
                <a:ext cx="507848" cy="173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290D80E2-1CF9-4165-A4C4-2CC30805F21F}"/>
                  </a:ext>
                </a:extLst>
              </p:cNvPr>
              <p:cNvSpPr/>
              <p:nvPr/>
            </p:nvSpPr>
            <p:spPr>
              <a:xfrm>
                <a:off x="3583438" y="5771489"/>
                <a:ext cx="2676052" cy="40874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TemperatureSensor</a:t>
                </a:r>
                <a:endParaRPr lang="ru-RU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DAE32278-B07A-4EC2-B2B3-1618F8D52792}"/>
                  </a:ext>
                </a:extLst>
              </p:cNvPr>
              <p:cNvSpPr/>
              <p:nvPr/>
            </p:nvSpPr>
            <p:spPr>
              <a:xfrm>
                <a:off x="3583439" y="5126793"/>
                <a:ext cx="2676052" cy="402931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HumiditySensor</a:t>
                </a:r>
                <a:endParaRPr lang="ru-RU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1ADE2A25-9617-47C0-9138-3138FFDA6F29}"/>
                  </a:ext>
                </a:extLst>
              </p:cNvPr>
              <p:cNvSpPr/>
              <p:nvPr/>
            </p:nvSpPr>
            <p:spPr>
              <a:xfrm>
                <a:off x="1665416" y="5393221"/>
                <a:ext cx="1410173" cy="408739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  <a:latin typeface="Consolas" panose="020B0609020204030204" pitchFamily="49" charset="0"/>
                  </a:rPr>
                  <a:t>Sensor</a:t>
                </a:r>
                <a:endParaRPr lang="ru-RU" sz="160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2301DD-F2D7-4DAA-936C-1F7E25F7B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18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04702-7B1D-4B46-9186-F53BFBBB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1E9FE-E047-4476-A2EA-AE9EC28E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946859"/>
            <a:ext cx="3613212" cy="4444958"/>
          </a:xfrm>
        </p:spPr>
        <p:txBody>
          <a:bodyPr>
            <a:normAutofit/>
          </a:bodyPr>
          <a:lstStyle/>
          <a:p>
            <a:r>
              <a:rPr lang="ru-RU" sz="1600" dirty="0"/>
              <a:t>Теперь нам необходимо описать многофункциональный сенсор, который может измерять и влажность, и температуру</a:t>
            </a:r>
          </a:p>
          <a:p>
            <a:r>
              <a:rPr lang="ru-RU" sz="1600" dirty="0"/>
              <a:t>Одно из решений</a:t>
            </a:r>
            <a:r>
              <a:rPr lang="en-US" sz="1600" dirty="0"/>
              <a:t> – </a:t>
            </a:r>
            <a:r>
              <a:rPr lang="ru-RU" sz="1600" dirty="0"/>
              <a:t>унаследовать класс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SmartSensor</a:t>
            </a:r>
            <a:r>
              <a:rPr lang="ru-RU" sz="1600" dirty="0"/>
              <a:t> от классов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ru-RU" sz="1600" dirty="0"/>
              <a:t> и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ru-RU" sz="1600" dirty="0"/>
              <a:t>. Это не лучшее решение в данном случае по нескольким причинам (одна из них – мы унаследовали базовый класс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ru-RU" sz="1600" dirty="0"/>
              <a:t> дважды)</a:t>
            </a:r>
          </a:p>
          <a:p>
            <a:r>
              <a:rPr lang="ru-RU" sz="1600" dirty="0"/>
              <a:t>Проще включить объекты простых сенсоров в объект умного сенсора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3066B6-C580-4820-B1A9-DFC85225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44E223-0A81-4302-A562-337ED83C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21</a:t>
            </a:fld>
            <a:endParaRPr lang="ru-RU"/>
          </a:p>
        </p:txBody>
      </p:sp>
      <p:sp>
        <p:nvSpPr>
          <p:cNvPr id="17" name="Объект 1">
            <a:extLst>
              <a:ext uri="{FF2B5EF4-FFF2-40B4-BE49-F238E27FC236}">
                <a16:creationId xmlns:a16="http://schemas.microsoft.com/office/drawing/2014/main" id="{5DCF8A4D-3EB9-439B-B156-3E2119B374B7}"/>
              </a:ext>
            </a:extLst>
          </p:cNvPr>
          <p:cNvSpPr txBox="1">
            <a:spLocks/>
          </p:cNvSpPr>
          <p:nvPr/>
        </p:nvSpPr>
        <p:spPr>
          <a:xfrm>
            <a:off x="4663818" y="1946859"/>
            <a:ext cx="6120523" cy="4616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SmartSensor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HumiditySensor hs;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TemperatureSensor ts;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A755A1-90A0-459E-9AE7-0D79578BF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73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A9E6-BD7C-4310-871F-0DBE998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базовый класс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5A8E5-A6CA-4677-9552-182D063F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3503"/>
            <a:ext cx="3558703" cy="3676634"/>
          </a:xfrm>
        </p:spPr>
        <p:txBody>
          <a:bodyPr/>
          <a:lstStyle/>
          <a:p>
            <a:r>
              <a:rPr lang="ru-RU" dirty="0"/>
              <a:t>В любом объекте-наследнике содержится объект базового класса</a:t>
            </a:r>
            <a:endParaRPr lang="en-US" dirty="0"/>
          </a:p>
          <a:p>
            <a:r>
              <a:rPr lang="ru-RU" dirty="0"/>
              <a:t>Указатель на объект-наследник можно преобразовать в указатель на объект базового класса.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2760DB-0B09-4A48-A297-F6EC36C5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D52446-7D24-4E45-A5FA-A54101F1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689803E-4182-48D1-B52E-F41936A4B023}"/>
              </a:ext>
            </a:extLst>
          </p:cNvPr>
          <p:cNvSpPr txBox="1">
            <a:spLocks/>
          </p:cNvSpPr>
          <p:nvPr/>
        </p:nvSpPr>
        <p:spPr>
          <a:xfrm>
            <a:off x="5033639" y="1875940"/>
            <a:ext cx="6120523" cy="46162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HumiditySensor 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HumiditySensor *ptr_h = &amp;h;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Sensor *ptr_s = &amp;h;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Sensor value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Error!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 базовом классе нет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measure()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A6AAEF-F55C-4EAA-A7E9-ACA7D40B3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34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4034E-9B5D-4F5B-A804-0D319766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E01CE-2D24-4281-A7C2-B64A2F10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54849"/>
            <a:ext cx="3633089" cy="4025288"/>
          </a:xfrm>
        </p:spPr>
        <p:txBody>
          <a:bodyPr/>
          <a:lstStyle/>
          <a:p>
            <a:r>
              <a:rPr lang="ru-RU" dirty="0"/>
              <a:t>Наследование в </a:t>
            </a:r>
            <a:r>
              <a:rPr lang="en-US" dirty="0"/>
              <a:t>C++</a:t>
            </a:r>
            <a:r>
              <a:rPr lang="ru-RU" dirty="0"/>
              <a:t> открывает путь к </a:t>
            </a:r>
            <a:r>
              <a:rPr lang="ru-RU" i="1" dirty="0">
                <a:solidFill>
                  <a:srgbClr val="C00000"/>
                </a:solidFill>
              </a:rPr>
              <a:t>полиморфизму</a:t>
            </a:r>
            <a:r>
              <a:rPr lang="ru-RU" dirty="0"/>
              <a:t> – возможности использования объекта с известным интерфейсом, но неизвестным типом</a:t>
            </a:r>
          </a:p>
          <a:p>
            <a:r>
              <a:rPr lang="ru-RU" dirty="0"/>
              <a:t>Работать с объектом-наследником можно через указатель базового класса</a:t>
            </a:r>
          </a:p>
          <a:p>
            <a:r>
              <a:rPr lang="ru-RU" dirty="0"/>
              <a:t>Для реализации этой идеи необходимы </a:t>
            </a:r>
            <a:r>
              <a:rPr lang="ru-RU" i="1" dirty="0">
                <a:solidFill>
                  <a:srgbClr val="C00000"/>
                </a:solidFill>
              </a:rPr>
              <a:t>виртуальные функции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9B6316-7DC2-4126-9154-7BD91DD3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A4423B-7D95-40F7-856E-57D9828D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E5B8825-9927-40BD-A9BF-31BB796A86CB}"/>
              </a:ext>
            </a:extLst>
          </p:cNvPr>
          <p:cNvSpPr txBox="1">
            <a:spLocks/>
          </p:cNvSpPr>
          <p:nvPr/>
        </p:nvSpPr>
        <p:spPr>
          <a:xfrm>
            <a:off x="5439477" y="2154849"/>
            <a:ext cx="5308846" cy="3699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HumiditySensor 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TemperatureSensor 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25.0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Sensor*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sensors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{ &amp;h, &amp;t 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++i)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sensors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Хотим получить: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                Temperature is 25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Получим: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Sensor value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                Sensor value is 25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AFF81F-9B42-46EC-94BF-11987D851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318C69-E6AC-4C1A-AB03-55A706AE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358F5E-3221-41A1-A279-6EDD968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p:sp>
        <p:nvSpPr>
          <p:cNvPr id="15" name="Объект 1">
            <a:extLst>
              <a:ext uri="{FF2B5EF4-FFF2-40B4-BE49-F238E27FC236}">
                <a16:creationId xmlns:a16="http://schemas.microsoft.com/office/drawing/2014/main" id="{B744DCF7-5A86-4478-919A-57AE9058FA8A}"/>
              </a:ext>
            </a:extLst>
          </p:cNvPr>
          <p:cNvSpPr txBox="1">
            <a:spLocks/>
          </p:cNvSpPr>
          <p:nvPr/>
        </p:nvSpPr>
        <p:spPr>
          <a:xfrm>
            <a:off x="1086219" y="420388"/>
            <a:ext cx="9087590" cy="21915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{cout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"Sensor value is "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 value &lt;&lt; endl;}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Объект 1">
            <a:extLst>
              <a:ext uri="{FF2B5EF4-FFF2-40B4-BE49-F238E27FC236}">
                <a16:creationId xmlns:a16="http://schemas.microsoft.com/office/drawing/2014/main" id="{C67EA684-5E6F-45DA-8C47-8421D8CB2485}"/>
              </a:ext>
            </a:extLst>
          </p:cNvPr>
          <p:cNvSpPr txBox="1">
            <a:spLocks/>
          </p:cNvSpPr>
          <p:nvPr/>
        </p:nvSpPr>
        <p:spPr>
          <a:xfrm>
            <a:off x="1086219" y="2736542"/>
            <a:ext cx="9087590" cy="191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do_something */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переопределение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cout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"Humidity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endl;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7" name="Объект 1">
            <a:extLst>
              <a:ext uri="{FF2B5EF4-FFF2-40B4-BE49-F238E27FC236}">
                <a16:creationId xmlns:a16="http://schemas.microsoft.com/office/drawing/2014/main" id="{C9180DDD-C206-40AF-A613-BCE1A2EB9CCC}"/>
              </a:ext>
            </a:extLst>
          </p:cNvPr>
          <p:cNvSpPr txBox="1">
            <a:spLocks/>
          </p:cNvSpPr>
          <p:nvPr/>
        </p:nvSpPr>
        <p:spPr>
          <a:xfrm>
            <a:off x="1086220" y="4757513"/>
            <a:ext cx="9087589" cy="1724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…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переопределение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cout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"Temperature is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endl;}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72E68C-C174-46E6-BE69-64870F9FE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294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318C69-E6AC-4C1A-AB03-55A706AE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358F5E-3221-41A1-A279-6EDD968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900C14E-616F-4C20-BF62-86F5610B916A}"/>
              </a:ext>
            </a:extLst>
          </p:cNvPr>
          <p:cNvGrpSpPr/>
          <p:nvPr/>
        </p:nvGrpSpPr>
        <p:grpSpPr>
          <a:xfrm>
            <a:off x="1086219" y="420388"/>
            <a:ext cx="9087590" cy="6061452"/>
            <a:chOff x="1086219" y="420388"/>
            <a:chExt cx="9087590" cy="6061452"/>
          </a:xfrm>
        </p:grpSpPr>
        <p:sp>
          <p:nvSpPr>
            <p:cNvPr id="15" name="Объект 1">
              <a:extLst>
                <a:ext uri="{FF2B5EF4-FFF2-40B4-BE49-F238E27FC236}">
                  <a16:creationId xmlns:a16="http://schemas.microsoft.com/office/drawing/2014/main" id="{B744DCF7-5A86-4478-919A-57AE9058FA8A}"/>
                </a:ext>
              </a:extLst>
            </p:cNvPr>
            <p:cNvSpPr txBox="1">
              <a:spLocks/>
            </p:cNvSpPr>
            <p:nvPr/>
          </p:nvSpPr>
          <p:spPr>
            <a:xfrm>
              <a:off x="1086219" y="420388"/>
              <a:ext cx="9087590" cy="21915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Sensor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value;</a:t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public: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setValue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virtual 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{cout &lt;&lt; 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"Sensor value is "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&lt;&lt; value &lt;&lt; endl;}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Объект 1">
              <a:extLst>
                <a:ext uri="{FF2B5EF4-FFF2-40B4-BE49-F238E27FC236}">
                  <a16:creationId xmlns:a16="http://schemas.microsoft.com/office/drawing/2014/main" id="{C67EA684-5E6F-45DA-8C47-8421D8CB2485}"/>
                </a:ext>
              </a:extLst>
            </p:cNvPr>
            <p:cNvSpPr txBox="1">
              <a:spLocks/>
            </p:cNvSpPr>
            <p:nvPr/>
          </p:nvSpPr>
          <p:spPr>
            <a:xfrm>
              <a:off x="1086219" y="2736542"/>
              <a:ext cx="9087590" cy="19153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HumiditySensor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Sensor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public: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measure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/* do_something */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setValue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(x);}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переопределение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override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cout &lt;&lt; 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"Humidity is 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&lt;&lt; endl; }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17" name="Объект 1">
              <a:extLst>
                <a:ext uri="{FF2B5EF4-FFF2-40B4-BE49-F238E27FC236}">
                  <a16:creationId xmlns:a16="http://schemas.microsoft.com/office/drawing/2014/main" id="{C9180DDD-C206-40AF-A613-BCE1A2EB9CCC}"/>
                </a:ext>
              </a:extLst>
            </p:cNvPr>
            <p:cNvSpPr txBox="1">
              <a:spLocks/>
            </p:cNvSpPr>
            <p:nvPr/>
          </p:nvSpPr>
          <p:spPr>
            <a:xfrm>
              <a:off x="1086220" y="4757513"/>
              <a:ext cx="9087589" cy="17243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TemperatureSensor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Sensor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public: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measure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 … }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// 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переопределение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override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cout &lt;&lt; 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"Temperature is 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&lt;&lt; endl;}</a:t>
              </a:r>
            </a:p>
            <a:p>
              <a:pPr marL="0" inden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B4E108EC-27BF-4BD6-9263-762BD7DE09A6}"/>
                </a:ext>
              </a:extLst>
            </p:cNvPr>
            <p:cNvSpPr/>
            <p:nvPr/>
          </p:nvSpPr>
          <p:spPr>
            <a:xfrm>
              <a:off x="1322773" y="1864311"/>
              <a:ext cx="790112" cy="221941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1500B69-6B4A-4CC3-BF5F-500F058A1B43}"/>
                </a:ext>
              </a:extLst>
            </p:cNvPr>
            <p:cNvSpPr/>
            <p:nvPr/>
          </p:nvSpPr>
          <p:spPr>
            <a:xfrm>
              <a:off x="3250707" y="3925411"/>
              <a:ext cx="850776" cy="220461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DCBF7DD-4E17-44FA-98C8-BA1DC35E009E}"/>
                </a:ext>
              </a:extLst>
            </p:cNvPr>
            <p:cNvSpPr/>
            <p:nvPr/>
          </p:nvSpPr>
          <p:spPr>
            <a:xfrm>
              <a:off x="3250707" y="5952092"/>
              <a:ext cx="850776" cy="220461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296E47-FB6F-4830-9EA8-EA8DBF5A7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25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FFD43-368C-4DA1-B1FD-E09F2696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C59A4-4A73-4C73-A86C-9BD6A36B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63806"/>
            <a:ext cx="4038097" cy="3916331"/>
          </a:xfrm>
        </p:spPr>
        <p:txBody>
          <a:bodyPr/>
          <a:lstStyle/>
          <a:p>
            <a:r>
              <a:rPr lang="ru-RU" dirty="0"/>
              <a:t>Виртуальные функции связываются с объектом </a:t>
            </a:r>
            <a:r>
              <a:rPr lang="ru-RU" i="1" dirty="0"/>
              <a:t>во время исполнения </a:t>
            </a:r>
            <a:r>
              <a:rPr lang="ru-RU" dirty="0"/>
              <a:t>программы (dynamic binding)</a:t>
            </a:r>
          </a:p>
          <a:p>
            <a:r>
              <a:rPr lang="ru-RU" dirty="0"/>
              <a:t>При вызове виртуального метода программа определяет тип объекта и вызывает соответствующий метод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31DA9F-C3D2-40C7-9DA9-C35D7CAC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64412A-2113-489F-B986-743D8A2B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C93BDBBC-09AF-46CF-9640-331AE3116E98}"/>
              </a:ext>
            </a:extLst>
          </p:cNvPr>
          <p:cNvSpPr txBox="1">
            <a:spLocks/>
          </p:cNvSpPr>
          <p:nvPr/>
        </p:nvSpPr>
        <p:spPr>
          <a:xfrm>
            <a:off x="5486400" y="1875941"/>
            <a:ext cx="4634144" cy="3663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HumiditySensor 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HumiditySensor *ptr_h = &amp;h;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Sensor *ptr_s = &amp;h;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Humidity is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ptr_s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 Error!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E946F4-EA06-4294-A791-482294200C7A}"/>
              </a:ext>
            </a:extLst>
          </p:cNvPr>
          <p:cNvSpPr/>
          <p:nvPr/>
        </p:nvSpPr>
        <p:spPr>
          <a:xfrm>
            <a:off x="7776838" y="4358936"/>
            <a:ext cx="1660125" cy="23969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CA4822-8E01-4832-84EF-56F55CBDA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643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9C7C3-2E4E-49B0-AE7D-4362F351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BC99D-E842-45C8-98C7-9CACCB3D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12885"/>
            <a:ext cx="4233406" cy="4067252"/>
          </a:xfrm>
        </p:spPr>
        <p:txBody>
          <a:bodyPr/>
          <a:lstStyle/>
          <a:p>
            <a:r>
              <a:rPr lang="ru-RU" dirty="0"/>
              <a:t>Базовый сенсор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ru-RU" dirty="0"/>
              <a:t> нельзя измерить, поэтому мы не определили для него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ru-RU" dirty="0"/>
              <a:t>. Но мы хотим потребовать, чтобы в классах-наследниках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measure </a:t>
            </a:r>
            <a:r>
              <a:rPr lang="ru-RU" dirty="0"/>
              <a:t>был определен. Для этого можно использовать чистый виртуальный (абстрактный) метод</a:t>
            </a:r>
            <a:endParaRPr lang="en-US" dirty="0"/>
          </a:p>
          <a:p>
            <a:r>
              <a:rPr lang="ru-RU" dirty="0"/>
              <a:t>Класс, в котором есть чистые виртуальные методы, называется абстрактным. Объекты таких классов создать невозможно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A3B136-37AE-408D-B749-FE8EA713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CE543B-EB9F-4B2A-9F95-392A8F1A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0CCF9D84-E558-4F19-AC1E-38EB30BC2D25}"/>
              </a:ext>
            </a:extLst>
          </p:cNvPr>
          <p:cNvSpPr txBox="1">
            <a:spLocks/>
          </p:cNvSpPr>
          <p:nvPr/>
        </p:nvSpPr>
        <p:spPr>
          <a:xfrm>
            <a:off x="5797119" y="2112885"/>
            <a:ext cx="4891596" cy="39069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…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…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4C177A-8566-42B4-B17A-C4AE6460E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5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6A7090-A61E-43F6-B4C3-81BA4143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B6466C-4B68-4477-A9E8-6818378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28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DDD911F5-06CA-481D-ABA9-06891C3844CA}"/>
              </a:ext>
            </a:extLst>
          </p:cNvPr>
          <p:cNvSpPr txBox="1">
            <a:spLocks/>
          </p:cNvSpPr>
          <p:nvPr/>
        </p:nvSpPr>
        <p:spPr>
          <a:xfrm>
            <a:off x="1086219" y="585926"/>
            <a:ext cx="9087590" cy="5832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"Sensor value is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value &lt;&lt; endl;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Measurable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HumiditySensor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Measurable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…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"Humidity is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TemperatureSensor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Sensor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Measurable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measure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…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cout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"Temperature is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endl;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3088F2-7B22-4CA4-99E3-6C59873F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872F73-C7D7-4FB5-8109-A950F0ADC0F3}"/>
              </a:ext>
            </a:extLst>
          </p:cNvPr>
          <p:cNvSpPr/>
          <p:nvPr/>
        </p:nvSpPr>
        <p:spPr>
          <a:xfrm>
            <a:off x="1086219" y="2438399"/>
            <a:ext cx="2926488" cy="109491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75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0E146-47D1-427B-983D-D752FC93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B1269-BA60-460B-89BE-5CB35492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Классы и объекты позволяют создавать абстракции, объединяющие данные (</a:t>
            </a:r>
            <a:r>
              <a:rPr lang="ru-RU" dirty="0">
                <a:solidFill>
                  <a:srgbClr val="0033CC"/>
                </a:solidFill>
              </a:rPr>
              <a:t>поля класса</a:t>
            </a:r>
            <a:r>
              <a:rPr lang="ru-RU" dirty="0"/>
              <a:t>) и </a:t>
            </a:r>
            <a:r>
              <a:rPr lang="ru-RU" dirty="0">
                <a:solidFill>
                  <a:srgbClr val="0033CC"/>
                </a:solidFill>
              </a:rPr>
              <a:t>методы</a:t>
            </a:r>
            <a:r>
              <a:rPr lang="ru-RU" dirty="0"/>
              <a:t> работы с ними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 классом работают с помощью его интерфейса, внутренняя структура класса скрыта (</a:t>
            </a:r>
            <a:r>
              <a:rPr lang="ru-RU" dirty="0">
                <a:solidFill>
                  <a:srgbClr val="0033CC"/>
                </a:solidFill>
              </a:rPr>
              <a:t>инкапсуляция</a:t>
            </a:r>
            <a:r>
              <a:rPr lang="ru-RU" dirty="0"/>
              <a:t>). Принято разделять файлы с интерфейсом (.h,.</a:t>
            </a:r>
            <a:r>
              <a:rPr lang="ru-RU" dirty="0" err="1"/>
              <a:t>hh</a:t>
            </a:r>
            <a:r>
              <a:rPr lang="ru-RU" dirty="0"/>
              <a:t>) и реализацией (.</a:t>
            </a:r>
            <a:r>
              <a:rPr lang="ru-RU" dirty="0" err="1"/>
              <a:t>cc</a:t>
            </a:r>
            <a:r>
              <a:rPr lang="ru-RU" dirty="0"/>
              <a:t>, .</a:t>
            </a:r>
            <a:r>
              <a:rPr lang="ru-RU" dirty="0" err="1"/>
              <a:t>cxx</a:t>
            </a:r>
            <a:r>
              <a:rPr lang="ru-RU" dirty="0"/>
              <a:t>, .</a:t>
            </a:r>
            <a:r>
              <a:rPr lang="ru-RU" dirty="0" err="1"/>
              <a:t>cpp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Для инициализации объектов в классах определяются специальные методы (</a:t>
            </a:r>
            <a:r>
              <a:rPr lang="ru-RU" dirty="0">
                <a:solidFill>
                  <a:srgbClr val="0033CC"/>
                </a:solidFill>
              </a:rPr>
              <a:t>конструкторы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0033CC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с частично или полностью заимствующейся функциональностью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>
                <a:solidFill>
                  <a:srgbClr val="0033CC"/>
                </a:solidFill>
              </a:rPr>
              <a:t>Виртуальные функции</a:t>
            </a:r>
            <a:r>
              <a:rPr lang="ru-RU" dirty="0"/>
              <a:t> позволяют работать с объектами с одинаковым интерфейсом, не зная их тип (</a:t>
            </a:r>
            <a:r>
              <a:rPr lang="ru-RU" dirty="0">
                <a:solidFill>
                  <a:srgbClr val="0033CC"/>
                </a:solidFill>
              </a:rPr>
              <a:t>полиморфизм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E5F2E-FE92-469B-897E-2EEA186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BBA7B-F523-48EB-AC47-8253CAD8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DD054B-AA32-465A-9E1A-8D065836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7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40264-832E-4236-A84A-FECF3CF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4B63AD7-7B32-40DD-B022-BCE76779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8526"/>
            <a:ext cx="8595360" cy="28575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Познакомить с концепциями современного программирования</a:t>
            </a:r>
          </a:p>
          <a:p>
            <a:pPr lvl="1"/>
            <a:r>
              <a:rPr lang="ru-RU" dirty="0"/>
              <a:t>Классы и объекты</a:t>
            </a:r>
          </a:p>
          <a:p>
            <a:pPr lvl="1"/>
            <a:r>
              <a:rPr lang="ru-RU" dirty="0"/>
              <a:t>Высокоуровневые структуры данных</a:t>
            </a:r>
          </a:p>
          <a:p>
            <a:pPr lvl="1"/>
            <a:r>
              <a:rPr lang="ru-RU" dirty="0"/>
              <a:t>Интерфейсы и реализация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Дать первоначальные навыки использования языков C++ и 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Познакомить с часто используемыми библиотеками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 Познакомить с инструментами для совместной разработки программ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5F7572-9F08-4F01-8585-B29B3E0B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79975F-175A-4EAE-A179-8659B8D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F68D66-B656-4499-97AC-894B6C9FEC49}"/>
              </a:ext>
            </a:extLst>
          </p:cNvPr>
          <p:cNvSpPr/>
          <p:nvPr/>
        </p:nvSpPr>
        <p:spPr>
          <a:xfrm>
            <a:off x="2334768" y="48237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За один семестр невозможно стать профессиональным программистом (да и не надо!). После освоения курса вам будет проще продолжать самостоятельно осваивать эти или другие языки программирования и IT технологии.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C00C58-1C15-458E-A8FC-4CC9591E0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838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Изображение выглядит как черный, клавиатура, внутренний, стол&#10;&#10;Автоматически созданное описание">
            <a:extLst>
              <a:ext uri="{FF2B5EF4-FFF2-40B4-BE49-F238E27FC236}">
                <a16:creationId xmlns:a16="http://schemas.microsoft.com/office/drawing/2014/main" id="{66DD0841-9842-4AFC-8730-3F496A872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" b="9409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8AF1BA1-A592-4962-8123-486766E8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9631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Backup</a:t>
            </a:r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6A9390D-32D2-4702-9D74-3070BC8B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7DC1D7-8E14-4090-BB0F-7324F958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9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Программирование на C++ и Python. От структур к классам. 11.09.2019</a:t>
            </a:r>
            <a:endParaRPr lang="en-US" sz="900" kern="1200">
              <a:solidFill>
                <a:schemeClr val="tx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30019F-1A3E-4BD8-B460-E3A76AA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58EDE0D-0787-4A03-969A-A1D77559C4A6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5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Заголовок 72">
            <a:extLst>
              <a:ext uri="{FF2B5EF4-FFF2-40B4-BE49-F238E27FC236}">
                <a16:creationId xmlns:a16="http://schemas.microsoft.com/office/drawing/2014/main" id="{F20DB293-32EF-4BE9-A9F0-2C4C71D7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Стандартная библиотека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38A18C-B1DE-46D1-9130-3E49F87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D3C804-D034-44A2-BCFB-792AC92B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31</a:t>
            </a:fld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DD6DCDE-81B5-4531-887B-3AB99704E5C1}"/>
              </a:ext>
            </a:extLst>
          </p:cNvPr>
          <p:cNvGrpSpPr/>
          <p:nvPr/>
        </p:nvGrpSpPr>
        <p:grpSpPr>
          <a:xfrm>
            <a:off x="7003899" y="498738"/>
            <a:ext cx="2701210" cy="1628259"/>
            <a:chOff x="8335741" y="154478"/>
            <a:chExt cx="2701210" cy="1628259"/>
          </a:xfrm>
        </p:grpSpPr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id="{A86DBDAE-A953-48A8-9FCB-E4EAE3C7F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9610" y="154478"/>
              <a:ext cx="1447341" cy="1628259"/>
            </a:xfrm>
            <a:prstGeom prst="rect">
              <a:avLst/>
            </a:prstGeom>
          </p:spPr>
        </p:pic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190A6601-23BF-4050-A057-ADF9AE244056}"/>
                </a:ext>
              </a:extLst>
            </p:cNvPr>
            <p:cNvSpPr/>
            <p:nvPr/>
          </p:nvSpPr>
          <p:spPr>
            <a:xfrm>
              <a:off x="8335741" y="1248145"/>
              <a:ext cx="1253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isocpp.org</a:t>
              </a:r>
            </a:p>
          </p:txBody>
        </p:sp>
      </p:grpSp>
      <p:sp>
        <p:nvSpPr>
          <p:cNvPr id="97" name="Объект 2">
            <a:extLst>
              <a:ext uri="{FF2B5EF4-FFF2-40B4-BE49-F238E27FC236}">
                <a16:creationId xmlns:a16="http://schemas.microsoft.com/office/drawing/2014/main" id="{93C1AEF2-C4D0-4CB4-B754-B6F4437B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25610"/>
            <a:ext cx="5138502" cy="6947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Стандартная библиотека </a:t>
            </a:r>
            <a:r>
              <a:rPr lang="en-US" dirty="0"/>
              <a:t>C++ </a:t>
            </a:r>
            <a:r>
              <a:rPr lang="ru-RU" dirty="0"/>
              <a:t>содержит множество полезных инструментов</a:t>
            </a:r>
            <a:endParaRPr lang="en-US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D9A53BE-12B1-4193-9845-D64145297ACB}"/>
              </a:ext>
            </a:extLst>
          </p:cNvPr>
          <p:cNvGrpSpPr/>
          <p:nvPr/>
        </p:nvGrpSpPr>
        <p:grpSpPr>
          <a:xfrm>
            <a:off x="1230131" y="2353296"/>
            <a:ext cx="9339118" cy="4359967"/>
            <a:chOff x="1230131" y="2353296"/>
            <a:chExt cx="9339118" cy="4359967"/>
          </a:xfrm>
        </p:grpSpPr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767760AF-973D-4ED9-A7FE-D48124AC608B}"/>
                </a:ext>
              </a:extLst>
            </p:cNvPr>
            <p:cNvGrpSpPr/>
            <p:nvPr/>
          </p:nvGrpSpPr>
          <p:grpSpPr>
            <a:xfrm>
              <a:off x="4698408" y="3180456"/>
              <a:ext cx="3383693" cy="1893813"/>
              <a:chOff x="6802236" y="370364"/>
              <a:chExt cx="4055153" cy="2355079"/>
            </a:xfrm>
          </p:grpSpPr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9B0F3A06-75DF-44B6-B527-840151EB7C69}"/>
                  </a:ext>
                </a:extLst>
              </p:cNvPr>
              <p:cNvSpPr/>
              <p:nvPr/>
            </p:nvSpPr>
            <p:spPr>
              <a:xfrm>
                <a:off x="6802236" y="370364"/>
                <a:ext cx="4055153" cy="235507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06C51-B487-4F9A-AC5D-EC862CDF2816}"/>
                  </a:ext>
                </a:extLst>
              </p:cNvPr>
              <p:cNvSpPr txBox="1"/>
              <p:nvPr/>
            </p:nvSpPr>
            <p:spPr>
              <a:xfrm>
                <a:off x="6802236" y="370365"/>
                <a:ext cx="4055153" cy="3254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Контейнеры </a:t>
                </a:r>
                <a:r>
                  <a:rPr lang="en-US" sz="1400" dirty="0"/>
                  <a:t>STL</a:t>
                </a:r>
                <a:endParaRPr lang="ru-RU" sz="1400" dirty="0"/>
              </a:p>
            </p:txBody>
          </p:sp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3CCC350-FD4D-4AEB-B319-E87A302941F2}"/>
                  </a:ext>
                </a:extLst>
              </p:cNvPr>
              <p:cNvSpPr/>
              <p:nvPr/>
            </p:nvSpPr>
            <p:spPr>
              <a:xfrm>
                <a:off x="6889071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set</a:t>
                </a:r>
                <a:endParaRPr lang="ru-RU" sz="1400" dirty="0"/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6A913407-D22D-4A81-8A1E-CEEE442E33CB}"/>
                  </a:ext>
                </a:extLst>
              </p:cNvPr>
              <p:cNvSpPr/>
              <p:nvPr/>
            </p:nvSpPr>
            <p:spPr>
              <a:xfrm>
                <a:off x="7810730" y="834501"/>
                <a:ext cx="82562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list</a:t>
                </a:r>
                <a:endParaRPr lang="ru-RU" sz="1400" dirty="0"/>
              </a:p>
            </p:txBody>
          </p:sp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03786580-E156-4431-8BBD-5C9287AB5E66}"/>
                  </a:ext>
                </a:extLst>
              </p:cNvPr>
              <p:cNvSpPr/>
              <p:nvPr/>
            </p:nvSpPr>
            <p:spPr>
              <a:xfrm>
                <a:off x="8732389" y="834502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array</a:t>
                </a:r>
                <a:endParaRPr lang="ru-RU" sz="1400" dirty="0"/>
              </a:p>
            </p:txBody>
          </p:sp>
          <p:sp>
            <p:nvSpPr>
              <p:cNvPr id="11" name="Прямоугольник: скругленные углы 10">
                <a:extLst>
                  <a:ext uri="{FF2B5EF4-FFF2-40B4-BE49-F238E27FC236}">
                    <a16:creationId xmlns:a16="http://schemas.microsoft.com/office/drawing/2014/main" id="{7B0CEBA9-8578-4E9B-BF41-58DB6379B352}"/>
                  </a:ext>
                </a:extLst>
              </p:cNvPr>
              <p:cNvSpPr/>
              <p:nvPr/>
            </p:nvSpPr>
            <p:spPr>
              <a:xfrm>
                <a:off x="6889071" y="1326750"/>
                <a:ext cx="9907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bitset</a:t>
                </a:r>
                <a:endParaRPr lang="ru-RU" sz="1400" dirty="0"/>
              </a:p>
            </p:txBody>
          </p:sp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C878636B-BC07-4BA0-9439-346B417565AA}"/>
                  </a:ext>
                </a:extLst>
              </p:cNvPr>
              <p:cNvSpPr/>
              <p:nvPr/>
            </p:nvSpPr>
            <p:spPr>
              <a:xfrm>
                <a:off x="7966644" y="1347926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vector</a:t>
                </a:r>
                <a:endParaRPr lang="ru-RU" sz="1400" dirty="0"/>
              </a:p>
            </p:txBody>
          </p:sp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8162F980-1848-477C-936F-0BDF3F2C03CF}"/>
                  </a:ext>
                </a:extLst>
              </p:cNvPr>
              <p:cNvSpPr/>
              <p:nvPr/>
            </p:nvSpPr>
            <p:spPr>
              <a:xfrm>
                <a:off x="9727608" y="834501"/>
                <a:ext cx="80071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map</a:t>
                </a:r>
                <a:endParaRPr lang="ru-RU" sz="1400" dirty="0"/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8E8C1FB4-826E-4DDE-AE66-9D225819538A}"/>
                  </a:ext>
                </a:extLst>
              </p:cNvPr>
              <p:cNvSpPr/>
              <p:nvPr/>
            </p:nvSpPr>
            <p:spPr>
              <a:xfrm>
                <a:off x="9072536" y="1321183"/>
                <a:ext cx="9019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ru-RU" sz="1400" dirty="0"/>
              </a:p>
            </p:txBody>
          </p:sp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E82AC80A-31EE-45FD-8738-262205E6AED4}"/>
                  </a:ext>
                </a:extLst>
              </p:cNvPr>
              <p:cNvSpPr/>
              <p:nvPr/>
            </p:nvSpPr>
            <p:spPr>
              <a:xfrm>
                <a:off x="6889071" y="1820384"/>
                <a:ext cx="10190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queue</a:t>
                </a:r>
                <a:endParaRPr lang="ru-RU" sz="1400" dirty="0"/>
              </a:p>
            </p:txBody>
          </p:sp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92803CDC-29F6-4CFB-8E41-52265869C529}"/>
                  </a:ext>
                </a:extLst>
              </p:cNvPr>
              <p:cNvSpPr/>
              <p:nvPr/>
            </p:nvSpPr>
            <p:spPr>
              <a:xfrm>
                <a:off x="6889071" y="2272331"/>
                <a:ext cx="1800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unordered_set</a:t>
                </a:r>
                <a:endParaRPr lang="ru-RU" sz="1400" dirty="0"/>
              </a:p>
            </p:txBody>
          </p:sp>
          <p:sp>
            <p:nvSpPr>
              <p:cNvPr id="17" name="Прямоугольник: скругленные углы 16">
                <a:extLst>
                  <a:ext uri="{FF2B5EF4-FFF2-40B4-BE49-F238E27FC236}">
                    <a16:creationId xmlns:a16="http://schemas.microsoft.com/office/drawing/2014/main" id="{E658C8F9-D280-48B5-BDF5-780734C3422A}"/>
                  </a:ext>
                </a:extLst>
              </p:cNvPr>
              <p:cNvSpPr/>
              <p:nvPr/>
            </p:nvSpPr>
            <p:spPr>
              <a:xfrm>
                <a:off x="8810023" y="2266764"/>
                <a:ext cx="1981444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unordered_map</a:t>
                </a:r>
                <a:endParaRPr lang="ru-RU" sz="1400" dirty="0"/>
              </a:p>
            </p:txBody>
          </p:sp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A1ECB7D3-67F0-4CD2-BF64-008A06DF51BA}"/>
                  </a:ext>
                </a:extLst>
              </p:cNvPr>
              <p:cNvSpPr/>
              <p:nvPr/>
            </p:nvSpPr>
            <p:spPr>
              <a:xfrm>
                <a:off x="7994963" y="1820384"/>
                <a:ext cx="16563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forward_list</a:t>
                </a:r>
                <a:endParaRPr lang="ru-RU" sz="1400" dirty="0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26F8CC0-6232-4F09-B5A3-D54871EB9D33}"/>
                </a:ext>
              </a:extLst>
            </p:cNvPr>
            <p:cNvGrpSpPr/>
            <p:nvPr/>
          </p:nvGrpSpPr>
          <p:grpSpPr>
            <a:xfrm>
              <a:off x="4698408" y="5191337"/>
              <a:ext cx="3383693" cy="1079150"/>
              <a:chOff x="6798767" y="3543081"/>
              <a:chExt cx="3579230" cy="1455047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3D473D7D-6783-456E-BD0F-2EC3792ED46E}"/>
                  </a:ext>
                </a:extLst>
              </p:cNvPr>
              <p:cNvSpPr/>
              <p:nvPr/>
            </p:nvSpPr>
            <p:spPr>
              <a:xfrm>
                <a:off x="6798767" y="3543081"/>
                <a:ext cx="3579230" cy="145504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59A28A-9EF4-4DE8-B086-D128B1A6115F}"/>
                  </a:ext>
                </a:extLst>
              </p:cNvPr>
              <p:cNvSpPr txBox="1"/>
              <p:nvPr/>
            </p:nvSpPr>
            <p:spPr>
              <a:xfrm>
                <a:off x="6798767" y="3545946"/>
                <a:ext cx="3579230" cy="352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Многопоточность</a:t>
                </a:r>
              </a:p>
            </p:txBody>
          </p:sp>
          <p:sp>
            <p:nvSpPr>
              <p:cNvPr id="23" name="Прямоугольник: скругленные углы 22">
                <a:extLst>
                  <a:ext uri="{FF2B5EF4-FFF2-40B4-BE49-F238E27FC236}">
                    <a16:creationId xmlns:a16="http://schemas.microsoft.com/office/drawing/2014/main" id="{37FCF60D-1EE8-4650-9BB3-3DC42C7BB51F}"/>
                  </a:ext>
                </a:extLst>
              </p:cNvPr>
              <p:cNvSpPr/>
              <p:nvPr/>
            </p:nvSpPr>
            <p:spPr>
              <a:xfrm>
                <a:off x="7094129" y="4018960"/>
                <a:ext cx="859165" cy="31289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  <a:endParaRPr lang="ru-RU" sz="1400" dirty="0"/>
              </a:p>
            </p:txBody>
          </p:sp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CE07D313-E276-4250-B760-E54B6FF3DE15}"/>
                  </a:ext>
                </a:extLst>
              </p:cNvPr>
              <p:cNvSpPr/>
              <p:nvPr/>
            </p:nvSpPr>
            <p:spPr>
              <a:xfrm>
                <a:off x="8098521" y="4018960"/>
                <a:ext cx="859165" cy="31289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mutex</a:t>
                </a:r>
                <a:endParaRPr lang="ru-RU" sz="1400" dirty="0"/>
              </a:p>
            </p:txBody>
          </p:sp>
          <p:sp>
            <p:nvSpPr>
              <p:cNvPr id="28" name="Прямоугольник: скругленные углы 27">
                <a:extLst>
                  <a:ext uri="{FF2B5EF4-FFF2-40B4-BE49-F238E27FC236}">
                    <a16:creationId xmlns:a16="http://schemas.microsoft.com/office/drawing/2014/main" id="{51175F77-12E7-4547-93AB-64A9F35582F0}"/>
                  </a:ext>
                </a:extLst>
              </p:cNvPr>
              <p:cNvSpPr/>
              <p:nvPr/>
            </p:nvSpPr>
            <p:spPr>
              <a:xfrm>
                <a:off x="7625039" y="4488551"/>
                <a:ext cx="1881884" cy="352880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condition_variable</a:t>
                </a:r>
                <a:endParaRPr lang="ru-RU" sz="1400" dirty="0"/>
              </a:p>
            </p:txBody>
          </p:sp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4736FF17-E764-4DB0-B8F6-8F864DA9BFD9}"/>
                  </a:ext>
                </a:extLst>
              </p:cNvPr>
              <p:cNvSpPr/>
              <p:nvPr/>
            </p:nvSpPr>
            <p:spPr>
              <a:xfrm>
                <a:off x="9102913" y="4018958"/>
                <a:ext cx="857313" cy="31289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future</a:t>
                </a:r>
                <a:endParaRPr lang="ru-RU" sz="1400" dirty="0"/>
              </a:p>
            </p:txBody>
          </p: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9E68380A-27E3-4AE6-95CB-923D7A2B773F}"/>
                </a:ext>
              </a:extLst>
            </p:cNvPr>
            <p:cNvGrpSpPr/>
            <p:nvPr/>
          </p:nvGrpSpPr>
          <p:grpSpPr>
            <a:xfrm>
              <a:off x="8216885" y="3180456"/>
              <a:ext cx="2345210" cy="1079150"/>
              <a:chOff x="6796606" y="4694681"/>
              <a:chExt cx="2773522" cy="146106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6BE85A98-3274-4EE4-AAC2-F8A1103A86AF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34E27E-1833-44F0-8D09-5EA2B8466D23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35434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Численные библиотеки</a:t>
                </a:r>
              </a:p>
            </p:txBody>
          </p:sp>
          <p:sp>
            <p:nvSpPr>
              <p:cNvPr id="40" name="Прямоугольник: скругленные углы 39">
                <a:extLst>
                  <a:ext uri="{FF2B5EF4-FFF2-40B4-BE49-F238E27FC236}">
                    <a16:creationId xmlns:a16="http://schemas.microsoft.com/office/drawing/2014/main" id="{83BB43AA-2B66-4004-AC6E-ED95EB0813E9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18180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complex</a:t>
                </a:r>
                <a:endParaRPr lang="ru-RU" sz="1400" dirty="0"/>
              </a:p>
            </p:txBody>
          </p:sp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F1295BCD-FE3A-4319-9B2F-BF8EC58CE348}"/>
                  </a:ext>
                </a:extLst>
              </p:cNvPr>
              <p:cNvSpPr/>
              <p:nvPr/>
            </p:nvSpPr>
            <p:spPr>
              <a:xfrm>
                <a:off x="8141902" y="5176574"/>
                <a:ext cx="114508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random</a:t>
                </a:r>
                <a:endParaRPr lang="ru-RU" sz="1400" dirty="0"/>
              </a:p>
            </p:txBody>
          </p:sp>
          <p:sp>
            <p:nvSpPr>
              <p:cNvPr id="42" name="Прямоугольник: скругленные углы 41">
                <a:extLst>
                  <a:ext uri="{FF2B5EF4-FFF2-40B4-BE49-F238E27FC236}">
                    <a16:creationId xmlns:a16="http://schemas.microsoft.com/office/drawing/2014/main" id="{8243CF3A-0166-48B1-97C0-1C82007A7D60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valarray</a:t>
                </a:r>
                <a:endParaRPr lang="ru-RU" sz="1400" dirty="0"/>
              </a:p>
            </p:txBody>
          </p:sp>
          <p:sp>
            <p:nvSpPr>
              <p:cNvPr id="43" name="Прямоугольник: скругленные углы 42">
                <a:extLst>
                  <a:ext uri="{FF2B5EF4-FFF2-40B4-BE49-F238E27FC236}">
                    <a16:creationId xmlns:a16="http://schemas.microsoft.com/office/drawing/2014/main" id="{85E48313-D1D6-4C59-AC90-C8CAA5438A29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numeric</a:t>
                </a:r>
                <a:endParaRPr lang="ru-RU" sz="1400" dirty="0"/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2EE6A8C1-D220-481E-A88A-93C3ACA9372A}"/>
                </a:ext>
              </a:extLst>
            </p:cNvPr>
            <p:cNvGrpSpPr/>
            <p:nvPr/>
          </p:nvGrpSpPr>
          <p:grpSpPr>
            <a:xfrm>
              <a:off x="1281713" y="3180456"/>
              <a:ext cx="3273674" cy="1419928"/>
              <a:chOff x="276916" y="364888"/>
              <a:chExt cx="3636716" cy="1792848"/>
            </a:xfrm>
          </p:grpSpPr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06F01E91-3772-4691-9F9C-605A31826039}"/>
                  </a:ext>
                </a:extLst>
              </p:cNvPr>
              <p:cNvSpPr/>
              <p:nvPr/>
            </p:nvSpPr>
            <p:spPr>
              <a:xfrm>
                <a:off x="276917" y="365337"/>
                <a:ext cx="3636715" cy="179239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800BD7-7470-4201-B0C1-4F816F220006}"/>
                  </a:ext>
                </a:extLst>
              </p:cNvPr>
              <p:cNvSpPr txBox="1"/>
              <p:nvPr/>
            </p:nvSpPr>
            <p:spPr>
              <a:xfrm>
                <a:off x="276916" y="364888"/>
                <a:ext cx="3636715" cy="3385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Потоки ввода-вывода</a:t>
                </a:r>
              </a:p>
            </p:txBody>
          </p:sp>
          <p:sp>
            <p:nvSpPr>
              <p:cNvPr id="48" name="Прямоугольник: скругленные углы 47">
                <a:extLst>
                  <a:ext uri="{FF2B5EF4-FFF2-40B4-BE49-F238E27FC236}">
                    <a16:creationId xmlns:a16="http://schemas.microsoft.com/office/drawing/2014/main" id="{63D6A555-F381-4D07-9075-A23F0B03AE30}"/>
                  </a:ext>
                </a:extLst>
              </p:cNvPr>
              <p:cNvSpPr/>
              <p:nvPr/>
            </p:nvSpPr>
            <p:spPr>
              <a:xfrm>
                <a:off x="393853" y="841216"/>
                <a:ext cx="6704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</a:t>
                </a:r>
                <a:endParaRPr lang="ru-RU" sz="1400" dirty="0"/>
              </a:p>
            </p:txBody>
          </p:sp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6C3AAF60-1924-4436-B317-2A987B7F168C}"/>
                  </a:ext>
                </a:extLst>
              </p:cNvPr>
              <p:cNvSpPr/>
              <p:nvPr/>
            </p:nvSpPr>
            <p:spPr>
              <a:xfrm>
                <a:off x="1172685" y="847710"/>
                <a:ext cx="122332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iostream</a:t>
                </a:r>
                <a:endParaRPr lang="ru-RU" sz="1400" dirty="0"/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322512BD-5EE9-4CF4-BE0D-677A718F6045}"/>
                  </a:ext>
                </a:extLst>
              </p:cNvPr>
              <p:cNvSpPr/>
              <p:nvPr/>
            </p:nvSpPr>
            <p:spPr>
              <a:xfrm>
                <a:off x="2504373" y="844844"/>
                <a:ext cx="110112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fstream</a:t>
                </a:r>
                <a:endParaRPr lang="ru-RU" sz="1400" dirty="0"/>
              </a:p>
            </p:txBody>
          </p:sp>
          <p:sp>
            <p:nvSpPr>
              <p:cNvPr id="51" name="Прямоугольник: скругленные углы 50">
                <a:extLst>
                  <a:ext uri="{FF2B5EF4-FFF2-40B4-BE49-F238E27FC236}">
                    <a16:creationId xmlns:a16="http://schemas.microsoft.com/office/drawing/2014/main" id="{EAC4C703-0359-454F-BE15-FF0037A82D7E}"/>
                  </a:ext>
                </a:extLst>
              </p:cNvPr>
              <p:cNvSpPr/>
              <p:nvPr/>
            </p:nvSpPr>
            <p:spPr>
              <a:xfrm>
                <a:off x="393853" y="1279866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iomanip</a:t>
                </a:r>
                <a:endParaRPr lang="ru-RU" sz="1400" dirty="0"/>
              </a:p>
            </p:txBody>
          </p: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460F8E4C-B448-4F9E-9BF8-315946695296}"/>
                  </a:ext>
                </a:extLst>
              </p:cNvPr>
              <p:cNvSpPr/>
              <p:nvPr/>
            </p:nvSpPr>
            <p:spPr>
              <a:xfrm>
                <a:off x="1623026" y="1278845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sstream</a:t>
                </a:r>
                <a:endParaRPr lang="ru-RU" sz="1400" dirty="0"/>
              </a:p>
            </p:txBody>
          </p:sp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58C86C51-1B10-45C8-B8DA-1869C6526ABB}"/>
                  </a:ext>
                </a:extLst>
              </p:cNvPr>
              <p:cNvSpPr/>
              <p:nvPr/>
            </p:nvSpPr>
            <p:spPr>
              <a:xfrm>
                <a:off x="398866" y="1712022"/>
                <a:ext cx="1142339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ostream</a:t>
                </a:r>
                <a:endParaRPr lang="ru-RU" sz="1400" dirty="0"/>
              </a:p>
            </p:txBody>
          </p:sp>
          <p:sp>
            <p:nvSpPr>
              <p:cNvPr id="54" name="Прямоугольник: скругленные углы 53">
                <a:extLst>
                  <a:ext uri="{FF2B5EF4-FFF2-40B4-BE49-F238E27FC236}">
                    <a16:creationId xmlns:a16="http://schemas.microsoft.com/office/drawing/2014/main" id="{3703685D-286C-4D63-9264-2B2F0441F67B}"/>
                  </a:ext>
                </a:extLst>
              </p:cNvPr>
              <p:cNvSpPr/>
              <p:nvPr/>
            </p:nvSpPr>
            <p:spPr>
              <a:xfrm>
                <a:off x="2847184" y="1278845"/>
                <a:ext cx="96777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iosfwd</a:t>
                </a:r>
                <a:endParaRPr lang="ru-RU" sz="1400" dirty="0"/>
              </a:p>
            </p:txBody>
          </p:sp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4F1A983C-4504-4924-A58C-5182FB0D8267}"/>
                  </a:ext>
                </a:extLst>
              </p:cNvPr>
              <p:cNvSpPr/>
              <p:nvPr/>
            </p:nvSpPr>
            <p:spPr>
              <a:xfrm>
                <a:off x="1623026" y="1717495"/>
                <a:ext cx="139262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streambuf</a:t>
                </a:r>
                <a:endParaRPr lang="ru-RU" sz="1400" dirty="0"/>
              </a:p>
            </p:txBody>
          </p:sp>
        </p:grp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545D10AB-DA79-4CC7-9649-6AB73795530D}"/>
                </a:ext>
              </a:extLst>
            </p:cNvPr>
            <p:cNvGrpSpPr/>
            <p:nvPr/>
          </p:nvGrpSpPr>
          <p:grpSpPr>
            <a:xfrm>
              <a:off x="6533854" y="2353296"/>
              <a:ext cx="2345210" cy="721870"/>
              <a:chOff x="7764920" y="2306648"/>
              <a:chExt cx="2489003" cy="945656"/>
            </a:xfrm>
          </p:grpSpPr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C89A0C91-C7CF-41C6-AE50-76A745F25FB1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FC4938B-B182-461D-B6E3-AD55F6620B41}"/>
                  </a:ext>
                </a:extLst>
              </p:cNvPr>
              <p:cNvSpPr txBox="1"/>
              <p:nvPr/>
            </p:nvSpPr>
            <p:spPr>
              <a:xfrm>
                <a:off x="7764920" y="2306648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Строки</a:t>
                </a:r>
              </a:p>
            </p:txBody>
          </p:sp>
          <p:sp>
            <p:nvSpPr>
              <p:cNvPr id="78" name="Прямоугольник: скругленные углы 77">
                <a:extLst>
                  <a:ext uri="{FF2B5EF4-FFF2-40B4-BE49-F238E27FC236}">
                    <a16:creationId xmlns:a16="http://schemas.microsoft.com/office/drawing/2014/main" id="{0C4DC526-963D-4509-97D4-3C7DBFD4FC95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string</a:t>
                </a:r>
                <a:endParaRPr lang="ru-RU" sz="1400" dirty="0"/>
              </a:p>
            </p:txBody>
          </p:sp>
          <p:sp>
            <p:nvSpPr>
              <p:cNvPr id="79" name="Прямоугольник: скругленные углы 78">
                <a:extLst>
                  <a:ext uri="{FF2B5EF4-FFF2-40B4-BE49-F238E27FC236}">
                    <a16:creationId xmlns:a16="http://schemas.microsoft.com/office/drawing/2014/main" id="{37F2EA86-2CF5-4419-8450-EF261B31A3CD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regex</a:t>
                </a:r>
                <a:endParaRPr lang="ru-RU" sz="1400" dirty="0"/>
              </a:p>
            </p:txBody>
          </p:sp>
        </p:grp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0A20E428-688D-4BDE-90D5-1DD9CBBC5975}"/>
                </a:ext>
              </a:extLst>
            </p:cNvPr>
            <p:cNvGrpSpPr/>
            <p:nvPr/>
          </p:nvGrpSpPr>
          <p:grpSpPr>
            <a:xfrm>
              <a:off x="8224039" y="5552484"/>
              <a:ext cx="2338056" cy="719043"/>
              <a:chOff x="7764920" y="2304625"/>
              <a:chExt cx="2489003" cy="947679"/>
            </a:xfrm>
          </p:grpSpPr>
          <p:sp>
            <p:nvSpPr>
              <p:cNvPr id="84" name="Прямоугольник 83">
                <a:extLst>
                  <a:ext uri="{FF2B5EF4-FFF2-40B4-BE49-F238E27FC236}">
                    <a16:creationId xmlns:a16="http://schemas.microsoft.com/office/drawing/2014/main" id="{E7BD760E-5261-4226-8D27-A1793EF599F5}"/>
                  </a:ext>
                </a:extLst>
              </p:cNvPr>
              <p:cNvSpPr/>
              <p:nvPr/>
            </p:nvSpPr>
            <p:spPr>
              <a:xfrm>
                <a:off x="7764921" y="2312662"/>
                <a:ext cx="2489002" cy="9396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45403F-DAE2-4426-8BB7-0751EC9065EF}"/>
                  </a:ext>
                </a:extLst>
              </p:cNvPr>
              <p:cNvSpPr txBox="1"/>
              <p:nvPr/>
            </p:nvSpPr>
            <p:spPr>
              <a:xfrm>
                <a:off x="7764920" y="2304625"/>
                <a:ext cx="2489003" cy="3428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Локализация</a:t>
                </a:r>
              </a:p>
            </p:txBody>
          </p:sp>
          <p:sp>
            <p:nvSpPr>
              <p:cNvPr id="86" name="Прямоугольник: скругленные углы 85">
                <a:extLst>
                  <a:ext uri="{FF2B5EF4-FFF2-40B4-BE49-F238E27FC236}">
                    <a16:creationId xmlns:a16="http://schemas.microsoft.com/office/drawing/2014/main" id="{3B0C3937-6D8B-480A-BB8E-54445AA96B8C}"/>
                  </a:ext>
                </a:extLst>
              </p:cNvPr>
              <p:cNvSpPr/>
              <p:nvPr/>
            </p:nvSpPr>
            <p:spPr>
              <a:xfrm>
                <a:off x="7873669" y="2788540"/>
                <a:ext cx="1099068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locale</a:t>
                </a:r>
                <a:endParaRPr lang="ru-RU" sz="1400" dirty="0"/>
              </a:p>
            </p:txBody>
          </p:sp>
          <p:sp>
            <p:nvSpPr>
              <p:cNvPr id="87" name="Прямоугольник: скругленные углы 86">
                <a:extLst>
                  <a:ext uri="{FF2B5EF4-FFF2-40B4-BE49-F238E27FC236}">
                    <a16:creationId xmlns:a16="http://schemas.microsoft.com/office/drawing/2014/main" id="{E2DDF6B8-C855-4470-B51B-E042E3CE903A}"/>
                  </a:ext>
                </a:extLst>
              </p:cNvPr>
              <p:cNvSpPr/>
              <p:nvPr/>
            </p:nvSpPr>
            <p:spPr>
              <a:xfrm>
                <a:off x="9016031" y="2788541"/>
                <a:ext cx="1064921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codesvt</a:t>
                </a:r>
                <a:endParaRPr lang="ru-RU" sz="1400" dirty="0"/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AD60C1D1-85E5-4EF0-A3CA-754A8FCB965E}"/>
                </a:ext>
              </a:extLst>
            </p:cNvPr>
            <p:cNvGrpSpPr/>
            <p:nvPr/>
          </p:nvGrpSpPr>
          <p:grpSpPr>
            <a:xfrm>
              <a:off x="9012543" y="2353296"/>
              <a:ext cx="1556706" cy="732178"/>
              <a:chOff x="8368828" y="5907143"/>
              <a:chExt cx="2489003" cy="867136"/>
            </a:xfrm>
          </p:grpSpPr>
          <p:sp>
            <p:nvSpPr>
              <p:cNvPr id="89" name="Прямоугольник 88">
                <a:extLst>
                  <a:ext uri="{FF2B5EF4-FFF2-40B4-BE49-F238E27FC236}">
                    <a16:creationId xmlns:a16="http://schemas.microsoft.com/office/drawing/2014/main" id="{F03C2666-BC4E-4D5A-B03D-36FAF3DADF96}"/>
                  </a:ext>
                </a:extLst>
              </p:cNvPr>
              <p:cNvSpPr/>
              <p:nvPr/>
            </p:nvSpPr>
            <p:spPr>
              <a:xfrm>
                <a:off x="8368830" y="5913157"/>
                <a:ext cx="2489001" cy="8611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A333D96-8CCF-48C9-8FC8-41BAED577236}"/>
                  </a:ext>
                </a:extLst>
              </p:cNvPr>
              <p:cNvSpPr txBox="1"/>
              <p:nvPr/>
            </p:nvSpPr>
            <p:spPr>
              <a:xfrm>
                <a:off x="8368828" y="6306370"/>
                <a:ext cx="2489003" cy="30777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[21 </a:t>
                </a:r>
                <a:r>
                  <a:rPr lang="ru-RU" sz="1400" dirty="0"/>
                  <a:t>файл</a:t>
                </a:r>
                <a:r>
                  <a:rPr lang="en-US" sz="1400" dirty="0"/>
                  <a:t>]</a:t>
                </a:r>
                <a:endParaRPr lang="ru-RU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4E84E6-DEC3-4A15-BB81-97BC612CBE94}"/>
                  </a:ext>
                </a:extLst>
              </p:cNvPr>
              <p:cNvSpPr txBox="1"/>
              <p:nvPr/>
            </p:nvSpPr>
            <p:spPr>
              <a:xfrm>
                <a:off x="8368828" y="5907143"/>
                <a:ext cx="2489003" cy="36194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Библиотеки </a:t>
                </a:r>
                <a:r>
                  <a:rPr lang="en-US" sz="1400" dirty="0"/>
                  <a:t>C</a:t>
                </a:r>
                <a:endParaRPr lang="ru-RU" sz="1400" dirty="0"/>
              </a:p>
            </p:txBody>
          </p: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7B62AB75-03CF-4BBE-95A7-57A7FE3EE257}"/>
                </a:ext>
              </a:extLst>
            </p:cNvPr>
            <p:cNvGrpSpPr/>
            <p:nvPr/>
          </p:nvGrpSpPr>
          <p:grpSpPr>
            <a:xfrm>
              <a:off x="1286638" y="4746975"/>
              <a:ext cx="3269571" cy="1524552"/>
              <a:chOff x="168708" y="3948690"/>
              <a:chExt cx="3595992" cy="1792848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4A127359-221B-4073-A57D-9E86D06B8059}"/>
                  </a:ext>
                </a:extLst>
              </p:cNvPr>
              <p:cNvSpPr/>
              <p:nvPr/>
            </p:nvSpPr>
            <p:spPr>
              <a:xfrm>
                <a:off x="168709" y="3949139"/>
                <a:ext cx="3595991" cy="179239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263913-55F2-4471-B5C0-F33CF9C8463F}"/>
                  </a:ext>
                </a:extLst>
              </p:cNvPr>
              <p:cNvSpPr txBox="1"/>
              <p:nvPr/>
            </p:nvSpPr>
            <p:spPr>
              <a:xfrm>
                <a:off x="168708" y="3948690"/>
                <a:ext cx="3595991" cy="30777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Общие</a:t>
                </a:r>
              </a:p>
            </p:txBody>
          </p:sp>
          <p:sp>
            <p:nvSpPr>
              <p:cNvPr id="61" name="Прямоугольник: скругленные углы 60">
                <a:extLst>
                  <a:ext uri="{FF2B5EF4-FFF2-40B4-BE49-F238E27FC236}">
                    <a16:creationId xmlns:a16="http://schemas.microsoft.com/office/drawing/2014/main" id="{44ACEBF8-1697-4BA5-976D-41CB68D4FF21}"/>
                  </a:ext>
                </a:extLst>
              </p:cNvPr>
              <p:cNvSpPr/>
              <p:nvPr/>
            </p:nvSpPr>
            <p:spPr>
              <a:xfrm>
                <a:off x="279317" y="4422741"/>
                <a:ext cx="1211062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algorithm</a:t>
                </a:r>
                <a:endParaRPr lang="ru-RU" sz="1400" dirty="0"/>
              </a:p>
            </p:txBody>
          </p:sp>
          <p:sp>
            <p:nvSpPr>
              <p:cNvPr id="62" name="Прямоугольник: скругленные углы 61">
                <a:extLst>
                  <a:ext uri="{FF2B5EF4-FFF2-40B4-BE49-F238E27FC236}">
                    <a16:creationId xmlns:a16="http://schemas.microsoft.com/office/drawing/2014/main" id="{C5B736A8-832C-42FA-902B-7770452AB3C8}"/>
                  </a:ext>
                </a:extLst>
              </p:cNvPr>
              <p:cNvSpPr/>
              <p:nvPr/>
            </p:nvSpPr>
            <p:spPr>
              <a:xfrm>
                <a:off x="1600987" y="4422154"/>
                <a:ext cx="921496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chrono</a:t>
                </a:r>
                <a:endParaRPr lang="ru-RU" sz="1400" dirty="0"/>
              </a:p>
            </p:txBody>
          </p:sp>
          <p:sp>
            <p:nvSpPr>
              <p:cNvPr id="63" name="Прямоугольник: скругленные углы 62">
                <a:extLst>
                  <a:ext uri="{FF2B5EF4-FFF2-40B4-BE49-F238E27FC236}">
                    <a16:creationId xmlns:a16="http://schemas.microsoft.com/office/drawing/2014/main" id="{7A1F786A-3AD0-443B-8713-CD9370D8077E}"/>
                  </a:ext>
                </a:extLst>
              </p:cNvPr>
              <p:cNvSpPr/>
              <p:nvPr/>
            </p:nvSpPr>
            <p:spPr>
              <a:xfrm>
                <a:off x="279317" y="4863668"/>
                <a:ext cx="131725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functional</a:t>
                </a:r>
                <a:endParaRPr lang="ru-RU" sz="1400" dirty="0"/>
              </a:p>
            </p:txBody>
          </p:sp>
          <p:sp>
            <p:nvSpPr>
              <p:cNvPr id="64" name="Прямоугольник: скругленные углы 63">
                <a:extLst>
                  <a:ext uri="{FF2B5EF4-FFF2-40B4-BE49-F238E27FC236}">
                    <a16:creationId xmlns:a16="http://schemas.microsoft.com/office/drawing/2014/main" id="{6E9DDEB6-A42C-49E6-B884-C88747907D31}"/>
                  </a:ext>
                </a:extLst>
              </p:cNvPr>
              <p:cNvSpPr/>
              <p:nvPr/>
            </p:nvSpPr>
            <p:spPr>
              <a:xfrm>
                <a:off x="1707878" y="4870002"/>
                <a:ext cx="102153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iterator</a:t>
                </a:r>
                <a:endParaRPr lang="ru-RU" sz="1400" dirty="0"/>
              </a:p>
            </p:txBody>
          </p:sp>
          <p:sp>
            <p:nvSpPr>
              <p:cNvPr id="65" name="Прямоугольник: скругленные углы 64">
                <a:extLst>
                  <a:ext uri="{FF2B5EF4-FFF2-40B4-BE49-F238E27FC236}">
                    <a16:creationId xmlns:a16="http://schemas.microsoft.com/office/drawing/2014/main" id="{82F9DA01-1EFC-4127-B5A1-B2E2B50BD324}"/>
                  </a:ext>
                </a:extLst>
              </p:cNvPr>
              <p:cNvSpPr/>
              <p:nvPr/>
            </p:nvSpPr>
            <p:spPr>
              <a:xfrm>
                <a:off x="284059" y="5295824"/>
                <a:ext cx="1206320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stdexcept</a:t>
                </a:r>
                <a:endParaRPr lang="ru-RU" sz="1400" dirty="0"/>
              </a:p>
            </p:txBody>
          </p: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F5CE1FD8-138B-4FCC-A136-262CFDD59955}"/>
                  </a:ext>
                </a:extLst>
              </p:cNvPr>
              <p:cNvSpPr/>
              <p:nvPr/>
            </p:nvSpPr>
            <p:spPr>
              <a:xfrm>
                <a:off x="2626043" y="4422154"/>
                <a:ext cx="1080515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memory</a:t>
                </a:r>
                <a:endParaRPr lang="ru-RU" sz="1400" dirty="0"/>
              </a:p>
            </p:txBody>
          </p:sp>
          <p:sp>
            <p:nvSpPr>
              <p:cNvPr id="67" name="Прямоугольник: скругленные углы 66">
                <a:extLst>
                  <a:ext uri="{FF2B5EF4-FFF2-40B4-BE49-F238E27FC236}">
                    <a16:creationId xmlns:a16="http://schemas.microsoft.com/office/drawing/2014/main" id="{D97094AD-73D1-4C4F-8007-5561D2456AE2}"/>
                  </a:ext>
                </a:extLst>
              </p:cNvPr>
              <p:cNvSpPr/>
              <p:nvPr/>
            </p:nvSpPr>
            <p:spPr>
              <a:xfrm>
                <a:off x="1600986" y="5291679"/>
                <a:ext cx="850673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tuple</a:t>
                </a:r>
                <a:endParaRPr lang="ru-RU" sz="1400" dirty="0"/>
              </a:p>
            </p:txBody>
          </p:sp>
          <p:sp>
            <p:nvSpPr>
              <p:cNvPr id="95" name="Прямоугольник: скругленные углы 94">
                <a:extLst>
                  <a:ext uri="{FF2B5EF4-FFF2-40B4-BE49-F238E27FC236}">
                    <a16:creationId xmlns:a16="http://schemas.microsoft.com/office/drawing/2014/main" id="{46584B08-568E-4D02-B61B-D4ED7F96FAE2}"/>
                  </a:ext>
                </a:extLst>
              </p:cNvPr>
              <p:cNvSpPr/>
              <p:nvPr/>
            </p:nvSpPr>
            <p:spPr>
              <a:xfrm>
                <a:off x="2561005" y="5292826"/>
                <a:ext cx="954267" cy="337352"/>
              </a:xfrm>
              <a:prstGeom prst="roundRect">
                <a:avLst>
                  <a:gd name="adj" fmla="val 50000"/>
                </a:avLst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utility</a:t>
                </a:r>
                <a:endParaRPr lang="ru-RU" sz="1400" dirty="0"/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EDFE96B5-11FD-4E02-B3A0-4247E454C854}"/>
                </a:ext>
              </a:extLst>
            </p:cNvPr>
            <p:cNvGrpSpPr/>
            <p:nvPr/>
          </p:nvGrpSpPr>
          <p:grpSpPr>
            <a:xfrm>
              <a:off x="8216885" y="4380970"/>
              <a:ext cx="2345210" cy="1079150"/>
              <a:chOff x="6796606" y="4694681"/>
              <a:chExt cx="2773522" cy="1461060"/>
            </a:xfrm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F06EA55D-F299-41A1-85F1-86810AF6F7C2}"/>
                  </a:ext>
                </a:extLst>
              </p:cNvPr>
              <p:cNvSpPr/>
              <p:nvPr/>
            </p:nvSpPr>
            <p:spPr>
              <a:xfrm>
                <a:off x="6796606" y="4700694"/>
                <a:ext cx="2773522" cy="145504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8473164-07D4-4390-B7EE-550B6F904738}"/>
                  </a:ext>
                </a:extLst>
              </p:cNvPr>
              <p:cNvSpPr txBox="1"/>
              <p:nvPr/>
            </p:nvSpPr>
            <p:spPr>
              <a:xfrm>
                <a:off x="6796606" y="4694681"/>
                <a:ext cx="2773522" cy="4166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Вспомогательные</a:t>
                </a:r>
              </a:p>
            </p:txBody>
          </p:sp>
          <p:sp>
            <p:nvSpPr>
              <p:cNvPr id="101" name="Прямоугольник: скругленные углы 100">
                <a:extLst>
                  <a:ext uri="{FF2B5EF4-FFF2-40B4-BE49-F238E27FC236}">
                    <a16:creationId xmlns:a16="http://schemas.microsoft.com/office/drawing/2014/main" id="{B10316B9-4CF7-40D5-ADD6-B1DB6762F7D4}"/>
                  </a:ext>
                </a:extLst>
              </p:cNvPr>
              <p:cNvSpPr/>
              <p:nvPr/>
            </p:nvSpPr>
            <p:spPr>
              <a:xfrm>
                <a:off x="6913542" y="5176573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exception</a:t>
                </a:r>
                <a:endParaRPr lang="ru-RU" sz="1400" dirty="0"/>
              </a:p>
            </p:txBody>
          </p:sp>
          <p:sp>
            <p:nvSpPr>
              <p:cNvPr id="102" name="Прямоугольник: скругленные углы 101">
                <a:extLst>
                  <a:ext uri="{FF2B5EF4-FFF2-40B4-BE49-F238E27FC236}">
                    <a16:creationId xmlns:a16="http://schemas.microsoft.com/office/drawing/2014/main" id="{8AEA2FD5-F558-4CB1-B535-B2FB44108ADB}"/>
                  </a:ext>
                </a:extLst>
              </p:cNvPr>
              <p:cNvSpPr/>
              <p:nvPr/>
            </p:nvSpPr>
            <p:spPr>
              <a:xfrm>
                <a:off x="8267663" y="5163065"/>
                <a:ext cx="114508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limits</a:t>
                </a:r>
                <a:endParaRPr lang="ru-RU" sz="1400" dirty="0"/>
              </a:p>
            </p:txBody>
          </p:sp>
          <p:sp>
            <p:nvSpPr>
              <p:cNvPr id="103" name="Прямоугольник: скругленные углы 102">
                <a:extLst>
                  <a:ext uri="{FF2B5EF4-FFF2-40B4-BE49-F238E27FC236}">
                    <a16:creationId xmlns:a16="http://schemas.microsoft.com/office/drawing/2014/main" id="{74F89051-9BA8-4AC0-AD7A-FD4A35783261}"/>
                  </a:ext>
                </a:extLst>
              </p:cNvPr>
              <p:cNvSpPr/>
              <p:nvPr/>
            </p:nvSpPr>
            <p:spPr>
              <a:xfrm>
                <a:off x="6918573" y="5646165"/>
                <a:ext cx="1223329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new</a:t>
                </a:r>
                <a:endParaRPr lang="ru-RU" sz="1400" dirty="0"/>
              </a:p>
            </p:txBody>
          </p:sp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969FBCB6-96F1-45CF-98B8-8463D5C1EF52}"/>
                  </a:ext>
                </a:extLst>
              </p:cNvPr>
              <p:cNvSpPr/>
              <p:nvPr/>
            </p:nvSpPr>
            <p:spPr>
              <a:xfrm>
                <a:off x="8207294" y="5646165"/>
                <a:ext cx="1205458" cy="337352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typeinfo</a:t>
                </a:r>
                <a:endParaRPr lang="ru-RU" sz="1400" dirty="0"/>
              </a:p>
            </p:txBody>
          </p:sp>
        </p:grpSp>
        <p:sp>
          <p:nvSpPr>
            <p:cNvPr id="106" name="Объект 2">
              <a:extLst>
                <a:ext uri="{FF2B5EF4-FFF2-40B4-BE49-F238E27FC236}">
                  <a16:creationId xmlns:a16="http://schemas.microsoft.com/office/drawing/2014/main" id="{9381EAD2-23FD-4E50-8B70-B9ACC9926E01}"/>
                </a:ext>
              </a:extLst>
            </p:cNvPr>
            <p:cNvSpPr txBox="1">
              <a:spLocks/>
            </p:cNvSpPr>
            <p:nvPr/>
          </p:nvSpPr>
          <p:spPr>
            <a:xfrm>
              <a:off x="1230131" y="6317322"/>
              <a:ext cx="9339117" cy="395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spcBef>
                  <a:spcPts val="600"/>
                </a:spcBef>
                <a:buNone/>
              </a:pPr>
              <a:r>
                <a:rPr lang="ru-RU" sz="1600" dirty="0"/>
                <a:t>(Перечислены не все заголовочные файлы, но большая их часть)</a:t>
              </a:r>
              <a:endParaRPr lang="en-US" sz="1600" dirty="0"/>
            </a:p>
          </p:txBody>
        </p:sp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3F4A72AF-D19F-4B62-BF74-9A8FBC5C0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23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A0B7631-1E6B-4D34-88BE-E538AB0A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 по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D1F3EC-2A7F-4920-9F9D-D70407CB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63" y="2099998"/>
            <a:ext cx="5986865" cy="4351337"/>
          </a:xfrm>
        </p:spPr>
        <p:txBody>
          <a:bodyPr/>
          <a:lstStyle/>
          <a:p>
            <a:r>
              <a:rPr lang="en-US" dirty="0"/>
              <a:t>[</a:t>
            </a:r>
            <a:r>
              <a:rPr lang="ru-RU" dirty="0"/>
              <a:t>Ваш любимый поисковик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/>
              <a:t>stackoverflow.com</a:t>
            </a:r>
            <a:r>
              <a:rPr lang="ru-RU" dirty="0"/>
              <a:t>. Запросы лучше писать по-английски</a:t>
            </a:r>
            <a:endParaRPr lang="en-US" dirty="0"/>
          </a:p>
          <a:p>
            <a:r>
              <a:rPr lang="en-US" dirty="0"/>
              <a:t>cplusplus.com (</a:t>
            </a:r>
            <a:r>
              <a:rPr lang="ru-RU" dirty="0"/>
              <a:t>или </a:t>
            </a:r>
            <a:r>
              <a:rPr lang="en-US" dirty="0"/>
              <a:t>cppreference.com) – </a:t>
            </a:r>
            <a:r>
              <a:rPr lang="ru-RU" dirty="0"/>
              <a:t>полная документация</a:t>
            </a:r>
            <a:endParaRPr lang="en-US" dirty="0"/>
          </a:p>
          <a:p>
            <a:r>
              <a:rPr lang="en-US" dirty="0"/>
              <a:t>boost.org – peer-review</a:t>
            </a:r>
            <a:r>
              <a:rPr lang="ru-RU" dirty="0"/>
              <a:t> библиотеки, многие из которых войдут в стандарт </a:t>
            </a:r>
            <a:r>
              <a:rPr lang="en-US" dirty="0"/>
              <a:t>C++</a:t>
            </a:r>
          </a:p>
          <a:p>
            <a:r>
              <a:rPr lang="en-US" dirty="0"/>
              <a:t>Coursera: </a:t>
            </a:r>
            <a:r>
              <a:rPr lang="ru-RU" dirty="0"/>
              <a:t>специализация Яндекс</a:t>
            </a:r>
            <a:r>
              <a:rPr lang="en-US" dirty="0"/>
              <a:t> + </a:t>
            </a:r>
            <a:r>
              <a:rPr lang="ru-RU" dirty="0"/>
              <a:t>ВШЭ</a:t>
            </a:r>
          </a:p>
          <a:p>
            <a:r>
              <a:rPr lang="ru-RU" dirty="0"/>
              <a:t>Задачи </a:t>
            </a:r>
            <a:r>
              <a:rPr lang="en-US" dirty="0"/>
              <a:t>online: hackerrank.com</a:t>
            </a:r>
          </a:p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Bjarne Stroustrup</a:t>
            </a:r>
          </a:p>
          <a:p>
            <a:pPr lvl="1"/>
            <a:r>
              <a:rPr lang="en-US" dirty="0"/>
              <a:t>Scott Meyers </a:t>
            </a:r>
          </a:p>
          <a:p>
            <a:pPr lvl="1"/>
            <a:r>
              <a:rPr lang="en-US" dirty="0"/>
              <a:t>…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B6E4E87-FF0B-4B92-BFDD-1728072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C8C019-281E-41AD-B602-CC07C0A2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FC4BA7-57B5-4E09-A2BD-2EC1B9C30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75" y="3902127"/>
            <a:ext cx="3134589" cy="7470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BA75EE-FDEE-47B0-80FA-B3DACF0F1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23" y="4782253"/>
            <a:ext cx="1729666" cy="17296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01F325-E8DF-4E12-9F63-0DC50D247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771" y="4766356"/>
            <a:ext cx="1761460" cy="1761460"/>
          </a:xfrm>
          <a:prstGeom prst="rect">
            <a:avLst/>
          </a:prstGeom>
        </p:spPr>
      </p:pic>
      <p:sp>
        <p:nvSpPr>
          <p:cNvPr id="9" name="Прямоугольник: усеченные верхние углы 8">
            <a:extLst>
              <a:ext uri="{FF2B5EF4-FFF2-40B4-BE49-F238E27FC236}">
                <a16:creationId xmlns:a16="http://schemas.microsoft.com/office/drawing/2014/main" id="{D2B3BE83-3CB0-4A2D-9C4B-BE900D044C5A}"/>
              </a:ext>
            </a:extLst>
          </p:cNvPr>
          <p:cNvSpPr/>
          <p:nvPr/>
        </p:nvSpPr>
        <p:spPr>
          <a:xfrm>
            <a:off x="8038985" y="2344154"/>
            <a:ext cx="2577572" cy="994299"/>
          </a:xfrm>
          <a:prstGeom prst="snip2Same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don't pay for what you don't use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9EFE35-9C94-4F3F-B355-1E9E5B876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022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437DD-BB1C-4825-A84E-E963D638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D6E73-43F1-4F3E-9E66-85061F66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49378"/>
            <a:ext cx="8595360" cy="3959441"/>
          </a:xfrm>
        </p:spPr>
        <p:txBody>
          <a:bodyPr/>
          <a:lstStyle/>
          <a:p>
            <a:r>
              <a:rPr lang="ru-RU" dirty="0"/>
              <a:t>Практические занятия 1.5 пары</a:t>
            </a:r>
            <a:r>
              <a:rPr lang="en-US" dirty="0"/>
              <a:t> </a:t>
            </a:r>
            <a:r>
              <a:rPr lang="ru-RU" dirty="0"/>
              <a:t>в неделю</a:t>
            </a:r>
          </a:p>
          <a:p>
            <a:r>
              <a:rPr lang="ru-RU" dirty="0"/>
              <a:t>8 лекций</a:t>
            </a:r>
          </a:p>
          <a:p>
            <a:r>
              <a:rPr lang="ru-RU" dirty="0"/>
              <a:t>В курсе будет два модуля: С++ и Python</a:t>
            </a:r>
          </a:p>
          <a:p>
            <a:pPr lvl="1"/>
            <a:r>
              <a:rPr lang="ru-RU" dirty="0"/>
              <a:t>в каждом модуле по </a:t>
            </a:r>
            <a:r>
              <a:rPr lang="ru-RU" dirty="0">
                <a:solidFill>
                  <a:srgbClr val="C00000"/>
                </a:solidFill>
              </a:rPr>
              <a:t>5 обязательных задач</a:t>
            </a:r>
          </a:p>
          <a:p>
            <a:pPr lvl="1"/>
            <a:r>
              <a:rPr lang="ru-RU" dirty="0"/>
              <a:t>для положительной оценки нужно сдать </a:t>
            </a:r>
            <a:r>
              <a:rPr lang="ru-RU" dirty="0">
                <a:solidFill>
                  <a:srgbClr val="C00000"/>
                </a:solidFill>
              </a:rPr>
              <a:t>минимум 3</a:t>
            </a:r>
            <a:r>
              <a:rPr lang="ru-RU" dirty="0"/>
              <a:t> задачи из каждого модуля</a:t>
            </a:r>
          </a:p>
          <a:p>
            <a:r>
              <a:rPr lang="ru-RU" dirty="0"/>
              <a:t>Для отличной оценки нужно будет выполнить более сложное комплексное задание («</a:t>
            </a:r>
            <a:r>
              <a:rPr lang="ru-RU" dirty="0">
                <a:solidFill>
                  <a:srgbClr val="C00000"/>
                </a:solidFill>
              </a:rPr>
              <a:t>проект</a:t>
            </a:r>
            <a:r>
              <a:rPr lang="ru-RU" dirty="0"/>
              <a:t>») на любом языке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17AF1B-7F30-4203-97AD-292FCF4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ED2BF-E9F9-4A8A-B919-30B549EF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AFC98E-E214-41B8-B6F2-5B9E75171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1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B5B4D-9C5F-49C3-997D-40E36C9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1F1FD-F501-4042-8DD0-CD767802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75" y="2246992"/>
            <a:ext cx="4418357" cy="292869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rgbClr val="C00000"/>
                </a:solidFill>
              </a:rPr>
              <a:t>Темы лекций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Основы С++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Шаблоны/исключения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STL, структуры данных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Основы проектирования, </a:t>
            </a:r>
            <a:r>
              <a:rPr lang="ru-RU" sz="1800" dirty="0" err="1"/>
              <a:t>git</a:t>
            </a:r>
            <a:endParaRPr lang="ru-RU" sz="1800" dirty="0"/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Основы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Полезные библиотеки Python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2F702D-14BD-49F2-A23E-4A00D78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9DC84C-D21D-4CF3-9AD4-95AB4D4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A93C41B-5729-4564-B92B-F8D05848BEB8}"/>
              </a:ext>
            </a:extLst>
          </p:cNvPr>
          <p:cNvSpPr txBox="1">
            <a:spLocks/>
          </p:cNvSpPr>
          <p:nvPr/>
        </p:nvSpPr>
        <p:spPr>
          <a:xfrm>
            <a:off x="5515755" y="2246991"/>
            <a:ext cx="5438757" cy="292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rgbClr val="C00000"/>
                </a:solidFill>
              </a:rPr>
              <a:t>Темы задач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Простой и «продвинутый» класс 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Работа с STL 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Иерархия классов с наследованием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Простая задача на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Работа со структурами данных на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Математический анализ на Python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/>
              <a:t>Проект (на отлично)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08937-8279-4950-83DA-99F3B0C2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81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6C46F-7E39-4174-94DB-B3E5CDF8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вам нужен </a:t>
            </a:r>
            <a:r>
              <a:rPr lang="en-US" dirty="0"/>
              <a:t>C++?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ADECB-37D3-43D1-874C-0800FD1A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761018" cy="4351337"/>
          </a:xfrm>
        </p:spPr>
        <p:txBody>
          <a:bodyPr/>
          <a:lstStyle/>
          <a:p>
            <a:r>
              <a:rPr lang="ru-RU" dirty="0"/>
              <a:t>Он быстрый и он развивается</a:t>
            </a:r>
          </a:p>
          <a:p>
            <a:pPr lvl="1"/>
            <a:r>
              <a:rPr lang="ru-RU" b="1" dirty="0"/>
              <a:t>Быстрый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C++ </a:t>
            </a:r>
            <a:r>
              <a:rPr lang="ru-RU" dirty="0"/>
              <a:t>– основной язык разработки в коммерческих и научных проектах, в которых важна эффективность (</a:t>
            </a:r>
            <a:r>
              <a:rPr lang="en-US" dirty="0"/>
              <a:t>OS X, MS Windows, Adobe Photoshop, Tensorflow, Firefox, Chromium</a:t>
            </a:r>
            <a:r>
              <a:rPr lang="ru-RU" dirty="0"/>
              <a:t>, </a:t>
            </a:r>
            <a:r>
              <a:rPr lang="en-US" dirty="0"/>
              <a:t>Skype </a:t>
            </a:r>
            <a:r>
              <a:rPr lang="ru-RU" dirty="0"/>
              <a:t>и ещё </a:t>
            </a:r>
            <a:r>
              <a:rPr lang="ru-RU" b="1" dirty="0"/>
              <a:t>очень</a:t>
            </a:r>
            <a:r>
              <a:rPr lang="ru-RU" dirty="0"/>
              <a:t> много чего)</a:t>
            </a:r>
          </a:p>
          <a:p>
            <a:pPr lvl="1"/>
            <a:r>
              <a:rPr lang="ru-RU" b="1" dirty="0"/>
              <a:t>Развивается</a:t>
            </a:r>
            <a:r>
              <a:rPr lang="ru-RU" dirty="0"/>
              <a:t>: на современном </a:t>
            </a:r>
            <a:r>
              <a:rPr lang="en-US" dirty="0"/>
              <a:t>C++ </a:t>
            </a:r>
            <a:r>
              <a:rPr lang="ru-RU" dirty="0"/>
              <a:t>можно писать простой, понятный и надёжный код</a:t>
            </a:r>
          </a:p>
          <a:p>
            <a:r>
              <a:rPr lang="ru-RU" dirty="0"/>
              <a:t>Философия </a:t>
            </a:r>
            <a:r>
              <a:rPr lang="en-US" dirty="0"/>
              <a:t>C++: </a:t>
            </a:r>
            <a:r>
              <a:rPr lang="ru-RU" b="1" dirty="0"/>
              <a:t>не платить за то, что не используешь</a:t>
            </a:r>
            <a:endParaRPr lang="en-US" b="1" dirty="0"/>
          </a:p>
          <a:p>
            <a:r>
              <a:rPr lang="ru-RU" dirty="0"/>
              <a:t>Преподаватели этого курса считают, что выпускник физфака НГУ должен уметь не только использовать библиотеки языка </a:t>
            </a:r>
            <a:r>
              <a:rPr lang="en-US" dirty="0"/>
              <a:t>Python, </a:t>
            </a:r>
            <a:r>
              <a:rPr lang="ru-RU" dirty="0"/>
              <a:t>но и иметь представление о написании эффективного кода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0EBE04-09C8-4CA1-99F9-3F03CCD3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20140F-EA28-4B25-BF0E-E6B1D7D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D51A4C-42FC-4442-9A35-721B7BDE0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2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5A801-D034-4AC5-8527-004E1438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Каналы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99252-0784-4398-88FC-4B05DFEC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66151"/>
            <a:ext cx="8595360" cy="40139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vit.vorobiev@gmail.com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Telegram-</a:t>
            </a:r>
            <a:r>
              <a:rPr lang="ru-RU" sz="3600" dirty="0"/>
              <a:t>чат: </a:t>
            </a:r>
            <a:r>
              <a:rPr lang="en-US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http://tiny.cc/b66icz</a:t>
            </a:r>
            <a:endParaRPr lang="ru-RU" sz="36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959515-93DC-49D4-AA03-66A41784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98743F-380B-4354-BB8B-12F51726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93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A99C77B-CADE-4AA6-87FC-F23F5725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F880AAD-7C73-4E8C-9BDE-418A3B17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113" y="1716814"/>
            <a:ext cx="3778682" cy="731520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8BE2C2E-9D43-47F4-AF42-FBBD5266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39666" y="1713655"/>
            <a:ext cx="5067374" cy="731520"/>
          </a:xfrm>
        </p:spPr>
        <p:txBody>
          <a:bodyPr>
            <a:normAutofit/>
          </a:bodyPr>
          <a:lstStyle/>
          <a:p>
            <a:r>
              <a:rPr lang="en-US" sz="2800" dirty="0"/>
              <a:t>C++</a:t>
            </a:r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5E7559-C8DE-4ABD-B6EB-B957CD6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C705E2-AF10-4CDD-A871-4D35EB45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629F63-B6D9-477A-AFFC-27F81823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11" name="Объект 1">
            <a:extLst>
              <a:ext uri="{FF2B5EF4-FFF2-40B4-BE49-F238E27FC236}">
                <a16:creationId xmlns:a16="http://schemas.microsoft.com/office/drawing/2014/main" id="{2EB2DDD5-CD62-4296-82F7-986ECE721B79}"/>
              </a:ext>
            </a:extLst>
          </p:cNvPr>
          <p:cNvSpPr txBox="1">
            <a:spLocks/>
          </p:cNvSpPr>
          <p:nvPr/>
        </p:nvSpPr>
        <p:spPr>
          <a:xfrm>
            <a:off x="790113" y="2693093"/>
            <a:ext cx="4391031" cy="3459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 is you name?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 %s!"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Объект 1">
            <a:extLst>
              <a:ext uri="{FF2B5EF4-FFF2-40B4-BE49-F238E27FC236}">
                <a16:creationId xmlns:a16="http://schemas.microsoft.com/office/drawing/2014/main" id="{73CA17AD-AABB-4332-A063-CA9DFA206E39}"/>
              </a:ext>
            </a:extLst>
          </p:cNvPr>
          <p:cNvSpPr txBox="1">
            <a:spLocks/>
          </p:cNvSpPr>
          <p:nvPr/>
        </p:nvSpPr>
        <p:spPr>
          <a:xfrm>
            <a:off x="5629922" y="2693092"/>
            <a:ext cx="4391031" cy="3799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 is your name?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string 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cin &gt;&gt; 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12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85DFC73-7198-4E5A-B3EA-2AB7ED79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в </a:t>
            </a:r>
            <a:r>
              <a:rPr lang="en-US" i="1" dirty="0"/>
              <a:t>C</a:t>
            </a:r>
            <a:endParaRPr lang="ru-RU" i="1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3ADADEC-C136-4276-8F19-B80850BA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434453" cy="752475"/>
          </a:xfrm>
        </p:spPr>
        <p:txBody>
          <a:bodyPr/>
          <a:lstStyle/>
          <a:p>
            <a:r>
              <a:rPr lang="ru-RU" dirty="0"/>
              <a:t>В сложных программах неизбежно приходится создавать собственные типы данных. В языке </a:t>
            </a:r>
            <a:r>
              <a:rPr lang="en-US" i="1" dirty="0"/>
              <a:t>C</a:t>
            </a:r>
            <a:r>
              <a:rPr lang="ru-RU" dirty="0"/>
              <a:t> это </a:t>
            </a:r>
            <a:r>
              <a:rPr lang="ru-RU" i="1" dirty="0">
                <a:solidFill>
                  <a:srgbClr val="C00000"/>
                </a:solidFill>
              </a:rPr>
              <a:t>структуры</a:t>
            </a:r>
            <a:r>
              <a:rPr lang="ru-RU" dirty="0"/>
              <a:t>: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88E5919-E863-41A0-8979-386A9F22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Программирование на C++ и Python. От структур к классам. 11.09.2019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DFC4131-BF90-47D0-A5F7-9B0B988F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sp>
        <p:nvSpPr>
          <p:cNvPr id="12" name="Объект 1">
            <a:extLst>
              <a:ext uri="{FF2B5EF4-FFF2-40B4-BE49-F238E27FC236}">
                <a16:creationId xmlns:a16="http://schemas.microsoft.com/office/drawing/2014/main" id="{FCBED720-40B1-4026-B723-4F58A7270E35}"/>
              </a:ext>
            </a:extLst>
          </p:cNvPr>
          <p:cNvSpPr txBox="1">
            <a:spLocks/>
          </p:cNvSpPr>
          <p:nvPr/>
        </p:nvSpPr>
        <p:spPr>
          <a:xfrm>
            <a:off x="5793406" y="2713034"/>
            <a:ext cx="4391031" cy="3459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 now = 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Объект 1">
            <a:extLst>
              <a:ext uri="{FF2B5EF4-FFF2-40B4-BE49-F238E27FC236}">
                <a16:creationId xmlns:a16="http://schemas.microsoft.com/office/drawing/2014/main" id="{83C6A754-D865-48A2-BAB6-31A3C04FE8F1}"/>
              </a:ext>
            </a:extLst>
          </p:cNvPr>
          <p:cNvSpPr txBox="1">
            <a:spLocks/>
          </p:cNvSpPr>
          <p:nvPr/>
        </p:nvSpPr>
        <p:spPr>
          <a:xfrm>
            <a:off x="1020932" y="2713034"/>
            <a:ext cx="4391031" cy="3459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y; 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Date;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 today;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экземпляр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201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6FE18B-795E-4853-A273-0AC6C359A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245" b="19910"/>
          <a:stretch/>
        </p:blipFill>
        <p:spPr>
          <a:xfrm>
            <a:off x="11292840" y="-3660"/>
            <a:ext cx="916940" cy="770229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1412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2361</Words>
  <Application>Microsoft Office PowerPoint</Application>
  <PresentationFormat>Широкоэкранный</PresentationFormat>
  <Paragraphs>581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План лекции</vt:lpstr>
      <vt:lpstr>Цель курса</vt:lpstr>
      <vt:lpstr>Организация курса</vt:lpstr>
      <vt:lpstr>Программа курса</vt:lpstr>
      <vt:lpstr>Зачем вам нужен C++?</vt:lpstr>
      <vt:lpstr>Каналы связи</vt:lpstr>
      <vt:lpstr>Hello!</vt:lpstr>
      <vt:lpstr>Структуры в C</vt:lpstr>
      <vt:lpstr>Структуры как абстракции</vt:lpstr>
      <vt:lpstr>Простейший класс</vt:lpstr>
      <vt:lpstr>Инкапсуляция</vt:lpstr>
      <vt:lpstr>Private и public</vt:lpstr>
      <vt:lpstr>Геттеры и сеттеры</vt:lpstr>
      <vt:lpstr>Перегрузка функций в C++</vt:lpstr>
      <vt:lpstr>Конструктор и деструктор</vt:lpstr>
      <vt:lpstr>Заголовок и реализация</vt:lpstr>
      <vt:lpstr>Наследование</vt:lpstr>
      <vt:lpstr>Презентация PowerPoint</vt:lpstr>
      <vt:lpstr>Множественное наследование</vt:lpstr>
      <vt:lpstr>Множественное наследование</vt:lpstr>
      <vt:lpstr>Указатель на базовый класс</vt:lpstr>
      <vt:lpstr>Полиморфизм</vt:lpstr>
      <vt:lpstr>Презентация PowerPoint</vt:lpstr>
      <vt:lpstr>Презентация PowerPoint</vt:lpstr>
      <vt:lpstr>Виртуальные функции</vt:lpstr>
      <vt:lpstr>Абстрактные классы</vt:lpstr>
      <vt:lpstr>Презентация PowerPoint</vt:lpstr>
      <vt:lpstr>Суммируем</vt:lpstr>
      <vt:lpstr>Backup</vt:lpstr>
      <vt:lpstr>Стандартная библиотека</vt:lpstr>
      <vt:lpstr>Ресурсы по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 Vorobyev</cp:lastModifiedBy>
  <cp:revision>49</cp:revision>
  <dcterms:created xsi:type="dcterms:W3CDTF">2019-09-03T17:37:17Z</dcterms:created>
  <dcterms:modified xsi:type="dcterms:W3CDTF">2019-09-18T01:50:58Z</dcterms:modified>
</cp:coreProperties>
</file>