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8"/>
  </p:notesMasterIdLst>
  <p:sldIdLst>
    <p:sldId id="257" r:id="rId3"/>
    <p:sldId id="260" r:id="rId4"/>
    <p:sldId id="271" r:id="rId5"/>
    <p:sldId id="272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1" r:id="rId17"/>
    <p:sldId id="282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96" r:id="rId26"/>
    <p:sldId id="301" r:id="rId27"/>
    <p:sldId id="297" r:id="rId28"/>
    <p:sldId id="300" r:id="rId29"/>
    <p:sldId id="298" r:id="rId30"/>
    <p:sldId id="295" r:id="rId31"/>
    <p:sldId id="289" r:id="rId32"/>
    <p:sldId id="292" r:id="rId33"/>
    <p:sldId id="293" r:id="rId34"/>
    <p:sldId id="299" r:id="rId35"/>
    <p:sldId id="302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9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9D3DE-2631-431A-8029-4C4AC73C41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dirty="0"/>
              <a:t>C++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41685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400" dirty="0">
                <a:solidFill>
                  <a:schemeClr val="tx2"/>
                </a:solidFill>
              </a:rPr>
              <a:t>Лекция </a:t>
            </a:r>
            <a:r>
              <a:rPr lang="en-US" sz="2400" dirty="0">
                <a:solidFill>
                  <a:schemeClr val="tx2"/>
                </a:solidFill>
              </a:rPr>
              <a:t>2</a:t>
            </a:r>
            <a:r>
              <a:rPr lang="ru-RU" sz="2400" dirty="0">
                <a:solidFill>
                  <a:schemeClr val="tx2"/>
                </a:solidFill>
              </a:rPr>
              <a:t>. Классы 2</a:t>
            </a:r>
          </a:p>
          <a:p>
            <a:pPr algn="ctr">
              <a:spcBef>
                <a:spcPts val="1800"/>
              </a:spcBef>
            </a:pPr>
            <a:endParaRPr lang="ru-RU" sz="1800" dirty="0">
              <a:solidFill>
                <a:schemeClr val="tx2"/>
              </a:solidFill>
            </a:endParaRPr>
          </a:p>
          <a:p>
            <a:pPr algn="ctr">
              <a:spcBef>
                <a:spcPts val="1800"/>
              </a:spcBef>
            </a:pPr>
            <a:r>
              <a:rPr lang="ru-RU" sz="1800" dirty="0">
                <a:solidFill>
                  <a:schemeClr val="tx2"/>
                </a:solidFill>
              </a:rPr>
              <a:t>Воробьев Виталий Сергеевич (ИЯФ, НГУ)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2"/>
                </a:solidFill>
              </a:rPr>
              <a:t>2</a:t>
            </a:r>
            <a:r>
              <a:rPr lang="ru-RU" sz="1800" dirty="0">
                <a:solidFill>
                  <a:schemeClr val="bg2"/>
                </a:solidFill>
              </a:rPr>
              <a:t> октября 2019, Новосибирск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3639295" y="1139818"/>
            <a:ext cx="5344997" cy="1536569"/>
            <a:chOff x="3525625" y="1139818"/>
            <a:chExt cx="5344997" cy="153656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3525625" y="1139818"/>
              <a:ext cx="5344997" cy="1536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3690C-3C16-45B4-A5F0-5C5D1A75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по ссылке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6107D-4EDB-45C5-8CF7-C02FDBC4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6692520" cy="426127"/>
          </a:xfrm>
        </p:spPr>
        <p:txBody>
          <a:bodyPr/>
          <a:lstStyle/>
          <a:p>
            <a:r>
              <a:rPr lang="ru-RU" dirty="0"/>
              <a:t>Передача аргументов по значению: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D284D6-BE7B-4AE4-AF98-CBCD2F75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FA0977B-3317-4F6B-92CF-81BC51093560}"/>
              </a:ext>
            </a:extLst>
          </p:cNvPr>
          <p:cNvSpPr txBox="1">
            <a:spLocks/>
          </p:cNvSpPr>
          <p:nvPr/>
        </p:nvSpPr>
        <p:spPr>
          <a:xfrm>
            <a:off x="1261873" y="2272681"/>
            <a:ext cx="4215650" cy="947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i = i +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93529085-3AC4-44F4-94E9-4C27DDE828E4}"/>
              </a:ext>
            </a:extLst>
          </p:cNvPr>
          <p:cNvSpPr txBox="1">
            <a:spLocks/>
          </p:cNvSpPr>
          <p:nvPr/>
        </p:nvSpPr>
        <p:spPr>
          <a:xfrm>
            <a:off x="6194354" y="2272680"/>
            <a:ext cx="4215650" cy="947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 = 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 &lt;&lt; n &lt;&lt; endl;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1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0A9E5805-0A34-4F3F-AAFD-7DCC4537B505}"/>
              </a:ext>
            </a:extLst>
          </p:cNvPr>
          <p:cNvSpPr/>
          <p:nvPr/>
        </p:nvSpPr>
        <p:spPr>
          <a:xfrm rot="16200000">
            <a:off x="5687862" y="2656367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093940E-A94B-4657-A00A-7CA450477BD1}"/>
              </a:ext>
            </a:extLst>
          </p:cNvPr>
          <p:cNvSpPr txBox="1">
            <a:spLocks/>
          </p:cNvSpPr>
          <p:nvPr/>
        </p:nvSpPr>
        <p:spPr>
          <a:xfrm>
            <a:off x="1261872" y="3433312"/>
            <a:ext cx="6692520" cy="42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Передача аргументов через указатель:</a:t>
            </a:r>
          </a:p>
          <a:p>
            <a:endParaRPr lang="ru-RU" dirty="0"/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08113747-D7EC-46B7-9FF9-422DF9625590}"/>
              </a:ext>
            </a:extLst>
          </p:cNvPr>
          <p:cNvSpPr txBox="1">
            <a:spLocks/>
          </p:cNvSpPr>
          <p:nvPr/>
        </p:nvSpPr>
        <p:spPr>
          <a:xfrm>
            <a:off x="1261872" y="3841684"/>
            <a:ext cx="4215650" cy="952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 =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 +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0D1E8788-AB57-4A2A-AA90-0A0B30733982}"/>
              </a:ext>
            </a:extLst>
          </p:cNvPr>
          <p:cNvSpPr txBox="1">
            <a:spLocks/>
          </p:cNvSpPr>
          <p:nvPr/>
        </p:nvSpPr>
        <p:spPr>
          <a:xfrm>
            <a:off x="6194354" y="3841684"/>
            <a:ext cx="4215650" cy="947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 = 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 &lt;&lt; n &lt;&lt; endl;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6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C7422050-D490-4FC6-A7AF-ADFE77EDF8E2}"/>
              </a:ext>
            </a:extLst>
          </p:cNvPr>
          <p:cNvSpPr/>
          <p:nvPr/>
        </p:nvSpPr>
        <p:spPr>
          <a:xfrm rot="16200000">
            <a:off x="5687862" y="4222675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2BD3359-27D7-4B2A-A380-89BA3FF6D478}"/>
              </a:ext>
            </a:extLst>
          </p:cNvPr>
          <p:cNvSpPr txBox="1">
            <a:spLocks/>
          </p:cNvSpPr>
          <p:nvPr/>
        </p:nvSpPr>
        <p:spPr>
          <a:xfrm>
            <a:off x="1261872" y="5067940"/>
            <a:ext cx="6692520" cy="42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Передача аргументов через ссылку:</a:t>
            </a:r>
          </a:p>
          <a:p>
            <a:endParaRPr lang="ru-RU" dirty="0"/>
          </a:p>
        </p:txBody>
      </p:sp>
      <p:sp>
        <p:nvSpPr>
          <p:cNvPr id="14" name="Объект 1">
            <a:extLst>
              <a:ext uri="{FF2B5EF4-FFF2-40B4-BE49-F238E27FC236}">
                <a16:creationId xmlns:a16="http://schemas.microsoft.com/office/drawing/2014/main" id="{4834A219-1850-46AD-8C60-A4A239090524}"/>
              </a:ext>
            </a:extLst>
          </p:cNvPr>
          <p:cNvSpPr txBox="1">
            <a:spLocks/>
          </p:cNvSpPr>
          <p:nvPr/>
        </p:nvSpPr>
        <p:spPr>
          <a:xfrm>
            <a:off x="1261872" y="5494064"/>
            <a:ext cx="4215650" cy="952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i = i +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Объект 1">
            <a:extLst>
              <a:ext uri="{FF2B5EF4-FFF2-40B4-BE49-F238E27FC236}">
                <a16:creationId xmlns:a16="http://schemas.microsoft.com/office/drawing/2014/main" id="{1AFDFA29-3889-4FE1-9A81-908814E4AA75}"/>
              </a:ext>
            </a:extLst>
          </p:cNvPr>
          <p:cNvSpPr txBox="1">
            <a:spLocks/>
          </p:cNvSpPr>
          <p:nvPr/>
        </p:nvSpPr>
        <p:spPr>
          <a:xfrm>
            <a:off x="6194354" y="5494064"/>
            <a:ext cx="4215650" cy="947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 = 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 &lt;&lt; n &lt;&lt; endl;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6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9CC530-AFFA-4372-8906-F1B0780DDD4B}"/>
              </a:ext>
            </a:extLst>
          </p:cNvPr>
          <p:cNvSpPr/>
          <p:nvPr/>
        </p:nvSpPr>
        <p:spPr>
          <a:xfrm rot="16200000">
            <a:off x="5687862" y="5875055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F79A8C7-5DB0-4358-AD56-9F801BB9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2EEA44-4E0D-4FC9-A6D3-F0464AE31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74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29CC5E-4C93-4BB6-91DA-DB02D6A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0C849A3-2370-4D5B-9FB9-13B7F5E1886C}"/>
              </a:ext>
            </a:extLst>
          </p:cNvPr>
          <p:cNvSpPr txBox="1">
            <a:spLocks/>
          </p:cNvSpPr>
          <p:nvPr/>
        </p:nvSpPr>
        <p:spPr>
          <a:xfrm>
            <a:off x="742247" y="781236"/>
            <a:ext cx="5995906" cy="5557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x) {value = x;}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"Sensor value is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value &lt;&lt; endl;}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cout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"Humidity is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print_sensor1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(Sensor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print_sensor2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(Sensor&amp;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00219334-742B-41F6-9024-A649CB522872}"/>
              </a:ext>
            </a:extLst>
          </p:cNvPr>
          <p:cNvSpPr txBox="1">
            <a:spLocks/>
          </p:cNvSpPr>
          <p:nvPr/>
        </p:nvSpPr>
        <p:spPr>
          <a:xfrm>
            <a:off x="6214632" y="5000915"/>
            <a:ext cx="4590244" cy="1468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h;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print_sensor1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(h);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Sensor value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print_sensor2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(h);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7463EA-89B1-45FC-87F6-D55D06C8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FC4E0-F224-41F3-8F8A-A3F0BE551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96965082-6526-4B45-BF2C-37F593CF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69" y="2030026"/>
            <a:ext cx="3564815" cy="1165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Пример: передача по ссылке и наследование</a:t>
            </a:r>
            <a:endParaRPr lang="en-US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3BD20B-FCE1-4D53-A70B-232BBF320EFA}"/>
              </a:ext>
            </a:extLst>
          </p:cNvPr>
          <p:cNvSpPr/>
          <p:nvPr/>
        </p:nvSpPr>
        <p:spPr>
          <a:xfrm>
            <a:off x="760003" y="5530789"/>
            <a:ext cx="5113269" cy="76348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0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CADD-8568-4331-8390-930A6F4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  <a:r>
              <a:rPr lang="en-US" dirty="0"/>
              <a:t>: </a:t>
            </a:r>
            <a:r>
              <a:rPr lang="ru-RU" dirty="0"/>
              <a:t>пример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65D13B-057F-46E4-86FA-6CB2D86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5EB0F81-1B2A-48AB-A37D-D3BF9C5B52F2}"/>
              </a:ext>
            </a:extLst>
          </p:cNvPr>
          <p:cNvSpPr txBox="1">
            <a:spLocks/>
          </p:cNvSpPr>
          <p:nvPr/>
        </p:nvSpPr>
        <p:spPr>
          <a:xfrm>
            <a:off x="750592" y="1778861"/>
            <a:ext cx="6043814" cy="4864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h, m,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(hh),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(mm),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(ss)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"Time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h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+(Time&amp;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h + (m+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m + 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F0C3F97-70FA-4967-8F4C-12051A525ED5}"/>
              </a:ext>
            </a:extLst>
          </p:cNvPr>
          <p:cNvSpPr txBox="1">
            <a:spLocks/>
          </p:cNvSpPr>
          <p:nvPr/>
        </p:nvSpPr>
        <p:spPr>
          <a:xfrm>
            <a:off x="6963569" y="3749704"/>
            <a:ext cx="3990943" cy="289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after = now + pair;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(now+pair).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9C183F5-5826-41C0-B022-4C8BFE3ADA2F}"/>
              </a:ext>
            </a:extLst>
          </p:cNvPr>
          <p:cNvCxnSpPr/>
          <p:nvPr/>
        </p:nvCxnSpPr>
        <p:spPr>
          <a:xfrm>
            <a:off x="3000120" y="4580876"/>
            <a:ext cx="22194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внешн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7F1CEB03-84EB-4D05-9F9B-6AC3B51351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78" y="5711576"/>
            <a:ext cx="762908" cy="76290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112E40-15A4-4C90-927F-B620493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7E4DAC-CCB4-46FE-ACBC-1CFE9224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65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55F3-7442-4286-8C5B-66DB827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F6E81-EB05-4E7B-B256-5FD39E27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198547" cy="1491449"/>
          </a:xfrm>
        </p:spPr>
        <p:txBody>
          <a:bodyPr/>
          <a:lstStyle/>
          <a:p>
            <a:r>
              <a:rPr lang="ru-RU" dirty="0"/>
              <a:t>С помощью ссылок мы научились избегать лишнего копирования при передаче аргументов в функции (методы).</a:t>
            </a:r>
          </a:p>
          <a:p>
            <a:r>
              <a:rPr lang="ru-RU" dirty="0"/>
              <a:t>Но теперь переменные и объекты, которые передаются в функцию, можно испортить!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43464E-0220-4A22-9F66-DF565C9C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ABED749-F89A-4E3D-A632-28D4074B769F}"/>
              </a:ext>
            </a:extLst>
          </p:cNvPr>
          <p:cNvSpPr txBox="1">
            <a:spLocks/>
          </p:cNvSpPr>
          <p:nvPr/>
        </p:nvSpPr>
        <p:spPr>
          <a:xfrm>
            <a:off x="1821166" y="6172199"/>
            <a:ext cx="3097064" cy="593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Все нормально</a:t>
            </a:r>
            <a:r>
              <a:rPr lang="en-US" dirty="0"/>
              <a:t>:</a:t>
            </a:r>
            <a:r>
              <a:rPr lang="ru-RU" dirty="0"/>
              <a:t> испорчена копия </a:t>
            </a:r>
            <a:r>
              <a:rPr lang="en-US" b="1" dirty="0"/>
              <a:t>pair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4D8D932-D854-4194-91D8-6F0B30363DD7}"/>
              </a:ext>
            </a:extLst>
          </p:cNvPr>
          <p:cNvSpPr txBox="1">
            <a:spLocks/>
          </p:cNvSpPr>
          <p:nvPr/>
        </p:nvSpPr>
        <p:spPr>
          <a:xfrm>
            <a:off x="6694322" y="6172198"/>
            <a:ext cx="3097064" cy="593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Ошибка</a:t>
            </a:r>
            <a:r>
              <a:rPr lang="en-US" dirty="0"/>
              <a:t>:</a:t>
            </a:r>
            <a:r>
              <a:rPr lang="ru-RU" dirty="0"/>
              <a:t> испорчена копия </a:t>
            </a:r>
            <a:r>
              <a:rPr lang="en-US" b="1" dirty="0"/>
              <a:t>pair</a:t>
            </a:r>
            <a:endParaRPr lang="ru-RU" b="1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0D9B0C35-64D5-411A-AD59-190EC7730FB7}"/>
              </a:ext>
            </a:extLst>
          </p:cNvPr>
          <p:cNvSpPr txBox="1">
            <a:spLocks/>
          </p:cNvSpPr>
          <p:nvPr/>
        </p:nvSpPr>
        <p:spPr>
          <a:xfrm>
            <a:off x="1261872" y="3826276"/>
            <a:ext cx="4576825" cy="2281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+(Time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h + (m+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m + (s+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D46469A4-7AE3-4E91-817F-8652080561B3}"/>
              </a:ext>
            </a:extLst>
          </p:cNvPr>
          <p:cNvSpPr txBox="1">
            <a:spLocks/>
          </p:cNvSpPr>
          <p:nvPr/>
        </p:nvSpPr>
        <p:spPr>
          <a:xfrm>
            <a:off x="6261480" y="3826275"/>
            <a:ext cx="4576825" cy="2281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+(Time&amp;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h + (m+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m + (s+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82C226FF-1501-404D-ACAD-992114F1947E}"/>
              </a:ext>
            </a:extLst>
          </p:cNvPr>
          <p:cNvSpPr txBox="1">
            <a:spLocks/>
          </p:cNvSpPr>
          <p:nvPr/>
        </p:nvSpPr>
        <p:spPr>
          <a:xfrm>
            <a:off x="1261872" y="3293616"/>
            <a:ext cx="2911962" cy="389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 after = now + pair;</a:t>
            </a:r>
          </a:p>
        </p:txBody>
      </p:sp>
      <p:pic>
        <p:nvPicPr>
          <p:cNvPr id="11" name="Рисунок 10" descr="Изображение выглядит как внешн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25A6EEC1-297F-43CA-91C2-26B50E10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50" y="5256892"/>
            <a:ext cx="762908" cy="762908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B7F00FF9-6F2F-4CEA-87CF-D408EFA9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D9B808-409E-426F-9204-F2928A6DA6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3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2A1C0-43BC-4B59-881A-0AEA755F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0710D-D006-4F46-B036-272C6BC0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828800"/>
            <a:ext cx="4678532" cy="2414725"/>
          </a:xfrm>
        </p:spPr>
        <p:txBody>
          <a:bodyPr>
            <a:normAutofit/>
          </a:bodyPr>
          <a:lstStyle/>
          <a:p>
            <a:r>
              <a:rPr lang="ru-RU" dirty="0"/>
              <a:t>С помощью ключевого слова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/>
              <a:t> </a:t>
            </a:r>
            <a:r>
              <a:rPr lang="ru-RU" i="1" dirty="0"/>
              <a:t>С++</a:t>
            </a:r>
            <a:r>
              <a:rPr lang="ru-RU" dirty="0"/>
              <a:t> позволяет указать, что конкретную переменную или объект запрещено модифицировать</a:t>
            </a:r>
            <a:endParaRPr lang="en-US" dirty="0"/>
          </a:p>
          <a:p>
            <a:r>
              <a:rPr lang="ru-RU" dirty="0"/>
              <a:t>Это позволяет гарантировать сохранность объектов, которые передаются в функции по ссылкам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AAB8F1-5E5A-4E87-A2B7-2F1B102A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E1256A3-9127-45A4-BE3A-BC824F181927}"/>
              </a:ext>
            </a:extLst>
          </p:cNvPr>
          <p:cNvSpPr txBox="1">
            <a:spLocks/>
          </p:cNvSpPr>
          <p:nvPr/>
        </p:nvSpPr>
        <p:spPr>
          <a:xfrm>
            <a:off x="1325733" y="4381003"/>
            <a:ext cx="3459569" cy="1927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add_five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i = i +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3929A584-6005-4FB8-80A3-470906951F72}"/>
              </a:ext>
            </a:extLst>
          </p:cNvPr>
          <p:cNvSpPr txBox="1">
            <a:spLocks/>
          </p:cNvSpPr>
          <p:nvPr/>
        </p:nvSpPr>
        <p:spPr>
          <a:xfrm>
            <a:off x="5841507" y="887767"/>
            <a:ext cx="5193436" cy="5797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 –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константа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s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 –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указатель на константную строку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s[0] =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 -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 =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vbn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 -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har*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 –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константный указатель на строку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s[0] =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 -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 =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vbn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 -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int,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указатель на который вернет функция, 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менять 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func -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метод класса, ей запрещено 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менять любые* поля класса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4658659-7EB9-4CA7-B448-B3417451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E9A91B-4C7D-43AD-BEA5-CE002FF63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2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CADD-8568-4331-8390-930A6F4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  <a:r>
              <a:rPr lang="en-US" dirty="0"/>
              <a:t>: </a:t>
            </a:r>
            <a:r>
              <a:rPr lang="ru-RU" dirty="0"/>
              <a:t>пример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65D13B-057F-46E4-86FA-6CB2D86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5EB0F81-1B2A-48AB-A37D-D3BF9C5B52F2}"/>
              </a:ext>
            </a:extLst>
          </p:cNvPr>
          <p:cNvSpPr txBox="1">
            <a:spLocks/>
          </p:cNvSpPr>
          <p:nvPr/>
        </p:nvSpPr>
        <p:spPr>
          <a:xfrm>
            <a:off x="804391" y="1796617"/>
            <a:ext cx="6043814" cy="4864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h, m,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(hh),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(mm),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(ss)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"Time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h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Time&amp;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h + (m+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tnew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 = (t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m + 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s) 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tnew;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F0C3F97-70FA-4967-8F4C-12051A525ED5}"/>
              </a:ext>
            </a:extLst>
          </p:cNvPr>
          <p:cNvSpPr txBox="1">
            <a:spLocks/>
          </p:cNvSpPr>
          <p:nvPr/>
        </p:nvSpPr>
        <p:spPr>
          <a:xfrm>
            <a:off x="7017369" y="3767460"/>
            <a:ext cx="3777878" cy="289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after = now + pair;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(now+pair).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9C183F5-5826-41C0-B022-4C8BFE3ADA2F}"/>
              </a:ext>
            </a:extLst>
          </p:cNvPr>
          <p:cNvCxnSpPr>
            <a:cxnSpLocks/>
          </p:cNvCxnSpPr>
          <p:nvPr/>
        </p:nvCxnSpPr>
        <p:spPr>
          <a:xfrm>
            <a:off x="2627790" y="4607509"/>
            <a:ext cx="648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BDBFB0-AD84-4E98-94F8-40F9539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2CBE5-9AFC-4417-B329-DEA3F9304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1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CADD-8568-4331-8390-930A6F4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  <a:r>
              <a:rPr lang="en-US" dirty="0"/>
              <a:t>: </a:t>
            </a:r>
            <a:r>
              <a:rPr lang="ru-RU" dirty="0"/>
              <a:t>пример</a:t>
            </a:r>
            <a:r>
              <a:rPr lang="en-US" dirty="0"/>
              <a:t> IV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65D13B-057F-46E4-86FA-6CB2D86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5EB0F81-1B2A-48AB-A37D-D3BF9C5B52F2}"/>
              </a:ext>
            </a:extLst>
          </p:cNvPr>
          <p:cNvSpPr txBox="1">
            <a:spLocks/>
          </p:cNvSpPr>
          <p:nvPr/>
        </p:nvSpPr>
        <p:spPr>
          <a:xfrm>
            <a:off x="804391" y="1796617"/>
            <a:ext cx="6043814" cy="4864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h, m,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(hh),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(mm),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(ss)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"Time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h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Time&amp;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h +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(m+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(m +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(s +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F0C3F97-70FA-4967-8F4C-12051A525ED5}"/>
              </a:ext>
            </a:extLst>
          </p:cNvPr>
          <p:cNvSpPr txBox="1">
            <a:spLocks/>
          </p:cNvSpPr>
          <p:nvPr/>
        </p:nvSpPr>
        <p:spPr>
          <a:xfrm>
            <a:off x="7017369" y="3767460"/>
            <a:ext cx="3777878" cy="289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after = now + pair;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(now+pair).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48832A9-B419-46C5-980A-5E4E508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4BF458-3B61-4A8B-8169-C507E17E5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09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2202-4FDA-45A2-9DC8-2796C8F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Суммируем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DB537-C262-4665-867B-C33CF114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 помощью </a:t>
            </a:r>
            <a:r>
              <a:rPr lang="ru-RU" i="1" dirty="0">
                <a:solidFill>
                  <a:srgbClr val="C00000"/>
                </a:solidFill>
              </a:rPr>
              <a:t>списка инициализации полей</a:t>
            </a:r>
            <a:r>
              <a:rPr lang="ru-RU" dirty="0"/>
              <a:t> можно создавать выразительные и эффективные конструкторы класса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позволяет определять для любых классов операции типа сложения (+), умножения (*) и др. Это называется </a:t>
            </a:r>
            <a:r>
              <a:rPr lang="ru-RU" i="1" dirty="0">
                <a:solidFill>
                  <a:srgbClr val="C00000"/>
                </a:solidFill>
              </a:rPr>
              <a:t>перегрузкой операторов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i="1" dirty="0"/>
              <a:t>С++</a:t>
            </a:r>
            <a:r>
              <a:rPr lang="ru-RU" dirty="0"/>
              <a:t> позволяет определить псевдоним любой переменной или объекта – </a:t>
            </a:r>
            <a:r>
              <a:rPr lang="ru-RU" i="1" dirty="0">
                <a:solidFill>
                  <a:srgbClr val="C00000"/>
                </a:solidFill>
              </a:rPr>
              <a:t>ссылку</a:t>
            </a:r>
            <a:r>
              <a:rPr lang="ru-RU" dirty="0"/>
              <a:t>. Ссылки нужны, чтобы избежать копирования объектов при передаче их в качестве аргументов функций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Ключевое слово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ru-RU" i="1" dirty="0"/>
              <a:t>С++</a:t>
            </a:r>
            <a:r>
              <a:rPr lang="ru-RU" dirty="0"/>
              <a:t> позволяет защитить переменные от изменения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 помощью ключевого слова </a:t>
            </a:r>
            <a:r>
              <a:rPr lang="en-US" b="1" dirty="0"/>
              <a:t>const</a:t>
            </a:r>
            <a:r>
              <a:rPr lang="ru-RU" b="1" dirty="0"/>
              <a:t> </a:t>
            </a:r>
            <a:r>
              <a:rPr lang="ru-RU" dirty="0"/>
              <a:t>можно объявлять методы класса, которые не изменяют состояние объекта (</a:t>
            </a:r>
            <a:r>
              <a:rPr lang="ru-RU" i="1" dirty="0">
                <a:solidFill>
                  <a:srgbClr val="C00000"/>
                </a:solidFill>
              </a:rPr>
              <a:t>константные методы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27AE29-6136-4C5A-9184-E0330BD4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73BD6-E26A-4B32-803A-7DB02F4F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AC9C3C-73E7-492B-8690-ABB31717B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0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3F505-8A0E-4808-AC4E-926B5CA8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Напоминание</a:t>
            </a:r>
            <a:r>
              <a:rPr lang="en-US" dirty="0"/>
              <a:t>: </a:t>
            </a:r>
            <a:r>
              <a:rPr lang="ru-RU" dirty="0"/>
              <a:t>стек и куча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1A2A0-3F5D-430E-8F65-906F46CD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01336"/>
          </a:xfrm>
        </p:spPr>
        <p:txBody>
          <a:bodyPr/>
          <a:lstStyle/>
          <a:p>
            <a:r>
              <a:rPr lang="ru-RU" dirty="0"/>
              <a:t>В программе всегда есть две принципиально разных области памяти</a:t>
            </a:r>
            <a:r>
              <a:rPr lang="en-US" dirty="0"/>
              <a:t>: </a:t>
            </a:r>
            <a:r>
              <a:rPr lang="ru-RU" i="1" dirty="0">
                <a:solidFill>
                  <a:srgbClr val="C00000"/>
                </a:solidFill>
              </a:rPr>
              <a:t>стек</a:t>
            </a:r>
            <a:r>
              <a:rPr lang="ru-RU" dirty="0"/>
              <a:t> (</a:t>
            </a:r>
            <a:r>
              <a:rPr lang="en-US" dirty="0"/>
              <a:t>stack, </a:t>
            </a:r>
            <a:r>
              <a:rPr lang="ru-RU" dirty="0"/>
              <a:t>автоматическая память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ru-RU" i="1" dirty="0">
                <a:solidFill>
                  <a:srgbClr val="C00000"/>
                </a:solidFill>
              </a:rPr>
              <a:t>куча</a:t>
            </a:r>
            <a:r>
              <a:rPr lang="ru-RU" dirty="0"/>
              <a:t> (</a:t>
            </a:r>
            <a:r>
              <a:rPr lang="en-US" dirty="0"/>
              <a:t>heap</a:t>
            </a:r>
            <a:r>
              <a:rPr lang="ru-RU" dirty="0"/>
              <a:t>, динамическая память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64E946-C978-4DF4-A84B-0778D195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CA06A-E11A-472E-A655-BB8076C1E397}"/>
              </a:ext>
            </a:extLst>
          </p:cNvPr>
          <p:cNvSpPr txBox="1"/>
          <p:nvPr/>
        </p:nvSpPr>
        <p:spPr>
          <a:xfrm>
            <a:off x="1386805" y="2618913"/>
            <a:ext cx="450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Стек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7FC71-E2B0-4EA0-BB12-99D225427EC6}"/>
              </a:ext>
            </a:extLst>
          </p:cNvPr>
          <p:cNvSpPr txBox="1"/>
          <p:nvPr/>
        </p:nvSpPr>
        <p:spPr>
          <a:xfrm>
            <a:off x="6108192" y="2618913"/>
            <a:ext cx="469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Куча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5A58750-B397-4557-8AAF-2C27B795E350}"/>
              </a:ext>
            </a:extLst>
          </p:cNvPr>
          <p:cNvSpPr txBox="1">
            <a:spLocks/>
          </p:cNvSpPr>
          <p:nvPr/>
        </p:nvSpPr>
        <p:spPr>
          <a:xfrm>
            <a:off x="1261872" y="2984715"/>
            <a:ext cx="4633042" cy="260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локальные переменные создаются в стеке</a:t>
            </a:r>
          </a:p>
          <a:p>
            <a:r>
              <a:rPr lang="ru-RU" dirty="0"/>
              <a:t>переменные автоматически уничтожаются при выходе из области видимости, в порядке, обратном порядку создания</a:t>
            </a:r>
          </a:p>
          <a:p>
            <a:r>
              <a:rPr lang="ru-RU" dirty="0"/>
              <a:t>стек очень быстрый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8D3D3D3-E431-4104-8E32-327C18C855A7}"/>
              </a:ext>
            </a:extLst>
          </p:cNvPr>
          <p:cNvSpPr txBox="1">
            <a:spLocks/>
          </p:cNvSpPr>
          <p:nvPr/>
        </p:nvSpPr>
        <p:spPr>
          <a:xfrm>
            <a:off x="6026190" y="2984715"/>
            <a:ext cx="4779004" cy="260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dirty="0"/>
              <a:t>для создания переменных в куче надо использовать специальные функции</a:t>
            </a:r>
          </a:p>
          <a:p>
            <a:pPr>
              <a:spcBef>
                <a:spcPts val="600"/>
              </a:spcBef>
            </a:pPr>
            <a:r>
              <a:rPr lang="ru-RU" dirty="0"/>
              <a:t>работа с кучей ведется через указатели</a:t>
            </a:r>
          </a:p>
          <a:p>
            <a:pPr>
              <a:spcBef>
                <a:spcPts val="600"/>
              </a:spcBef>
            </a:pPr>
            <a:r>
              <a:rPr lang="ru-RU" dirty="0"/>
              <a:t>пользователь ответственен за удаление объектов из кучи</a:t>
            </a:r>
          </a:p>
          <a:p>
            <a:pPr>
              <a:spcBef>
                <a:spcPts val="600"/>
              </a:spcBef>
            </a:pPr>
            <a:r>
              <a:rPr lang="ru-RU" dirty="0"/>
              <a:t>куча заметно медленнее стека (но и заметно больше)</a:t>
            </a: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0197DF25-F0A1-40AD-8F72-86521EF02F3C}"/>
              </a:ext>
            </a:extLst>
          </p:cNvPr>
          <p:cNvSpPr txBox="1">
            <a:spLocks/>
          </p:cNvSpPr>
          <p:nvPr/>
        </p:nvSpPr>
        <p:spPr>
          <a:xfrm>
            <a:off x="1289980" y="5698541"/>
            <a:ext cx="4576825" cy="695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 d;</a:t>
            </a:r>
          </a:p>
        </p:txBody>
      </p:sp>
      <p:sp>
        <p:nvSpPr>
          <p:cNvPr id="12" name="Объект 1">
            <a:extLst>
              <a:ext uri="{FF2B5EF4-FFF2-40B4-BE49-F238E27FC236}">
                <a16:creationId xmlns:a16="http://schemas.microsoft.com/office/drawing/2014/main" id="{4A123A1A-AD50-4281-AFF2-2838178D94C2}"/>
              </a:ext>
            </a:extLst>
          </p:cNvPr>
          <p:cNvSpPr txBox="1">
            <a:spLocks/>
          </p:cNvSpPr>
          <p:nvPr/>
        </p:nvSpPr>
        <p:spPr>
          <a:xfrm>
            <a:off x="6108192" y="5698540"/>
            <a:ext cx="4576825" cy="695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*pi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E4D8FF-AF48-4418-B273-76D15373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95A44A-A896-4D6D-9088-AEA3A8B2A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79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8778-66E3-484E-BD04-597D4D11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D6AA3-0EE4-46A9-B6A8-EC3D29F9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85421"/>
          </a:xfrm>
        </p:spPr>
        <p:txBody>
          <a:bodyPr/>
          <a:lstStyle/>
          <a:p>
            <a:r>
              <a:rPr lang="ru-RU" dirty="0"/>
              <a:t>В языке </a:t>
            </a:r>
            <a:r>
              <a:rPr lang="ru-RU" i="1" dirty="0"/>
              <a:t>C</a:t>
            </a:r>
            <a:r>
              <a:rPr lang="ru-RU" dirty="0"/>
              <a:t> для работы с динамической памятью использовались функции malloc() и free(). В </a:t>
            </a:r>
            <a:r>
              <a:rPr lang="ru-RU" i="1" dirty="0"/>
              <a:t>С++</a:t>
            </a:r>
            <a:r>
              <a:rPr lang="ru-RU" dirty="0"/>
              <a:t> для этого есть специальные операторы: new, new[], delete и delete[]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D82F1B-24B8-4BE4-95AF-E809417A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6739CF4-65B0-4561-9DE2-B13280C27D97}"/>
              </a:ext>
            </a:extLst>
          </p:cNvPr>
          <p:cNvSpPr txBox="1">
            <a:spLocks/>
          </p:cNvSpPr>
          <p:nvPr/>
        </p:nvSpPr>
        <p:spPr>
          <a:xfrm>
            <a:off x="1261872" y="2951699"/>
            <a:ext cx="5032396" cy="2109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*pi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*)malloc(sizeof(int));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*pi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*a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*)malloc(5*sizeof(int));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4523C40E-58B9-4B86-8EC0-19182B176981}"/>
              </a:ext>
            </a:extLst>
          </p:cNvPr>
          <p:cNvSpPr txBox="1">
            <a:spLocks/>
          </p:cNvSpPr>
          <p:nvPr/>
        </p:nvSpPr>
        <p:spPr>
          <a:xfrm>
            <a:off x="6560598" y="2951699"/>
            <a:ext cx="4119240" cy="282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*pi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pi;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 *p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вызывается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~Date()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*a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32BE8D-62CE-4E1E-B863-ACE19F1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E5F485-59EC-4B9E-81FF-AFD6E5B8D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7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4DDC-807D-44CD-868F-25F82F97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71553-333E-48D4-A1A7-3D388F4B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684562" cy="466344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Продвинутые классы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ru-RU" sz="2000" dirty="0"/>
              <a:t>Список инициализации полей</a:t>
            </a:r>
          </a:p>
          <a:p>
            <a:pPr lvl="1"/>
            <a:r>
              <a:rPr lang="ru-RU" sz="2000" dirty="0"/>
              <a:t>Перегрузка операторов</a:t>
            </a:r>
          </a:p>
          <a:p>
            <a:pPr lvl="1"/>
            <a:r>
              <a:rPr lang="ru-RU" sz="2000" dirty="0"/>
              <a:t>Статические поля и методы</a:t>
            </a:r>
            <a:endParaRPr lang="en-US" sz="2000" dirty="0"/>
          </a:p>
          <a:p>
            <a:r>
              <a:rPr lang="ru-RU" sz="2400" dirty="0">
                <a:solidFill>
                  <a:srgbClr val="C00000"/>
                </a:solidFill>
              </a:rPr>
              <a:t>Передача аргументов по ссылке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Ключевое слово </a:t>
            </a:r>
            <a:r>
              <a:rPr lang="en-US" sz="2400" dirty="0">
                <a:solidFill>
                  <a:srgbClr val="C00000"/>
                </a:solidFill>
              </a:rPr>
              <a:t>const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lvalue,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rvalue </a:t>
            </a:r>
            <a:r>
              <a:rPr lang="ru-RU" sz="2400" dirty="0">
                <a:solidFill>
                  <a:srgbClr val="C00000"/>
                </a:solidFill>
              </a:rPr>
              <a:t>и семантика перемещения</a:t>
            </a:r>
          </a:p>
          <a:p>
            <a:r>
              <a:rPr lang="ru-RU" sz="2400" dirty="0">
                <a:solidFill>
                  <a:srgbClr val="C00000"/>
                </a:solidFill>
              </a:rPr>
              <a:t>Работа с динамической памятью</a:t>
            </a:r>
          </a:p>
          <a:p>
            <a:pPr lvl="1"/>
            <a:r>
              <a:rPr lang="ru-RU" sz="2200" dirty="0">
                <a:solidFill>
                  <a:schemeClr val="tx1"/>
                </a:solidFill>
              </a:rPr>
              <a:t>Умные указатели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6625B-F854-42F7-9722-A5D6F14B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D6662-5841-4EBF-B0D4-C58B7FD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075BDA-EA0F-491E-BE2A-BECDA6E0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9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BCA4DD-4FA4-423E-9CFA-32AACAB0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616B79D-ACE3-4155-B34D-89F3BF6E8970}"/>
              </a:ext>
            </a:extLst>
          </p:cNvPr>
          <p:cNvSpPr txBox="1">
            <a:spLocks/>
          </p:cNvSpPr>
          <p:nvPr/>
        </p:nvSpPr>
        <p:spPr>
          <a:xfrm>
            <a:off x="333874" y="365761"/>
            <a:ext cx="5560899" cy="6313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dim;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*data;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dim(n) {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data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[dim*dim];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~Matrix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data;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[i*dim+j];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[i*dim+j];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070BDB6-DB5F-42DE-9A61-81D4A5F76CC7}"/>
              </a:ext>
            </a:extLst>
          </p:cNvPr>
          <p:cNvSpPr txBox="1">
            <a:spLocks/>
          </p:cNvSpPr>
          <p:nvPr/>
        </p:nvSpPr>
        <p:spPr>
          <a:xfrm>
            <a:off x="6096000" y="3808520"/>
            <a:ext cx="4467466" cy="2870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Matrix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матрица 5*5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cout &lt;&lt;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540C06C-58A0-4018-882A-A223CF35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900" y="1423751"/>
            <a:ext cx="4307666" cy="835611"/>
          </a:xfrm>
        </p:spPr>
        <p:txBody>
          <a:bodyPr/>
          <a:lstStyle/>
          <a:p>
            <a:r>
              <a:rPr lang="ru-RU" dirty="0"/>
              <a:t>В конструкторе выделяем память, в деструкторе</a:t>
            </a:r>
            <a:r>
              <a:rPr lang="en-US" dirty="0"/>
              <a:t> –</a:t>
            </a:r>
            <a:r>
              <a:rPr lang="ru-RU" dirty="0"/>
              <a:t> освобождаем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FBA8B54-5705-4F55-9464-9F3026FE4F51}"/>
              </a:ext>
            </a:extLst>
          </p:cNvPr>
          <p:cNvGrpSpPr/>
          <p:nvPr/>
        </p:nvGrpSpPr>
        <p:grpSpPr>
          <a:xfrm>
            <a:off x="6249266" y="2438399"/>
            <a:ext cx="4154400" cy="1222696"/>
            <a:chOff x="6249266" y="2438399"/>
            <a:chExt cx="4154400" cy="122269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AE7926AB-08B5-41B7-85EC-7A468B8114E6}"/>
                </a:ext>
              </a:extLst>
            </p:cNvPr>
            <p:cNvGrpSpPr/>
            <p:nvPr/>
          </p:nvGrpSpPr>
          <p:grpSpPr>
            <a:xfrm>
              <a:off x="6249266" y="2438399"/>
              <a:ext cx="4154400" cy="1222696"/>
              <a:chOff x="6249266" y="2314111"/>
              <a:chExt cx="4154400" cy="1222696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C59116C-56CE-4802-B81F-D0137F68C009}"/>
                  </a:ext>
                </a:extLst>
              </p:cNvPr>
              <p:cNvSpPr/>
              <p:nvPr/>
            </p:nvSpPr>
            <p:spPr>
              <a:xfrm>
                <a:off x="6249266" y="2331864"/>
                <a:ext cx="1819923" cy="83561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dim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*data</a:t>
                </a:r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B2CA361-51D5-4C30-9B3A-B03509E007B9}"/>
                  </a:ext>
                </a:extLst>
              </p:cNvPr>
              <p:cNvSpPr/>
              <p:nvPr/>
            </p:nvSpPr>
            <p:spPr>
              <a:xfrm>
                <a:off x="8583743" y="2314111"/>
                <a:ext cx="1819923" cy="8533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data</a:t>
                </a:r>
                <a:endParaRPr lang="ru-RU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D03E75-21D9-463F-8A09-710A3197D6EA}"/>
                  </a:ext>
                </a:extLst>
              </p:cNvPr>
              <p:cNvSpPr txBox="1"/>
              <p:nvPr/>
            </p:nvSpPr>
            <p:spPr>
              <a:xfrm>
                <a:off x="6249266" y="3167475"/>
                <a:ext cx="181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Стек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6E8E5-044D-4469-91CA-195714DE65F5}"/>
                  </a:ext>
                </a:extLst>
              </p:cNvPr>
              <p:cNvSpPr txBox="1"/>
              <p:nvPr/>
            </p:nvSpPr>
            <p:spPr>
              <a:xfrm>
                <a:off x="8583743" y="3167475"/>
                <a:ext cx="181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Куча</a:t>
                </a:r>
              </a:p>
            </p:txBody>
          </p:sp>
          <p:cxnSp>
            <p:nvCxnSpPr>
              <p:cNvPr id="18" name="Соединитель: уступ 17">
                <a:extLst>
                  <a:ext uri="{FF2B5EF4-FFF2-40B4-BE49-F238E27FC236}">
                    <a16:creationId xmlns:a16="http://schemas.microsoft.com/office/drawing/2014/main" id="{E54ACE64-69B5-4788-9C3D-77E60404B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6019" y="2725444"/>
                <a:ext cx="1580226" cy="18643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D56D0FB-DA85-48A1-9FA3-19ED704516C3}"/>
                  </a:ext>
                </a:extLst>
              </p:cNvPr>
              <p:cNvSpPr/>
              <p:nvPr/>
            </p:nvSpPr>
            <p:spPr>
              <a:xfrm>
                <a:off x="6711518" y="2414727"/>
                <a:ext cx="967666" cy="63919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40DEE2-8C05-48AB-B8E0-71277FA2D93B}"/>
                </a:ext>
              </a:extLst>
            </p:cNvPr>
            <p:cNvSpPr txBox="1"/>
            <p:nvPr/>
          </p:nvSpPr>
          <p:spPr>
            <a:xfrm>
              <a:off x="6291938" y="2673945"/>
              <a:ext cx="483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</a:t>
              </a:r>
              <a:endPara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pic>
        <p:nvPicPr>
          <p:cNvPr id="26" name="Рисунок 25" descr="Изображение выглядит как внешн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04954635-19B1-43B2-BA30-CFC0BD9BE9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05" y="5853619"/>
            <a:ext cx="762908" cy="76290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938529-490A-4C4C-BFE2-99DB6D6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20</a:t>
            </a:fld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FD3E925-25F8-4A38-BF5C-E69604B49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33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57440-4418-463D-B20A-9E427637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Проблема копирования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D4D3A-5733-44D2-9061-910401E9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869421" cy="399495"/>
          </a:xfrm>
        </p:spPr>
        <p:txBody>
          <a:bodyPr/>
          <a:lstStyle/>
          <a:p>
            <a:pPr>
              <a:buSzPct val="100000"/>
            </a:pPr>
            <a:r>
              <a:rPr lang="ru-RU" dirty="0"/>
              <a:t>Создадим две матрицы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8C5E17-B825-41E3-9E01-3EAF4001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7D670B1-7DC2-4A9B-8946-AC7341B81468}"/>
              </a:ext>
            </a:extLst>
          </p:cNvPr>
          <p:cNvSpPr txBox="1">
            <a:spLocks/>
          </p:cNvSpPr>
          <p:nvPr/>
        </p:nvSpPr>
        <p:spPr>
          <a:xfrm>
            <a:off x="1252406" y="2360145"/>
            <a:ext cx="4243527" cy="2904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Matrix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матрица 5*5             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 B = A;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"B[1,1]="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"A[1,1]="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"B[1,1]="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D6B0CE3-3238-4279-A5BE-EF0FD7353757}"/>
              </a:ext>
            </a:extLst>
          </p:cNvPr>
          <p:cNvGrpSpPr/>
          <p:nvPr/>
        </p:nvGrpSpPr>
        <p:grpSpPr>
          <a:xfrm>
            <a:off x="6089866" y="1828800"/>
            <a:ext cx="4154400" cy="2181015"/>
            <a:chOff x="6454505" y="2192785"/>
            <a:chExt cx="4154400" cy="2181015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D8F89A5-8B7C-4D3D-8C56-BB912158DB01}"/>
                </a:ext>
              </a:extLst>
            </p:cNvPr>
            <p:cNvSpPr/>
            <p:nvPr/>
          </p:nvSpPr>
          <p:spPr>
            <a:xfrm>
              <a:off x="6454505" y="2192785"/>
              <a:ext cx="1819923" cy="18116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dim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*data</a:t>
              </a:r>
            </a:p>
            <a:p>
              <a:pPr algn="ctr"/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dim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*data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EE5BF0-BC12-4D77-AB1D-DE82B4039722}"/>
                </a:ext>
              </a:extLst>
            </p:cNvPr>
            <p:cNvSpPr/>
            <p:nvPr/>
          </p:nvSpPr>
          <p:spPr>
            <a:xfrm>
              <a:off x="8788982" y="3021420"/>
              <a:ext cx="1819923" cy="983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981B3-B46B-413B-9BA6-F6629217D10F}"/>
                </a:ext>
              </a:extLst>
            </p:cNvPr>
            <p:cNvSpPr txBox="1"/>
            <p:nvPr/>
          </p:nvSpPr>
          <p:spPr>
            <a:xfrm>
              <a:off x="6454505" y="4004468"/>
              <a:ext cx="18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Стек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0255A6-EBBB-4D48-ACEF-EC537E91DE75}"/>
                </a:ext>
              </a:extLst>
            </p:cNvPr>
            <p:cNvSpPr txBox="1"/>
            <p:nvPr/>
          </p:nvSpPr>
          <p:spPr>
            <a:xfrm>
              <a:off x="8788982" y="4004468"/>
              <a:ext cx="18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Куча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B85417E-0977-4FE8-B3C9-6AE6C85AA051}"/>
                </a:ext>
              </a:extLst>
            </p:cNvPr>
            <p:cNvSpPr/>
            <p:nvPr/>
          </p:nvSpPr>
          <p:spPr>
            <a:xfrm>
              <a:off x="6916757" y="3251720"/>
              <a:ext cx="967666" cy="639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3CF431-4345-485F-A95C-32C7C5F45166}"/>
                </a:ext>
              </a:extLst>
            </p:cNvPr>
            <p:cNvSpPr txBox="1"/>
            <p:nvPr/>
          </p:nvSpPr>
          <p:spPr>
            <a:xfrm>
              <a:off x="6497177" y="3386650"/>
              <a:ext cx="483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</a:t>
              </a:r>
              <a:endPara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7081BD1-1005-44CB-8F91-AFCA6649D6A1}"/>
                </a:ext>
              </a:extLst>
            </p:cNvPr>
            <p:cNvSpPr/>
            <p:nvPr/>
          </p:nvSpPr>
          <p:spPr>
            <a:xfrm>
              <a:off x="6916757" y="2382228"/>
              <a:ext cx="967666" cy="639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363590-EEFB-47A0-8DDF-EFB2871756A3}"/>
                </a:ext>
              </a:extLst>
            </p:cNvPr>
            <p:cNvSpPr txBox="1"/>
            <p:nvPr/>
          </p:nvSpPr>
          <p:spPr>
            <a:xfrm>
              <a:off x="6497176" y="2513057"/>
              <a:ext cx="483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B</a:t>
              </a:r>
              <a:endPara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88F491FF-4DFB-412C-83F9-594F0E40997C}"/>
                </a:ext>
              </a:extLst>
            </p:cNvPr>
            <p:cNvCxnSpPr>
              <a:cxnSpLocks/>
            </p:cNvCxnSpPr>
            <p:nvPr/>
          </p:nvCxnSpPr>
          <p:spPr>
            <a:xfrm>
              <a:off x="7751258" y="2845315"/>
              <a:ext cx="1580226" cy="61601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Соединитель: уступ 13">
              <a:extLst>
                <a:ext uri="{FF2B5EF4-FFF2-40B4-BE49-F238E27FC236}">
                  <a16:creationId xmlns:a16="http://schemas.microsoft.com/office/drawing/2014/main" id="{416BEA72-04CA-42DD-809D-542E70AEB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258" y="3562437"/>
              <a:ext cx="1580226" cy="12919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Объект 1">
            <a:extLst>
              <a:ext uri="{FF2B5EF4-FFF2-40B4-BE49-F238E27FC236}">
                <a16:creationId xmlns:a16="http://schemas.microsoft.com/office/drawing/2014/main" id="{397C4DD2-CB6F-49C4-A72D-82322A280BB6}"/>
              </a:ext>
            </a:extLst>
          </p:cNvPr>
          <p:cNvSpPr txBox="1">
            <a:spLocks/>
          </p:cNvSpPr>
          <p:nvPr/>
        </p:nvSpPr>
        <p:spPr>
          <a:xfrm>
            <a:off x="1252405" y="5488401"/>
            <a:ext cx="4243527" cy="1003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B[1,1]=10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A[1,1]=5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B[1,1]=5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5E6FA2D3-3381-4870-BA74-364B11854295}"/>
              </a:ext>
            </a:extLst>
          </p:cNvPr>
          <p:cNvSpPr txBox="1">
            <a:spLocks/>
          </p:cNvSpPr>
          <p:nvPr/>
        </p:nvSpPr>
        <p:spPr>
          <a:xfrm>
            <a:off x="5788530" y="4183620"/>
            <a:ext cx="4971206" cy="246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ru-RU" sz="1600" dirty="0"/>
              <a:t>При копировали B = A выполнилось копирование каждого поля: </a:t>
            </a:r>
            <a:r>
              <a:rPr lang="ru-RU" sz="1600" dirty="0" err="1"/>
              <a:t>B.dim</a:t>
            </a:r>
            <a:r>
              <a:rPr lang="ru-RU" sz="1600" dirty="0"/>
              <a:t> = </a:t>
            </a:r>
            <a:r>
              <a:rPr lang="ru-RU" sz="1600" dirty="0" err="1"/>
              <a:t>A.dim</a:t>
            </a:r>
            <a:r>
              <a:rPr lang="ru-RU" sz="1600" dirty="0"/>
              <a:t>, </a:t>
            </a:r>
            <a:r>
              <a:rPr lang="ru-RU" sz="1600" dirty="0" err="1"/>
              <a:t>B.data</a:t>
            </a:r>
            <a:r>
              <a:rPr lang="ru-RU" sz="1600" dirty="0"/>
              <a:t> = </a:t>
            </a:r>
            <a:r>
              <a:rPr lang="ru-RU" sz="1600" dirty="0" err="1"/>
              <a:t>A.data</a:t>
            </a:r>
            <a:r>
              <a:rPr lang="ru-RU" sz="1600" dirty="0"/>
              <a:t>, и теперь оба объекта A и B указывают на один и тот же массив в памяти!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ru-RU" sz="1600" dirty="0"/>
              <a:t>Деструкторы объектов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</a:t>
            </a:r>
            <a:r>
              <a:rPr lang="ru-RU" sz="1600" dirty="0"/>
              <a:t>два раза попытаются освободить одну и ту же память. Это приведёт к </a:t>
            </a:r>
            <a:r>
              <a:rPr lang="ru-RU" sz="1600" i="1" dirty="0">
                <a:solidFill>
                  <a:srgbClr val="C00000"/>
                </a:solidFill>
              </a:rPr>
              <a:t>неопределенному поведению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ADF3CF-6EB5-4A9C-B2FA-5BE9ECA7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0101AE-451B-4689-A31F-BA9F5E7A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83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6BCD4-F8B9-4435-990E-FAAE9BB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копирования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92E0D-4FC5-4341-9BDE-BD856D47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289" y="1828800"/>
            <a:ext cx="4747409" cy="15118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ru-RU" sz="1600" dirty="0"/>
              <a:t>Конструктор копирования отвечает за создание нового объекта на основе старого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ru-RU" sz="1600" dirty="0"/>
              <a:t>Для создания копии матрицы необходимо выделить новую память и скопировать туда содержимое исходной матрицы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C1FA10-8210-4D5F-83FC-F47A9756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81DE411-AD3B-472F-91D1-10B967BC2DBB}"/>
              </a:ext>
            </a:extLst>
          </p:cNvPr>
          <p:cNvSpPr txBox="1">
            <a:spLocks/>
          </p:cNvSpPr>
          <p:nvPr/>
        </p:nvSpPr>
        <p:spPr>
          <a:xfrm>
            <a:off x="775679" y="1944711"/>
            <a:ext cx="5111034" cy="2891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Matrix&amp;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[dim*dim];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(dim*dim); ++i)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E01D2793-8A6F-4093-B64D-E0870A84AB99}"/>
              </a:ext>
            </a:extLst>
          </p:cNvPr>
          <p:cNvSpPr txBox="1">
            <a:spLocks/>
          </p:cNvSpPr>
          <p:nvPr/>
        </p:nvSpPr>
        <p:spPr>
          <a:xfrm>
            <a:off x="775679" y="5051460"/>
            <a:ext cx="5111035" cy="14340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матрица 5*5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Matrix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копирования</a:t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Matrix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копирования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9FF5541-600E-474E-8917-C7353868829E}"/>
              </a:ext>
            </a:extLst>
          </p:cNvPr>
          <p:cNvGrpSpPr/>
          <p:nvPr/>
        </p:nvGrpSpPr>
        <p:grpSpPr>
          <a:xfrm>
            <a:off x="6427306" y="3457852"/>
            <a:ext cx="4154400" cy="3188225"/>
            <a:chOff x="6067854" y="3577700"/>
            <a:chExt cx="4154400" cy="3188225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F27EEB4D-36DA-44E4-B27D-4AAB07571207}"/>
                </a:ext>
              </a:extLst>
            </p:cNvPr>
            <p:cNvGrpSpPr/>
            <p:nvPr/>
          </p:nvGrpSpPr>
          <p:grpSpPr>
            <a:xfrm>
              <a:off x="6067854" y="3577700"/>
              <a:ext cx="4154400" cy="3188225"/>
              <a:chOff x="6454505" y="1185575"/>
              <a:chExt cx="4154400" cy="3188225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AD61968-E2E9-4B66-8355-BD13DF0A5A68}"/>
                  </a:ext>
                </a:extLst>
              </p:cNvPr>
              <p:cNvSpPr/>
              <p:nvPr/>
            </p:nvSpPr>
            <p:spPr>
              <a:xfrm>
                <a:off x="6454505" y="1185576"/>
                <a:ext cx="1819923" cy="28188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dim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*data</a:t>
                </a: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dim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*data</a:t>
                </a:r>
                <a:endParaRPr lang="ru-RU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ru-RU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dim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*data</a:t>
                </a:r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E85B0E9-080B-4A5B-BA45-CC4F3C45456A}"/>
                  </a:ext>
                </a:extLst>
              </p:cNvPr>
              <p:cNvSpPr/>
              <p:nvPr/>
            </p:nvSpPr>
            <p:spPr>
              <a:xfrm>
                <a:off x="8788982" y="1185575"/>
                <a:ext cx="1819923" cy="28188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C.data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B.data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A.data</a:t>
                </a:r>
                <a:endParaRPr lang="ru-RU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34CB0-DD0E-4634-B214-49D37E77240C}"/>
                  </a:ext>
                </a:extLst>
              </p:cNvPr>
              <p:cNvSpPr txBox="1"/>
              <p:nvPr/>
            </p:nvSpPr>
            <p:spPr>
              <a:xfrm>
                <a:off x="6454505" y="4004468"/>
                <a:ext cx="181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Стек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C0A90D-698E-49E0-89BF-DB58BAA709F8}"/>
                  </a:ext>
                </a:extLst>
              </p:cNvPr>
              <p:cNvSpPr txBox="1"/>
              <p:nvPr/>
            </p:nvSpPr>
            <p:spPr>
              <a:xfrm>
                <a:off x="8788982" y="4004468"/>
                <a:ext cx="181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Куча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A6AD6A2-392B-4F66-BDF9-59A3E61B5CD0}"/>
                  </a:ext>
                </a:extLst>
              </p:cNvPr>
              <p:cNvSpPr/>
              <p:nvPr/>
            </p:nvSpPr>
            <p:spPr>
              <a:xfrm>
                <a:off x="6916757" y="3100801"/>
                <a:ext cx="967666" cy="63919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B3A282-D7C0-42E4-BA40-FCE2E55BEEE0}"/>
                  </a:ext>
                </a:extLst>
              </p:cNvPr>
              <p:cNvSpPr txBox="1"/>
              <p:nvPr/>
            </p:nvSpPr>
            <p:spPr>
              <a:xfrm>
                <a:off x="6497177" y="3253481"/>
                <a:ext cx="483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A</a:t>
                </a:r>
                <a:endParaRPr lang="ru-RU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BE9B5B7A-B988-4431-9FFA-127761D63653}"/>
                  </a:ext>
                </a:extLst>
              </p:cNvPr>
              <p:cNvSpPr/>
              <p:nvPr/>
            </p:nvSpPr>
            <p:spPr>
              <a:xfrm>
                <a:off x="6916757" y="2275693"/>
                <a:ext cx="967666" cy="63919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5071EA-B5B0-4991-A6FC-5B3EB1EBC8EB}"/>
                  </a:ext>
                </a:extLst>
              </p:cNvPr>
              <p:cNvSpPr txBox="1"/>
              <p:nvPr/>
            </p:nvSpPr>
            <p:spPr>
              <a:xfrm>
                <a:off x="6497176" y="2397645"/>
                <a:ext cx="483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B</a:t>
                </a:r>
                <a:endParaRPr lang="ru-RU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cxnSp>
            <p:nvCxnSpPr>
              <p:cNvPr id="17" name="Соединитель: уступ 16">
                <a:extLst>
                  <a:ext uri="{FF2B5EF4-FFF2-40B4-BE49-F238E27FC236}">
                    <a16:creationId xmlns:a16="http://schemas.microsoft.com/office/drawing/2014/main" id="{A9AE16B2-73CC-46A4-B4C8-0B0FE503C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258" y="2614881"/>
                <a:ext cx="1486430" cy="1520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Соединитель: уступ 17">
                <a:extLst>
                  <a:ext uri="{FF2B5EF4-FFF2-40B4-BE49-F238E27FC236}">
                    <a16:creationId xmlns:a16="http://schemas.microsoft.com/office/drawing/2014/main" id="{44758BFF-22A3-418F-A982-CDF2E7A08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258" y="3429035"/>
                <a:ext cx="1486430" cy="1520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EF14102-708D-4E60-BD6E-649606ACC106}"/>
                </a:ext>
              </a:extLst>
            </p:cNvPr>
            <p:cNvSpPr/>
            <p:nvPr/>
          </p:nvSpPr>
          <p:spPr>
            <a:xfrm>
              <a:off x="6487435" y="3842652"/>
              <a:ext cx="967666" cy="639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FD5793-D605-47EB-A706-FF665F5903F1}"/>
                </a:ext>
              </a:extLst>
            </p:cNvPr>
            <p:cNvSpPr txBox="1"/>
            <p:nvPr/>
          </p:nvSpPr>
          <p:spPr>
            <a:xfrm>
              <a:off x="6067854" y="3977582"/>
              <a:ext cx="483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</a:t>
              </a:r>
              <a:endPara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cxnSp>
          <p:nvCxnSpPr>
            <p:cNvPr id="25" name="Соединитель: уступ 24">
              <a:extLst>
                <a:ext uri="{FF2B5EF4-FFF2-40B4-BE49-F238E27FC236}">
                  <a16:creationId xmlns:a16="http://schemas.microsoft.com/office/drawing/2014/main" id="{0BE12BCF-2FD8-4F4C-956F-92F6CA049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607" y="4181898"/>
              <a:ext cx="1486430" cy="15209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2B933C7-7BD2-469C-B210-6EC8F1BD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C703D92-81E9-4354-BA35-CF65AC7F9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1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22A68-11B7-4D85-9B78-E8FCCE9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4CD32-0F7E-4546-9516-36C1C3A5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055038"/>
            <a:ext cx="5406501" cy="3444535"/>
          </a:xfrm>
        </p:spPr>
        <p:txBody>
          <a:bodyPr>
            <a:normAutofit/>
          </a:bodyPr>
          <a:lstStyle/>
          <a:p>
            <a:r>
              <a:rPr lang="ru-RU" dirty="0"/>
              <a:t>Конструктор копирования вызывается только при создании объекта (как и любой другой конструктор)</a:t>
            </a:r>
            <a:r>
              <a:rPr lang="en-US" dirty="0"/>
              <a:t>:</a:t>
            </a:r>
          </a:p>
          <a:p>
            <a:r>
              <a:rPr lang="ru-RU" dirty="0"/>
              <a:t>А как правильно реализовать присваивание?</a:t>
            </a:r>
          </a:p>
          <a:p>
            <a:r>
              <a:rPr lang="ru-RU" dirty="0"/>
              <a:t>Необходимо перегрузить оператор присваивания =</a:t>
            </a:r>
          </a:p>
          <a:p>
            <a:pPr lvl="1"/>
            <a:r>
              <a:rPr lang="ru-RU" dirty="0"/>
              <a:t>очистить уже используемую память.</a:t>
            </a:r>
          </a:p>
          <a:p>
            <a:pPr lvl="1"/>
            <a:r>
              <a:rPr lang="ru-RU" dirty="0"/>
              <a:t>правильно обработать самоприсваивание: A = A;</a:t>
            </a:r>
          </a:p>
          <a:p>
            <a:pPr lvl="1"/>
            <a:r>
              <a:rPr lang="ru-RU" dirty="0"/>
              <a:t>вернуть ссылку на объект, чтобы можно было присваивать по цепочке: A = B = C;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7D8EEB-F8DE-47CE-8DCA-F3034FE1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13081A8-B5F1-4387-B798-4F8DF2ADC210}"/>
              </a:ext>
            </a:extLst>
          </p:cNvPr>
          <p:cNvSpPr txBox="1">
            <a:spLocks/>
          </p:cNvSpPr>
          <p:nvPr/>
        </p:nvSpPr>
        <p:spPr>
          <a:xfrm>
            <a:off x="594804" y="5885072"/>
            <a:ext cx="3220651" cy="6770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копирования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C37BF89-616C-4CE9-9652-8DE25B3006BD}"/>
              </a:ext>
            </a:extLst>
          </p:cNvPr>
          <p:cNvSpPr txBox="1">
            <a:spLocks/>
          </p:cNvSpPr>
          <p:nvPr/>
        </p:nvSpPr>
        <p:spPr>
          <a:xfrm>
            <a:off x="4033465" y="5885071"/>
            <a:ext cx="2960195" cy="6770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A;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присваивание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10362E6-BEF1-4249-916B-5E466503F724}"/>
              </a:ext>
            </a:extLst>
          </p:cNvPr>
          <p:cNvSpPr txBox="1">
            <a:spLocks/>
          </p:cNvSpPr>
          <p:nvPr/>
        </p:nvSpPr>
        <p:spPr>
          <a:xfrm>
            <a:off x="6096000" y="2055038"/>
            <a:ext cx="4947821" cy="3645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Matrix&amp;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Matrix&amp;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самоприсваивание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&amp;M)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удаление старой матрицы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(data !=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delete[]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data;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[dim*dim];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(dim*dim); i++)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7EC55A-F1F5-4E87-B348-C1660D1B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87948A-5155-45A1-865D-D715BDD1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807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4EB5-957F-4457-8F23-11DC5C37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46" y="960564"/>
            <a:ext cx="4162384" cy="1325562"/>
          </a:xfrm>
        </p:spPr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31AA6-14C9-4624-AF23-84198CDD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46" y="2717308"/>
            <a:ext cx="5201072" cy="2076634"/>
          </a:xfrm>
        </p:spPr>
        <p:txBody>
          <a:bodyPr/>
          <a:lstStyle/>
          <a:p>
            <a:r>
              <a:rPr lang="ru-RU" dirty="0"/>
              <a:t>Деструктор, как и другие методы класса, могут быть виртуальными. Если в классах-наследниках происходит нетривиальная работа с памятью, то конструктор базового класса следует объявлять виртуальным. В этом случае всегда будет вызываться верный деструктор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B9241A-1C3E-4DC4-AB3C-4358F004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B82EA6-6194-4369-B012-41DF1FB8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57414-27D5-403B-9706-F8A53F352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" name="Объект 1">
            <a:extLst>
              <a:ext uri="{FF2B5EF4-FFF2-40B4-BE49-F238E27FC236}">
                <a16:creationId xmlns:a16="http://schemas.microsoft.com/office/drawing/2014/main" id="{433B1655-ED8F-447B-A616-DECF735152DE}"/>
              </a:ext>
            </a:extLst>
          </p:cNvPr>
          <p:cNvSpPr txBox="1">
            <a:spLocks/>
          </p:cNvSpPr>
          <p:nvPr/>
        </p:nvSpPr>
        <p:spPr>
          <a:xfrm>
            <a:off x="6487403" y="239697"/>
            <a:ext cx="4262998" cy="6378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~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~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vector&lt;A*&gt;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 descr="Изображение выглядит как внешн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9B66DD49-B956-43D3-81A3-5B3CF7BAB8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87" y="766569"/>
            <a:ext cx="762908" cy="762908"/>
          </a:xfrm>
          <a:prstGeom prst="rect">
            <a:avLst/>
          </a:prstGeom>
        </p:spPr>
      </p:pic>
      <p:sp>
        <p:nvSpPr>
          <p:cNvPr id="9" name="Объект 1">
            <a:extLst>
              <a:ext uri="{FF2B5EF4-FFF2-40B4-BE49-F238E27FC236}">
                <a16:creationId xmlns:a16="http://schemas.microsoft.com/office/drawing/2014/main" id="{124B6F53-6B50-4625-AB45-AB0B0B8B1989}"/>
              </a:ext>
            </a:extLst>
          </p:cNvPr>
          <p:cNvSpPr txBox="1">
            <a:spLocks/>
          </p:cNvSpPr>
          <p:nvPr/>
        </p:nvSpPr>
        <p:spPr>
          <a:xfrm>
            <a:off x="2689934" y="5763090"/>
            <a:ext cx="3154011" cy="677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E908247-861D-4744-B6CE-7566CC56190E}"/>
              </a:ext>
            </a:extLst>
          </p:cNvPr>
          <p:cNvSpPr/>
          <p:nvPr/>
        </p:nvSpPr>
        <p:spPr>
          <a:xfrm rot="5400000">
            <a:off x="6028937" y="5948506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77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4EB5-957F-4457-8F23-11DC5C37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46" y="960564"/>
            <a:ext cx="4162384" cy="1325562"/>
          </a:xfrm>
        </p:spPr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31AA6-14C9-4624-AF23-84198CDD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46" y="2717308"/>
            <a:ext cx="5201072" cy="2076634"/>
          </a:xfrm>
        </p:spPr>
        <p:txBody>
          <a:bodyPr/>
          <a:lstStyle/>
          <a:p>
            <a:r>
              <a:rPr lang="ru-RU" dirty="0"/>
              <a:t>Деструктор, как и другие методы класса, могут быть виртуальными. Если в классах-наследниках происходит нетривиальная работа с памятью, то конструктор базового класса следует объявлять виртуальным. В этом случае всегда будет вызываться верный деструктор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B9241A-1C3E-4DC4-AB3C-4358F004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B82EA6-6194-4369-B012-41DF1FB8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57414-27D5-403B-9706-F8A53F352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" name="Объект 1">
            <a:extLst>
              <a:ext uri="{FF2B5EF4-FFF2-40B4-BE49-F238E27FC236}">
                <a16:creationId xmlns:a16="http://schemas.microsoft.com/office/drawing/2014/main" id="{433B1655-ED8F-447B-A616-DECF735152DE}"/>
              </a:ext>
            </a:extLst>
          </p:cNvPr>
          <p:cNvSpPr txBox="1">
            <a:spLocks/>
          </p:cNvSpPr>
          <p:nvPr/>
        </p:nvSpPr>
        <p:spPr>
          <a:xfrm>
            <a:off x="6487403" y="239697"/>
            <a:ext cx="4262998" cy="6378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~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dtor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vector&lt;A*&gt;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124B6F53-6B50-4625-AB45-AB0B0B8B1989}"/>
              </a:ext>
            </a:extLst>
          </p:cNvPr>
          <p:cNvSpPr txBox="1">
            <a:spLocks/>
          </p:cNvSpPr>
          <p:nvPr/>
        </p:nvSpPr>
        <p:spPr>
          <a:xfrm>
            <a:off x="2689934" y="5486400"/>
            <a:ext cx="3154011" cy="9537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B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A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E908247-861D-4744-B6CE-7566CC56190E}"/>
              </a:ext>
            </a:extLst>
          </p:cNvPr>
          <p:cNvSpPr/>
          <p:nvPr/>
        </p:nvSpPr>
        <p:spPr>
          <a:xfrm rot="5400000">
            <a:off x="6028937" y="5948506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A9A8-7C42-4844-820D-C2783127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Другая проблема копирования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4CA6A7-8E0F-4143-A14B-0C465153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B337B-A5E6-41B9-B9DF-0217A36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AABE0A9-6327-4D03-B290-1C906CDE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43" y="2093010"/>
            <a:ext cx="6782902" cy="23568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Как работает выражение </a:t>
            </a:r>
            <a:r>
              <a:rPr lang="ru-RU" dirty="0" err="1"/>
              <a:t>Matrix</a:t>
            </a:r>
            <a:r>
              <a:rPr lang="ru-RU" dirty="0"/>
              <a:t> C = A + B: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Вызывается оператор сложения матриц, внутри которого </a:t>
            </a:r>
            <a:r>
              <a:rPr lang="ru-RU" i="1" dirty="0">
                <a:solidFill>
                  <a:srgbClr val="C00000"/>
                </a:solidFill>
              </a:rPr>
              <a:t>создается</a:t>
            </a:r>
            <a:r>
              <a:rPr lang="ru-RU" dirty="0"/>
              <a:t> новая временная матрица и заполняется поэлементной суммой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Создается матрица C, в которую </a:t>
            </a:r>
            <a:r>
              <a:rPr lang="ru-RU" i="1" dirty="0">
                <a:solidFill>
                  <a:srgbClr val="C00000"/>
                </a:solidFill>
              </a:rPr>
              <a:t>копируется</a:t>
            </a:r>
            <a:r>
              <a:rPr lang="ru-RU" dirty="0"/>
              <a:t> содержимое временной матрицы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ru-RU" i="1" dirty="0"/>
              <a:t>конструктора копирования</a:t>
            </a:r>
            <a:endParaRPr lang="ru-RU" i="1" dirty="0">
              <a:solidFill>
                <a:srgbClr val="0033CC"/>
              </a:solidFill>
            </a:endParaRP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Временная матрица удаляется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AA41C229-41AE-4A96-92EE-D5F5AA5558D4}"/>
              </a:ext>
            </a:extLst>
          </p:cNvPr>
          <p:cNvSpPr txBox="1">
            <a:spLocks/>
          </p:cNvSpPr>
          <p:nvPr/>
        </p:nvSpPr>
        <p:spPr>
          <a:xfrm>
            <a:off x="8144145" y="2201774"/>
            <a:ext cx="2242729" cy="1335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C = A + B;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AEB3910-AA33-4B0D-98E6-21DBC8CAE45E}"/>
              </a:ext>
            </a:extLst>
          </p:cNvPr>
          <p:cNvSpPr txBox="1">
            <a:spLocks/>
          </p:cNvSpPr>
          <p:nvPr/>
        </p:nvSpPr>
        <p:spPr>
          <a:xfrm>
            <a:off x="1361243" y="4376692"/>
            <a:ext cx="9105530" cy="2197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ru-RU" dirty="0"/>
              <a:t>Память для матрицы C выделялась дважды</a:t>
            </a:r>
            <a:r>
              <a:rPr lang="en-US" dirty="0"/>
              <a:t>.</a:t>
            </a:r>
            <a:r>
              <a:rPr lang="ru-RU" dirty="0"/>
              <a:t> Сначала при создании временной матрицы, потом при копировании ее в C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Добиться оптимальной эффективности можно с помощью </a:t>
            </a:r>
            <a:r>
              <a:rPr lang="ru-RU" i="1" dirty="0">
                <a:solidFill>
                  <a:srgbClr val="C00000"/>
                </a:solidFill>
              </a:rPr>
              <a:t>конструктора перемещения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Также существует </a:t>
            </a:r>
            <a:r>
              <a:rPr lang="ru-RU" i="1" dirty="0">
                <a:solidFill>
                  <a:srgbClr val="C00000"/>
                </a:solidFill>
              </a:rPr>
              <a:t>оператор перемещения</a:t>
            </a:r>
            <a:r>
              <a:rPr lang="ru-RU" dirty="0"/>
              <a:t>, позволяющий избежать лишнего копирования при присвоении </a:t>
            </a:r>
            <a:r>
              <a:rPr lang="ru-RU" i="1" dirty="0">
                <a:solidFill>
                  <a:srgbClr val="C00000"/>
                </a:solidFill>
              </a:rPr>
              <a:t>временных объектов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FAD563-0ACD-4ED8-86C5-F050965CD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6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17AF7-C47A-4EA8-B4E8-57473E89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lvalue </a:t>
            </a:r>
            <a:r>
              <a:rPr lang="ru-RU" dirty="0"/>
              <a:t>и </a:t>
            </a:r>
            <a:r>
              <a:rPr lang="en-US" dirty="0"/>
              <a:t>rvalue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B01AB-BD8D-437C-B4A2-97761F08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24528" cy="270768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lvalue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выражение, для которого существует адрес</a:t>
            </a:r>
            <a:r>
              <a:rPr lang="en-US" dirty="0"/>
              <a:t>. </a:t>
            </a:r>
            <a:r>
              <a:rPr lang="ru-RU" dirty="0"/>
              <a:t>Все выражение, которые при присваивании находятся </a:t>
            </a:r>
            <a:r>
              <a:rPr lang="ru-RU" i="1" dirty="0"/>
              <a:t>слева</a:t>
            </a:r>
            <a:r>
              <a:rPr lang="ru-RU" dirty="0"/>
              <a:t>, являются </a:t>
            </a:r>
            <a:r>
              <a:rPr lang="en-US" dirty="0"/>
              <a:t>lvalue</a:t>
            </a:r>
            <a:endParaRPr lang="ru-RU" dirty="0"/>
          </a:p>
          <a:p>
            <a:r>
              <a:rPr lang="en-US" i="1" dirty="0">
                <a:solidFill>
                  <a:srgbClr val="C00000"/>
                </a:solidFill>
              </a:rPr>
              <a:t>rvalue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безымянное выражение, которое существует только до тех пор, пока оно вычисляется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272BDE-CC78-44A9-AF50-5788A605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1CC9B9-3627-4E50-B96F-D6EADA4F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915BF4A-9729-462B-9389-6E113C062BCD}"/>
              </a:ext>
            </a:extLst>
          </p:cNvPr>
          <p:cNvSpPr txBox="1">
            <a:spLocks/>
          </p:cNvSpPr>
          <p:nvPr/>
        </p:nvSpPr>
        <p:spPr>
          <a:xfrm>
            <a:off x="5486398" y="1941308"/>
            <a:ext cx="5326601" cy="1087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x - lvalue, 1 - rvalue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x +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y - lvalue, x + 1 - rvalue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z = x + y;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z - lvalue, x + y - rvalue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370C606-CB86-4356-BC99-819B1F178FE5}"/>
              </a:ext>
            </a:extLst>
          </p:cNvPr>
          <p:cNvSpPr txBox="1">
            <a:spLocks/>
          </p:cNvSpPr>
          <p:nvPr/>
        </p:nvSpPr>
        <p:spPr>
          <a:xfrm>
            <a:off x="1261873" y="4588276"/>
            <a:ext cx="4126874" cy="158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C00000"/>
                </a:solidFill>
              </a:rPr>
              <a:t>Оператор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/>
              <a:t> </a:t>
            </a:r>
            <a:r>
              <a:rPr lang="ru-RU" dirty="0"/>
              <a:t>обозначает ссылку на </a:t>
            </a:r>
            <a:r>
              <a:rPr lang="en-US" dirty="0"/>
              <a:t>lvalue </a:t>
            </a:r>
            <a:r>
              <a:rPr lang="ru-RU" dirty="0"/>
              <a:t>выражение</a:t>
            </a:r>
          </a:p>
          <a:p>
            <a:r>
              <a:rPr lang="ru-RU" dirty="0">
                <a:solidFill>
                  <a:srgbClr val="C00000"/>
                </a:solidFill>
              </a:rPr>
              <a:t>Оператор </a:t>
            </a: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</a:t>
            </a:r>
            <a:r>
              <a:rPr lang="ru-RU" dirty="0"/>
              <a:t>обозначает ссылку на </a:t>
            </a:r>
            <a:r>
              <a:rPr lang="en-US" dirty="0"/>
              <a:t>rvalue </a:t>
            </a:r>
            <a:r>
              <a:rPr lang="ru-RU" dirty="0"/>
              <a:t>выражение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AD05AC9C-0AB1-404A-BA6E-53041967FBB3}"/>
              </a:ext>
            </a:extLst>
          </p:cNvPr>
          <p:cNvSpPr txBox="1">
            <a:spLocks/>
          </p:cNvSpPr>
          <p:nvPr/>
        </p:nvSpPr>
        <p:spPr>
          <a:xfrm>
            <a:off x="5486399" y="4229099"/>
            <a:ext cx="5326601" cy="1943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string&amp;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sref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= getName();  // error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string&amp;&amp;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0446AC5-7484-498E-A275-A2E8A81D2AB1}"/>
              </a:ext>
            </a:extLst>
          </p:cNvPr>
          <p:cNvSpPr txBox="1">
            <a:spLocks/>
          </p:cNvSpPr>
          <p:nvPr/>
        </p:nvSpPr>
        <p:spPr>
          <a:xfrm>
            <a:off x="5486398" y="3783090"/>
            <a:ext cx="5228950" cy="37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SzPct val="100000"/>
              <a:buNone/>
            </a:pPr>
            <a:r>
              <a:rPr lang="ru-RU" sz="1600" dirty="0"/>
              <a:t>Многие функции возвращают </a:t>
            </a:r>
            <a:r>
              <a:rPr lang="en-US" sz="1600" dirty="0"/>
              <a:t>rvalue</a:t>
            </a:r>
            <a:r>
              <a:rPr lang="ru-RU" sz="160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DEC7E6-14FE-48D2-BD53-D418C713E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52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252C3-B73E-4149-8494-C543A38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перемещения</a:t>
            </a:r>
            <a:r>
              <a:rPr lang="en-US" dirty="0"/>
              <a:t>, </a:t>
            </a:r>
            <a:r>
              <a:rPr lang="ru-RU" dirty="0"/>
              <a:t>оператор перемещения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4ED87E-643D-46E1-BBC8-5DF267F2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904983-FB30-4E5A-9034-60F29234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450DBC8-2311-4AB3-9494-97B7771C3CFD}"/>
              </a:ext>
            </a:extLst>
          </p:cNvPr>
          <p:cNvSpPr txBox="1">
            <a:spLocks/>
          </p:cNvSpPr>
          <p:nvPr/>
        </p:nvSpPr>
        <p:spPr>
          <a:xfrm>
            <a:off x="1475173" y="2207084"/>
            <a:ext cx="4785063" cy="3812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Matrix::Matrix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(count),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Matrix::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&amp;M)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(data !=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delete[]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data;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data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9EC89796-9E76-43F3-8960-4640A4E5672B}"/>
              </a:ext>
            </a:extLst>
          </p:cNvPr>
          <p:cNvSpPr txBox="1">
            <a:spLocks/>
          </p:cNvSpPr>
          <p:nvPr/>
        </p:nvSpPr>
        <p:spPr>
          <a:xfrm>
            <a:off x="5976154" y="4541435"/>
            <a:ext cx="4179902" cy="2110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C = A + B;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  // move 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 + A);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   // move 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 E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move ctor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error!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15DE46-DE67-484A-BE54-2BA0E73F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10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BEBA7-0BB8-4567-8239-3B751268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Огласите весь список!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A578F-F602-4DD9-AE4C-8ED38894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56911"/>
            <a:ext cx="8512443" cy="701335"/>
          </a:xfrm>
        </p:spPr>
        <p:txBody>
          <a:bodyPr/>
          <a:lstStyle/>
          <a:p>
            <a:r>
              <a:rPr lang="ru-RU" dirty="0"/>
              <a:t>Есть шесть специальных методов, которые компилятор старается создать по умолчанию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8C3A33-A0D4-46E5-9AF3-9E8736FD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75F7E15A-E529-470A-83BB-4E5D2CF60711}"/>
              </a:ext>
            </a:extLst>
          </p:cNvPr>
          <p:cNvSpPr txBox="1">
            <a:spLocks/>
          </p:cNvSpPr>
          <p:nvPr/>
        </p:nvSpPr>
        <p:spPr>
          <a:xfrm>
            <a:off x="1492691" y="2558246"/>
            <a:ext cx="8281624" cy="3009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 по умолчанию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Matrix&amp;);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копирующий конструктор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(Matrix&amp;&amp;);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перемещающий конструктор</a:t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Matrix&amp;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Matrix&amp;);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 присваивания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Matrix&amp;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=(Matrix&amp;&amp;);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 перемещающего присваивания</a:t>
            </a: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деструктор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938409-5FC7-4982-AF59-8B03412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0C24AD3-346E-4A88-8E49-1A4735A522BC}"/>
              </a:ext>
            </a:extLst>
          </p:cNvPr>
          <p:cNvSpPr txBox="1">
            <a:spLocks/>
          </p:cNvSpPr>
          <p:nvPr/>
        </p:nvSpPr>
        <p:spPr>
          <a:xfrm>
            <a:off x="1261872" y="5757240"/>
            <a:ext cx="8512443" cy="70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в классе происходит нетривиальная работа с памятью, скорее всего вам следует реализовать все эти методы самостоятельно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5FF15C-D1E0-4A84-A93F-FABE56D33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9500934-D68E-4EC8-87D9-FC366154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Продвинутые конструкторы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6B0332F-1E4B-41D0-A1F8-25DFB498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62384" cy="4663440"/>
          </a:xfrm>
        </p:spPr>
        <p:txBody>
          <a:bodyPr>
            <a:normAutofit/>
          </a:bodyPr>
          <a:lstStyle/>
          <a:p>
            <a:r>
              <a:rPr lang="ru-RU" dirty="0"/>
              <a:t>Что происходит при создании объекта класса:</a:t>
            </a:r>
          </a:p>
          <a:p>
            <a:pPr lvl="1"/>
            <a:r>
              <a:rPr lang="ru-RU" dirty="0"/>
              <a:t>выделение памяти для полей</a:t>
            </a:r>
          </a:p>
          <a:p>
            <a:pPr lvl="1"/>
            <a:r>
              <a:rPr lang="ru-RU" dirty="0"/>
              <a:t>инициализация полей </a:t>
            </a:r>
            <a:r>
              <a:rPr lang="ru-RU" i="1" dirty="0"/>
              <a:t>в порядке их объявления</a:t>
            </a:r>
            <a:r>
              <a:rPr lang="ru-RU" dirty="0"/>
              <a:t>. Для полей-объектов вызываются их конструкторы</a:t>
            </a:r>
          </a:p>
          <a:p>
            <a:pPr lvl="1"/>
            <a:r>
              <a:rPr lang="ru-RU" dirty="0"/>
              <a:t>выполняется тело конструктора (код внутри фигурных скобок)</a:t>
            </a:r>
          </a:p>
          <a:p>
            <a:r>
              <a:rPr lang="ru-RU" dirty="0"/>
              <a:t>В текущей реализации происходит двойная работа: сначала поля инициализируются, а потом выполняется присваивание</a:t>
            </a:r>
          </a:p>
          <a:p>
            <a:r>
              <a:rPr lang="ru-RU" dirty="0"/>
              <a:t>Для сложных объектов такая двойная работа может стоить дорого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6CCB6-FB1A-4D0F-9B55-AE1A536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058580EB-CC42-4FE3-A576-D55877D59AE2}"/>
              </a:ext>
            </a:extLst>
          </p:cNvPr>
          <p:cNvSpPr txBox="1">
            <a:spLocks/>
          </p:cNvSpPr>
          <p:nvPr/>
        </p:nvSpPr>
        <p:spPr>
          <a:xfrm>
            <a:off x="5694638" y="1828800"/>
            <a:ext cx="5056220" cy="419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_a;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_b;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_a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_b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уже проинициализированы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_a = a;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_b = b;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53CE5E-075E-4982-A016-1AAD4D0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5BE96-065C-4ADF-B4C8-5EA9F8A84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18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16A0E-795C-4633-AABD-3E148F82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</a:t>
            </a:r>
            <a:r>
              <a:rPr lang="ru-RU" dirty="0"/>
              <a:t>и другие мелочи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5D3BD-5143-47DA-B620-3078BB3C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79720"/>
          </a:xfrm>
        </p:spPr>
        <p:txBody>
          <a:bodyPr>
            <a:normAutofit/>
          </a:bodyPr>
          <a:lstStyle/>
          <a:p>
            <a:r>
              <a:rPr lang="ru-RU" sz="1600" dirty="0"/>
              <a:t>В любом методе можно использовать предопределенный указатель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sz="1600" dirty="0"/>
              <a:t>. Он всегда указывает на тот объект, для которого вызван метод. </a:t>
            </a:r>
          </a:p>
          <a:p>
            <a:r>
              <a:rPr lang="ru-RU" sz="1600" dirty="0"/>
              <a:t>В </a:t>
            </a:r>
            <a:r>
              <a:rPr lang="ru-RU" sz="1600" i="1" dirty="0"/>
              <a:t>С++</a:t>
            </a:r>
            <a:r>
              <a:rPr lang="ru-RU" sz="1600" dirty="0"/>
              <a:t> есть специальное ключевое слово для нулевого указателя: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ru-RU" sz="1600" dirty="0"/>
          </a:p>
          <a:p>
            <a:r>
              <a:rPr lang="ru-RU" sz="1600" i="1" dirty="0"/>
              <a:t>C++</a:t>
            </a:r>
            <a:r>
              <a:rPr lang="ru-RU" sz="1600" dirty="0"/>
              <a:t> позволяет запретить любой метод, используя ключевое слово delete. Например, если вы хотите запретить копирование объектов класса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ru-RU" sz="1600" dirty="0"/>
              <a:t>, можно написать: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A5B43-B12F-4D6A-A9FD-71571DE5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671A7555-2E80-44D6-8A94-365B792B759F}"/>
              </a:ext>
            </a:extLst>
          </p:cNvPr>
          <p:cNvSpPr txBox="1">
            <a:spLocks/>
          </p:cNvSpPr>
          <p:nvPr/>
        </p:nvSpPr>
        <p:spPr>
          <a:xfrm>
            <a:off x="2897442" y="3693613"/>
            <a:ext cx="5491957" cy="1484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Matrix&amp;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Matrix&amp;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 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74E98C5-F5B4-4EB8-9EE2-5126694C311C}"/>
              </a:ext>
            </a:extLst>
          </p:cNvPr>
          <p:cNvSpPr txBox="1">
            <a:spLocks/>
          </p:cNvSpPr>
          <p:nvPr/>
        </p:nvSpPr>
        <p:spPr>
          <a:xfrm>
            <a:off x="1261872" y="5511755"/>
            <a:ext cx="8595360" cy="10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 стандартной библиотеке </a:t>
            </a:r>
            <a:r>
              <a:rPr lang="ru-RU" i="1" dirty="0"/>
              <a:t>С++</a:t>
            </a:r>
            <a:r>
              <a:rPr lang="ru-RU" dirty="0"/>
              <a:t> есть контейнеры, в которых аккуратно решены все вопросы работы с памятью. В частности, для класса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ru-RU" dirty="0"/>
              <a:t> можно использовать стандартный контейнер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ru-RU" dirty="0"/>
              <a:t>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B9D1A-997B-497D-9479-9D88156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2CD0E4-ABB1-430D-8B14-20A135854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4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6F536-7ABD-45B9-AEBB-B54CF534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BE469-2BE1-409B-ADCC-88C73139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ru-RU" dirty="0"/>
              <a:t>Каждый объект класса занимает свою область памяти. Значения полей класса для разных объектов независимы. Но что, если мы хотим определить поле класса, которое используется всеми объектами этого класса</a:t>
            </a:r>
            <a:r>
              <a:rPr lang="en-US" dirty="0"/>
              <a:t>? </a:t>
            </a:r>
            <a:endParaRPr lang="ru-RU" dirty="0"/>
          </a:p>
          <a:p>
            <a:pPr marL="0" indent="0">
              <a:spcAft>
                <a:spcPts val="600"/>
              </a:spcAft>
              <a:buNone/>
            </a:pPr>
            <a:r>
              <a:rPr lang="ru-RU" dirty="0"/>
              <a:t>Например, мы хотим идентифицировать каждый объект его порядковым номером. Тогда нам нужен счетчик объектов класса, и этот счетчик должен быть общим для класса и доступен всем объектам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/>
              <a:t>Для создания таких общих полей класса можно использовать ключевое слово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. </a:t>
            </a:r>
            <a:r>
              <a:rPr lang="ru-RU" dirty="0"/>
              <a:t>Инициализировать статические члены класса необходимо после определения класса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/>
              <a:t>Можно определять не только </a:t>
            </a:r>
            <a:r>
              <a:rPr lang="ru-RU" i="1" dirty="0">
                <a:solidFill>
                  <a:srgbClr val="C00000"/>
                </a:solidFill>
              </a:rPr>
              <a:t>статические поля</a:t>
            </a:r>
            <a:r>
              <a:rPr lang="ru-RU" dirty="0"/>
              <a:t>, но и </a:t>
            </a:r>
            <a:r>
              <a:rPr lang="ru-RU" i="1" dirty="0">
                <a:solidFill>
                  <a:srgbClr val="C00000"/>
                </a:solidFill>
              </a:rPr>
              <a:t>статические методы</a:t>
            </a:r>
            <a:r>
              <a:rPr lang="ru-RU" dirty="0"/>
              <a:t> класса. Для вызова статических методов не нужно создавать объект класса, их можно вызывать с использованием имени класса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1933C3-748D-4600-9803-E5F09570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B3A3A-B30E-4ABF-8BB2-5BA79DB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1BC053-2F3D-4E7D-8C8B-D1F6B9FB5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701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3B8A7-9101-403D-951F-6437001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счетчик объектов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2772B1-B466-4F11-BE82-6E27753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AF3CA37F-5052-4E2D-B6BF-83613452F054}"/>
              </a:ext>
            </a:extLst>
          </p:cNvPr>
          <p:cNvSpPr txBox="1">
            <a:spLocks/>
          </p:cNvSpPr>
          <p:nvPr/>
        </p:nvSpPr>
        <p:spPr>
          <a:xfrm>
            <a:off x="908845" y="1918076"/>
            <a:ext cx="5111034" cy="4547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dim;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*data;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count;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(n) {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 data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[dim*dim];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id = count;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++count;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count;}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D543400E-A263-442A-A9CE-31120600256A}"/>
              </a:ext>
            </a:extLst>
          </p:cNvPr>
          <p:cNvSpPr txBox="1">
            <a:spLocks/>
          </p:cNvSpPr>
          <p:nvPr/>
        </p:nvSpPr>
        <p:spPr>
          <a:xfrm>
            <a:off x="6241358" y="2539015"/>
            <a:ext cx="4681491" cy="3926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::count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Matrix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cout &lt;&lt;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cout &lt;&lt;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cout &lt;&lt;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get_count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&lt;&lt; endl;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C25819-67C7-48F2-87D2-6452DB07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73737C-2336-4AD5-8A29-BA6B1B11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7FC2FB1-95E2-4C1F-ABE6-90F3C3FE2978}"/>
              </a:ext>
            </a:extLst>
          </p:cNvPr>
          <p:cNvCxnSpPr/>
          <p:nvPr/>
        </p:nvCxnSpPr>
        <p:spPr>
          <a:xfrm>
            <a:off x="1261872" y="3160450"/>
            <a:ext cx="18453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592BDE1-8568-4A13-A1CC-65FE4FD9C226}"/>
              </a:ext>
            </a:extLst>
          </p:cNvPr>
          <p:cNvCxnSpPr>
            <a:cxnSpLocks/>
          </p:cNvCxnSpPr>
          <p:nvPr/>
        </p:nvCxnSpPr>
        <p:spPr>
          <a:xfrm>
            <a:off x="1261872" y="5842986"/>
            <a:ext cx="4233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9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09697-9B04-4ECE-A6BB-E4E9663D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работа с динамической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FA938-1944-4B6A-B735-794AC6ED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263806"/>
            <a:ext cx="8929693" cy="1325562"/>
          </a:xfrm>
        </p:spPr>
        <p:txBody>
          <a:bodyPr>
            <a:normAutofit/>
          </a:bodyPr>
          <a:lstStyle/>
          <a:p>
            <a:r>
              <a:rPr lang="ru-RU" dirty="0"/>
              <a:t>Идея: поручить работу с динамической памятью объекту, который в конструкторе выделяет память, а в деструкторе ее освобождает (</a:t>
            </a:r>
            <a:r>
              <a:rPr lang="en-US" dirty="0"/>
              <a:t>RAII</a:t>
            </a:r>
            <a:r>
              <a:rPr lang="ru-RU" dirty="0"/>
              <a:t>)</a:t>
            </a:r>
            <a:endParaRPr lang="en-US" dirty="0"/>
          </a:p>
          <a:p>
            <a:r>
              <a:rPr lang="ru-RU" i="1" dirty="0">
                <a:solidFill>
                  <a:srgbClr val="C00000"/>
                </a:solidFill>
              </a:rPr>
              <a:t>Умные указатели</a:t>
            </a:r>
            <a:r>
              <a:rPr lang="ru-RU" dirty="0"/>
              <a:t> реализуют эту идею в </a:t>
            </a:r>
            <a:r>
              <a:rPr lang="en-US" i="1" dirty="0"/>
              <a:t>C++ </a:t>
            </a:r>
            <a:r>
              <a:rPr lang="en-US" dirty="0"/>
              <a:t>(</a:t>
            </a:r>
            <a:r>
              <a:rPr lang="ru-RU" dirty="0"/>
              <a:t>заголовочный файл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r>
              <a:rPr lang="en-US" dirty="0"/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A56CE1-A977-4C90-897C-BFE7297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939E6D-72E1-45E8-9D2B-7C8CC8A5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72E675D1-CF5C-415E-958C-9CF8A1361797}"/>
              </a:ext>
            </a:extLst>
          </p:cNvPr>
          <p:cNvSpPr txBox="1">
            <a:spLocks/>
          </p:cNvSpPr>
          <p:nvPr/>
        </p:nvSpPr>
        <p:spPr>
          <a:xfrm>
            <a:off x="999970" y="4284715"/>
            <a:ext cx="3390914" cy="1494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Matrix* M = </a:t>
            </a:r>
            <a:r>
              <a:rPr lang="fr-FR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Matrix* M2 = M;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60250-9AF4-478F-98BB-F752881BC2D8}"/>
              </a:ext>
            </a:extLst>
          </p:cNvPr>
          <p:cNvSpPr txBox="1"/>
          <p:nvPr/>
        </p:nvSpPr>
        <p:spPr>
          <a:xfrm>
            <a:off x="999970" y="3794750"/>
            <a:ext cx="339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Устаревающий подход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CB8C7492-3754-43A6-B2B2-C3F008747437}"/>
              </a:ext>
            </a:extLst>
          </p:cNvPr>
          <p:cNvSpPr txBox="1">
            <a:spLocks/>
          </p:cNvSpPr>
          <p:nvPr/>
        </p:nvSpPr>
        <p:spPr>
          <a:xfrm>
            <a:off x="4724224" y="4284715"/>
            <a:ext cx="6230288" cy="8193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unique_ptr&lt;Matrix&gt; M1 =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 unique_ptr&lt;Matrix&gt; M5 = M1;  // error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0C24-BC34-4CAF-A048-D72FE2D21D45}"/>
              </a:ext>
            </a:extLst>
          </p:cNvPr>
          <p:cNvSpPr txBox="1"/>
          <p:nvPr/>
        </p:nvSpPr>
        <p:spPr>
          <a:xfrm>
            <a:off x="4272443" y="3794750"/>
            <a:ext cx="58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Современный подход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A3CBD33C-450C-4214-B3EF-4A58B3F57FED}"/>
              </a:ext>
            </a:extLst>
          </p:cNvPr>
          <p:cNvSpPr txBox="1">
            <a:spLocks/>
          </p:cNvSpPr>
          <p:nvPr/>
        </p:nvSpPr>
        <p:spPr>
          <a:xfrm>
            <a:off x="4724224" y="5307411"/>
            <a:ext cx="6230288" cy="71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shared_ptr&lt;Matrix&gt; M2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shared_ptr&lt;Matrix&gt; M3 = M2;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2656B6-470E-43D4-901B-C0EE1CE1C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37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09697-9B04-4ECE-A6BB-E4E9663D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работа с динамической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FA938-1944-4B6A-B735-794AC6ED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263806"/>
            <a:ext cx="8929693" cy="1325562"/>
          </a:xfrm>
        </p:spPr>
        <p:txBody>
          <a:bodyPr>
            <a:normAutofit/>
          </a:bodyPr>
          <a:lstStyle/>
          <a:p>
            <a:r>
              <a:rPr lang="ru-RU" dirty="0"/>
              <a:t>Идея: поручить работу с динамической памятью объекту, который в конструкторе выделяет память, а в деструкторе ее освобождает (</a:t>
            </a:r>
            <a:r>
              <a:rPr lang="en-US" dirty="0"/>
              <a:t>RAII</a:t>
            </a:r>
            <a:r>
              <a:rPr lang="ru-RU" dirty="0"/>
              <a:t>)</a:t>
            </a:r>
            <a:endParaRPr lang="en-US" dirty="0"/>
          </a:p>
          <a:p>
            <a:r>
              <a:rPr lang="ru-RU" i="1" dirty="0">
                <a:solidFill>
                  <a:srgbClr val="C00000"/>
                </a:solidFill>
              </a:rPr>
              <a:t>Умные указатели</a:t>
            </a:r>
            <a:r>
              <a:rPr lang="ru-RU" dirty="0"/>
              <a:t> реализуют эту идею в </a:t>
            </a:r>
            <a:r>
              <a:rPr lang="en-US" i="1" dirty="0"/>
              <a:t>C++ </a:t>
            </a:r>
            <a:r>
              <a:rPr lang="en-US" dirty="0"/>
              <a:t>(</a:t>
            </a:r>
            <a:r>
              <a:rPr lang="ru-RU" dirty="0"/>
              <a:t>заголовочный файл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r>
              <a:rPr lang="en-US" dirty="0"/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A56CE1-A977-4C90-897C-BFE7297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939E6D-72E1-45E8-9D2B-7C8CC8A5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72E675D1-CF5C-415E-958C-9CF8A1361797}"/>
              </a:ext>
            </a:extLst>
          </p:cNvPr>
          <p:cNvSpPr txBox="1">
            <a:spLocks/>
          </p:cNvSpPr>
          <p:nvPr/>
        </p:nvSpPr>
        <p:spPr>
          <a:xfrm>
            <a:off x="999970" y="4284715"/>
            <a:ext cx="3390914" cy="1494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Matrix* M = </a:t>
            </a:r>
            <a:r>
              <a:rPr lang="fr-FR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795E26"/>
                </a:solidFill>
                <a:latin typeface="Consolas" panose="020B0609020204030204" pitchFamily="49" charset="0"/>
              </a:rPr>
              <a:t>Matrix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Matrix* M2 = M;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60250-9AF4-478F-98BB-F752881BC2D8}"/>
              </a:ext>
            </a:extLst>
          </p:cNvPr>
          <p:cNvSpPr txBox="1"/>
          <p:nvPr/>
        </p:nvSpPr>
        <p:spPr>
          <a:xfrm>
            <a:off x="999970" y="3794750"/>
            <a:ext cx="339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Устаревающий подход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CB8C7492-3754-43A6-B2B2-C3F008747437}"/>
              </a:ext>
            </a:extLst>
          </p:cNvPr>
          <p:cNvSpPr txBox="1">
            <a:spLocks/>
          </p:cNvSpPr>
          <p:nvPr/>
        </p:nvSpPr>
        <p:spPr>
          <a:xfrm>
            <a:off x="4724224" y="4284715"/>
            <a:ext cx="4517430" cy="447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M1 = 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0C24-BC34-4CAF-A048-D72FE2D21D45}"/>
              </a:ext>
            </a:extLst>
          </p:cNvPr>
          <p:cNvSpPr txBox="1"/>
          <p:nvPr/>
        </p:nvSpPr>
        <p:spPr>
          <a:xfrm>
            <a:off x="4272443" y="3794750"/>
            <a:ext cx="58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Современный подход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A3CBD33C-450C-4214-B3EF-4A58B3F57FED}"/>
              </a:ext>
            </a:extLst>
          </p:cNvPr>
          <p:cNvSpPr txBox="1">
            <a:spLocks/>
          </p:cNvSpPr>
          <p:nvPr/>
        </p:nvSpPr>
        <p:spPr>
          <a:xfrm>
            <a:off x="4724224" y="5307411"/>
            <a:ext cx="4517430" cy="71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M2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M3 = M2;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B07C7-1E65-46BD-B1E7-49ECAA252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67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77FD3-1B13-4F6E-B732-C15AF65B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1F53B-0495-480A-BA5F-0DC29648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68885" cy="473179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Для работы с динамической памятью в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определены специальные операторы 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b="1" dirty="0"/>
              <a:t>new[]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delete[]</a:t>
            </a:r>
            <a:r>
              <a:rPr lang="en-US" dirty="0"/>
              <a:t>. </a:t>
            </a:r>
            <a:r>
              <a:rPr lang="ru-RU" dirty="0"/>
              <a:t>Умные указатели делают работу с динамической памятью более удобной и безопасной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случае, если при создании объекта используется динамическая память, необходимо определить следующие методы (</a:t>
            </a:r>
            <a:r>
              <a:rPr lang="ru-RU" b="1" dirty="0"/>
              <a:t>правило пяти</a:t>
            </a:r>
            <a:r>
              <a:rPr lang="ru-RU" dirty="0"/>
              <a:t>)</a:t>
            </a:r>
            <a:r>
              <a:rPr lang="en-US" dirty="0"/>
              <a:t>: </a:t>
            </a:r>
            <a:r>
              <a:rPr lang="ru-RU" dirty="0"/>
              <a:t>конструкторы присвоения и перемещения, операторы присваивания и перемещения, деструктор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en-US" dirty="0"/>
              <a:t>rvalue-</a:t>
            </a:r>
            <a:r>
              <a:rPr lang="ru-RU" dirty="0"/>
              <a:t>ссылками и семантика перемещения позволяет избегать лишнего копирования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Внутри метода предопределен указатель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ru-RU" dirty="0"/>
              <a:t>на объект, для которого вызван 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определения полей, общих для всех объектов класса, используется ключевое слово </a:t>
            </a:r>
            <a:r>
              <a:rPr lang="en-US" b="1" dirty="0"/>
              <a:t>static</a:t>
            </a:r>
            <a:r>
              <a:rPr lang="en-US" dirty="0"/>
              <a:t>. </a:t>
            </a:r>
            <a:r>
              <a:rPr lang="ru-RU" dirty="0"/>
              <a:t>Также можно определить статические методы класса, не «привязанные» к объекту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обозначения нулевого указателя в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есть специальное ключевое слово </a:t>
            </a:r>
            <a:r>
              <a:rPr lang="en-US" b="1" dirty="0"/>
              <a:t>nullptr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A7BF67-9EA2-4EF8-A8FD-16E05226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C999D9-4418-4187-9F39-77A62B0E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4D9728-A1C7-4728-BB99-0B42B271D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7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9500934-D68E-4EC8-87D9-FC366154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Продвинутые конструкторы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6B0332F-1E4B-41D0-A1F8-25DFB498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62384" cy="4351337"/>
          </a:xfrm>
        </p:spPr>
        <p:txBody>
          <a:bodyPr/>
          <a:lstStyle/>
          <a:p>
            <a:r>
              <a:rPr lang="ru-RU" dirty="0"/>
              <a:t>Избежать двойной работы при создании объекта (инициализация, а потом присваивание) позволяет специальный механизм: </a:t>
            </a:r>
            <a:r>
              <a:rPr lang="ru-RU" i="1" dirty="0">
                <a:solidFill>
                  <a:srgbClr val="C00000"/>
                </a:solidFill>
              </a:rPr>
              <a:t>список инициализации полей</a:t>
            </a:r>
          </a:p>
          <a:p>
            <a:r>
              <a:rPr lang="ru-RU" dirty="0"/>
              <a:t>Кроме того, такой способ инициализации позволяет</a:t>
            </a:r>
          </a:p>
          <a:p>
            <a:pPr lvl="1"/>
            <a:r>
              <a:rPr lang="ru-RU" dirty="0"/>
              <a:t>использовать одинаковые имена для полей и параметров конструктора</a:t>
            </a:r>
          </a:p>
          <a:p>
            <a:pPr lvl="1"/>
            <a:r>
              <a:rPr lang="ru-RU" dirty="0"/>
              <a:t>инициализировать константные поля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6CCB6-FB1A-4D0F-9B55-AE1A536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058580EB-CC42-4FE3-A576-D55877D59AE2}"/>
              </a:ext>
            </a:extLst>
          </p:cNvPr>
          <p:cNvSpPr txBox="1">
            <a:spLocks/>
          </p:cNvSpPr>
          <p:nvPr/>
        </p:nvSpPr>
        <p:spPr>
          <a:xfrm>
            <a:off x="5694638" y="1828801"/>
            <a:ext cx="4576825" cy="3053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a(a), b(b) {}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2B4E64-DE9F-4C5D-A5B2-B993352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3A5EBD-C2FE-4E54-B677-23D639852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4C3DA1C-A10B-42A4-A531-1BF27589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9BDCC27-07D8-440E-8C40-CAE0DB74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58" y="1877157"/>
            <a:ext cx="5866897" cy="1148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Пусть у нас есть класс для работы с матрицами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Matrix</a:t>
            </a:r>
            <a:r>
              <a:rPr lang="ru-RU" dirty="0"/>
              <a:t>, в котором определен метод сложения </a:t>
            </a:r>
            <a:r>
              <a:rPr lang="fr-FR" spc="0" dirty="0">
                <a:solidFill>
                  <a:srgbClr val="795E26"/>
                </a:solidFill>
                <a:latin typeface="Consolas" panose="020B0609020204030204" pitchFamily="49" charset="0"/>
              </a:rPr>
              <a:t>plus</a:t>
            </a:r>
            <a:r>
              <a:rPr lang="ru-RU" dirty="0"/>
              <a:t>(). Тогда часть кода, в которой складываются две матрицы, могла бы выглядеть так: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E7559-C8DE-4ABD-B6EB-B957CD6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629F63-B6D9-477A-AFFC-27F81823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9" name="Объект 1">
            <a:extLst>
              <a:ext uri="{FF2B5EF4-FFF2-40B4-BE49-F238E27FC236}">
                <a16:creationId xmlns:a16="http://schemas.microsoft.com/office/drawing/2014/main" id="{225EC7D4-26C3-43EC-B5DA-AB3137E48D07}"/>
              </a:ext>
            </a:extLst>
          </p:cNvPr>
          <p:cNvSpPr txBox="1">
            <a:spLocks/>
          </p:cNvSpPr>
          <p:nvPr/>
        </p:nvSpPr>
        <p:spPr>
          <a:xfrm>
            <a:off x="2334826" y="3291386"/>
            <a:ext cx="2895363" cy="737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Matrix A, 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Matrix C =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plus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1E9BB1D1-FDB6-4454-9519-2661E1497EF2}"/>
              </a:ext>
            </a:extLst>
          </p:cNvPr>
          <p:cNvSpPr txBox="1">
            <a:spLocks/>
          </p:cNvSpPr>
          <p:nvPr/>
        </p:nvSpPr>
        <p:spPr>
          <a:xfrm>
            <a:off x="5872193" y="3291385"/>
            <a:ext cx="2895363" cy="737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Matrix A, 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Matrix C = A + B;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BF490B2A-3E48-4398-AABD-79D7A91D74FC}"/>
              </a:ext>
            </a:extLst>
          </p:cNvPr>
          <p:cNvSpPr txBox="1">
            <a:spLocks/>
          </p:cNvSpPr>
          <p:nvPr/>
        </p:nvSpPr>
        <p:spPr>
          <a:xfrm>
            <a:off x="1261873" y="4927732"/>
            <a:ext cx="8956326" cy="160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С++ позволяет это сделать – это называется </a:t>
            </a:r>
            <a:r>
              <a:rPr lang="ru-RU" i="1" dirty="0">
                <a:solidFill>
                  <a:srgbClr val="C00000"/>
                </a:solidFill>
              </a:rPr>
              <a:t>перегрузкой операторов</a:t>
            </a:r>
            <a:r>
              <a:rPr lang="ru-RU" dirty="0"/>
              <a:t> (</a:t>
            </a:r>
            <a:r>
              <a:rPr lang="ru-RU" i="1" dirty="0">
                <a:solidFill>
                  <a:srgbClr val="C00000"/>
                </a:solidFill>
              </a:rPr>
              <a:t>operator overloading</a:t>
            </a:r>
            <a:r>
              <a:rPr lang="ru-RU" dirty="0"/>
              <a:t>)</a:t>
            </a:r>
          </a:p>
          <a:p>
            <a:r>
              <a:rPr lang="ru-RU" dirty="0"/>
              <a:t>Перегрузка операторов – определение стандартных операторов </a:t>
            </a:r>
            <a:r>
              <a:rPr lang="en-US" i="1" dirty="0"/>
              <a:t>C++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работы с нестандартными типами (классами)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7B9519E2-E8C8-4C0F-912C-96D30E6A7732}"/>
              </a:ext>
            </a:extLst>
          </p:cNvPr>
          <p:cNvSpPr txBox="1">
            <a:spLocks/>
          </p:cNvSpPr>
          <p:nvPr/>
        </p:nvSpPr>
        <p:spPr>
          <a:xfrm>
            <a:off x="5388745" y="4294583"/>
            <a:ext cx="4115033" cy="63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Такая программа выглядит гораздо естественней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8DE578B0-E6C0-4B8B-81D5-FED3B92E4FBC}"/>
              </a:ext>
            </a:extLst>
          </p:cNvPr>
          <p:cNvSpPr/>
          <p:nvPr/>
        </p:nvSpPr>
        <p:spPr>
          <a:xfrm>
            <a:off x="3506680" y="3025648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AFE58DA-D42D-4A43-A229-343E24DBF551}"/>
              </a:ext>
            </a:extLst>
          </p:cNvPr>
          <p:cNvSpPr/>
          <p:nvPr/>
        </p:nvSpPr>
        <p:spPr>
          <a:xfrm rot="10800000">
            <a:off x="7137311" y="4128922"/>
            <a:ext cx="365126" cy="18583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EF2DCDE-A05F-43F2-9287-86B87714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2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A0EA7-D941-48F4-A433-7711BCE9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FA0F8-2615-421E-9C7A-492330C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43346"/>
            <a:ext cx="3816155" cy="692457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i="1" dirty="0"/>
              <a:t>С++</a:t>
            </a:r>
            <a:r>
              <a:rPr lang="ru-RU" dirty="0"/>
              <a:t> перегрузить можно почти любой оператор</a:t>
            </a:r>
            <a:r>
              <a:rPr lang="en-US" dirty="0"/>
              <a:t>: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184D53-20F3-4FAE-93D0-A93A9239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1A3815E-7DAF-4041-A00D-F7B6E28B5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0846"/>
              </p:ext>
            </p:extLst>
          </p:nvPr>
        </p:nvGraphicFramePr>
        <p:xfrm>
          <a:off x="4693949" y="2009536"/>
          <a:ext cx="5608872" cy="19079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3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571"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*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/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%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^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/>
                        <a:t>&amp;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|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~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!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,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=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/>
                        <a:t>&lt;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&lt;=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&gt;=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++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--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/>
                        <a:t>&lt;&lt;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&gt;&gt;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==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!=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&amp;&amp;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||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/>
                        <a:t>+=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/=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%=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^=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&amp;=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/>
                        <a:t>|=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*=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&lt;&lt;=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&gt;&gt;=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[]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()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r>
                        <a:rPr lang="ru-RU" sz="1600" dirty="0"/>
                        <a:t>-&gt;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-&gt;*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[]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delete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delete []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8F994739-2E62-442C-9D28-DDAAA5C57F29}"/>
              </a:ext>
            </a:extLst>
          </p:cNvPr>
          <p:cNvSpPr txBox="1">
            <a:spLocks/>
          </p:cNvSpPr>
          <p:nvPr/>
        </p:nvSpPr>
        <p:spPr>
          <a:xfrm>
            <a:off x="1261873" y="2735803"/>
            <a:ext cx="7171914" cy="370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вот эти нельзя:</a:t>
            </a:r>
            <a:endParaRPr lang="en-US" dirty="0"/>
          </a:p>
          <a:p>
            <a:pPr lvl="1"/>
            <a:r>
              <a:rPr lang="ru-RU" dirty="0"/>
              <a:t>. (выбор поля)</a:t>
            </a:r>
            <a:endParaRPr lang="en-US" dirty="0"/>
          </a:p>
          <a:p>
            <a:pPr lvl="1"/>
            <a:r>
              <a:rPr lang="ru-RU" dirty="0"/>
              <a:t>* (указатель)</a:t>
            </a:r>
            <a:endParaRPr lang="en-US" dirty="0"/>
          </a:p>
          <a:p>
            <a:pPr lvl="1"/>
            <a:r>
              <a:rPr lang="ru-RU" dirty="0"/>
              <a:t>:: (область видимости)</a:t>
            </a:r>
            <a:endParaRPr lang="en-US" dirty="0"/>
          </a:p>
          <a:p>
            <a:pPr lvl="1"/>
            <a:r>
              <a:rPr lang="ru-RU" dirty="0"/>
              <a:t>?: (тернарный условный оператор)</a:t>
            </a:r>
          </a:p>
          <a:p>
            <a:r>
              <a:rPr lang="ru-RU" dirty="0"/>
              <a:t> Нельзя</a:t>
            </a:r>
            <a:r>
              <a:rPr lang="en-US" dirty="0"/>
              <a:t> </a:t>
            </a:r>
            <a:r>
              <a:rPr lang="ru-RU" dirty="0"/>
              <a:t>также</a:t>
            </a:r>
          </a:p>
          <a:p>
            <a:pPr lvl="1"/>
            <a:r>
              <a:rPr lang="ru-RU" dirty="0"/>
              <a:t>создавать новые символы для операций</a:t>
            </a:r>
          </a:p>
          <a:p>
            <a:pPr lvl="1"/>
            <a:r>
              <a:rPr lang="ru-RU" dirty="0"/>
              <a:t>менять приоритеты операций</a:t>
            </a:r>
          </a:p>
          <a:p>
            <a:pPr lvl="1"/>
            <a:r>
              <a:rPr lang="ru-RU" dirty="0"/>
              <a:t>менять интерфейс: унарный оператор остается унарным, бинарный – бинарным, сложение возвращает такой же тип, сравнение – логический тип (bool) и т.п.</a:t>
            </a:r>
            <a:endParaRPr lang="en-US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4E94323-6343-4536-8AAB-D0B2CC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E02C50-6E4D-4932-9A50-A1B44204F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4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CADD-8568-4331-8390-930A6F4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  <a:r>
              <a:rPr lang="en-US" dirty="0"/>
              <a:t>:</a:t>
            </a:r>
            <a:r>
              <a:rPr lang="ru-RU" dirty="0"/>
              <a:t> пример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65D13B-057F-46E4-86FA-6CB2D86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6F0C3F97-70FA-4967-8F4C-12051A525ED5}"/>
              </a:ext>
            </a:extLst>
          </p:cNvPr>
          <p:cNvSpPr txBox="1">
            <a:spLocks/>
          </p:cNvSpPr>
          <p:nvPr/>
        </p:nvSpPr>
        <p:spPr>
          <a:xfrm>
            <a:off x="6919716" y="3604334"/>
            <a:ext cx="4008699" cy="289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after = now + pair;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(now+pair).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(now+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484EA8E-0990-4DC7-922F-B68AA85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16" y="2438399"/>
            <a:ext cx="3564815" cy="1165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Перегруженный оператор не обязан быть членом класса</a:t>
            </a:r>
            <a:endParaRPr lang="en-US" dirty="0"/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4D6C1A97-56CA-435A-937B-7A96E3E55293}"/>
              </a:ext>
            </a:extLst>
          </p:cNvPr>
          <p:cNvSpPr txBox="1">
            <a:spLocks/>
          </p:cNvSpPr>
          <p:nvPr/>
        </p:nvSpPr>
        <p:spPr>
          <a:xfrm>
            <a:off x="706739" y="2299317"/>
            <a:ext cx="6043814" cy="4192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h, m, 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(hh),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(mm),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(ss) 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"Time is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h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m 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Time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+(Time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h + (m+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 + (s+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80C978-4998-49C9-8840-10F7C26D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094678-26E1-4EFB-8E3E-B67F9E368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0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5008-D1FD-4BB0-81A9-F8D9D082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подробнее…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15B55-6D87-4503-89E9-752C0749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659883"/>
          </a:xfrm>
        </p:spPr>
        <p:txBody>
          <a:bodyPr>
            <a:normAutofit/>
          </a:bodyPr>
          <a:lstStyle/>
          <a:p>
            <a:r>
              <a:rPr lang="ru-RU" dirty="0"/>
              <a:t>Что происходит при выполнении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ru-RU" dirty="0"/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ru-RU" dirty="0"/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/>
              <a:t> это эквивалентно вызову функции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610CEC-86B7-46ED-8953-6FEB8CD2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66CD22CA-957D-4942-BBEE-11F1CC154A5E}"/>
              </a:ext>
            </a:extLst>
          </p:cNvPr>
          <p:cNvSpPr txBox="1">
            <a:spLocks/>
          </p:cNvSpPr>
          <p:nvPr/>
        </p:nvSpPr>
        <p:spPr>
          <a:xfrm>
            <a:off x="3803696" y="2488683"/>
            <a:ext cx="2748024" cy="437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now.operator+(pair);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7F069F1-DCC8-40C5-982F-5D8A28E5A86D}"/>
              </a:ext>
            </a:extLst>
          </p:cNvPr>
          <p:cNvSpPr txBox="1">
            <a:spLocks/>
          </p:cNvSpPr>
          <p:nvPr/>
        </p:nvSpPr>
        <p:spPr>
          <a:xfrm>
            <a:off x="1261872" y="3019613"/>
            <a:ext cx="859536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Создается копия объекта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, которая передается в функцию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operator+</a:t>
            </a:r>
            <a:r>
              <a:rPr lang="ru-RU" dirty="0"/>
              <a:t> </a:t>
            </a:r>
          </a:p>
          <a:p>
            <a:r>
              <a:rPr lang="ru-RU" dirty="0"/>
              <a:t>После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ru-RU" dirty="0"/>
              <a:t> из функции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operator+</a:t>
            </a:r>
            <a:r>
              <a:rPr lang="ru-RU" dirty="0"/>
              <a:t> копия объекта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удаляется</a:t>
            </a:r>
          </a:p>
          <a:p>
            <a:r>
              <a:rPr lang="ru-RU" dirty="0"/>
              <a:t>В случае, если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– большой объект (например, матрица 1000х1000), копировать его при выполнении любой операции страшно неэффективно! Мы хотим работать с исходным объектом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внутри функции, не создавая его копии. </a:t>
            </a:r>
          </a:p>
          <a:p>
            <a:r>
              <a:rPr lang="ru-RU" dirty="0"/>
              <a:t>В языке </a:t>
            </a:r>
            <a:r>
              <a:rPr lang="ru-RU" i="1" dirty="0"/>
              <a:t>C</a:t>
            </a:r>
            <a:r>
              <a:rPr lang="ru-RU" dirty="0"/>
              <a:t> мы добивались этого,  передавая указатель на объект (массив, структуру,</a:t>
            </a:r>
            <a:r>
              <a:rPr lang="en-US" dirty="0"/>
              <a:t> </a:t>
            </a:r>
            <a:r>
              <a:rPr lang="ru-RU" dirty="0"/>
              <a:t>…). Но тогда вместо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now+pair</a:t>
            </a:r>
            <a:r>
              <a:rPr lang="ru-RU" dirty="0"/>
              <a:t> нам пришлось бы писать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now+</a:t>
            </a:r>
            <a:r>
              <a:rPr lang="ru-RU" dirty="0"/>
              <a:t>(&amp;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) – очень некрасиво и непонятно.</a:t>
            </a:r>
          </a:p>
          <a:p>
            <a:r>
              <a:rPr lang="ru-RU" dirty="0"/>
              <a:t>Для решения подобных проблем в </a:t>
            </a:r>
            <a:r>
              <a:rPr lang="ru-RU" i="1" dirty="0"/>
              <a:t>С++</a:t>
            </a:r>
            <a:r>
              <a:rPr lang="ru-RU" dirty="0"/>
              <a:t> были добавлены ссылки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E019F-CFE0-4982-A11A-B3D631B4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6240C8-25FD-40D1-8417-812606B19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9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6CF5D-7A4E-4A9B-AE26-343F6C13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(</a:t>
            </a:r>
            <a:r>
              <a:rPr lang="en-US" dirty="0"/>
              <a:t>references)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4D406-06E5-4649-8AAC-23EBDFDE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719091"/>
          </a:xfrm>
        </p:spPr>
        <p:txBody>
          <a:bodyPr/>
          <a:lstStyle/>
          <a:p>
            <a:r>
              <a:rPr lang="ru-RU" i="1" dirty="0">
                <a:solidFill>
                  <a:srgbClr val="C00000"/>
                </a:solidFill>
              </a:rPr>
              <a:t>Ссылка</a:t>
            </a:r>
            <a:r>
              <a:rPr lang="ru-RU" dirty="0"/>
              <a:t> – это специальный тип данных, который позволяет создавать псевдоним для переменной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6A8C18-A3D2-44ED-A8D0-A2BA8C7A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Продвинутые классы. 02.10.2019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1EC15BE-18C5-4D47-B3DB-4B46E692C19C}"/>
              </a:ext>
            </a:extLst>
          </p:cNvPr>
          <p:cNvSpPr txBox="1">
            <a:spLocks/>
          </p:cNvSpPr>
          <p:nvPr/>
        </p:nvSpPr>
        <p:spPr>
          <a:xfrm>
            <a:off x="3235354" y="2547891"/>
            <a:ext cx="4648395" cy="1550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n = i;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 ссылка на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    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теперь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равно 10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 &lt;&lt; i &lt;&lt; endl;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561D3A7-3EE0-466B-8C0D-C8567A742106}"/>
              </a:ext>
            </a:extLst>
          </p:cNvPr>
          <p:cNvSpPr txBox="1">
            <a:spLocks/>
          </p:cNvSpPr>
          <p:nvPr/>
        </p:nvSpPr>
        <p:spPr>
          <a:xfrm>
            <a:off x="1261871" y="4438834"/>
            <a:ext cx="9249289" cy="189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Ссылки похожи на указатели, но:</a:t>
            </a:r>
          </a:p>
          <a:p>
            <a:pPr lvl="1"/>
            <a:r>
              <a:rPr lang="ru-RU" dirty="0"/>
              <a:t>нельзя создавать нулевые ссылки, они обязательно инициализируются при создании</a:t>
            </a:r>
          </a:p>
          <a:p>
            <a:pPr lvl="1"/>
            <a:r>
              <a:rPr lang="ru-RU" dirty="0"/>
              <a:t>ссылку нельзя изменить </a:t>
            </a:r>
          </a:p>
          <a:p>
            <a:pPr marL="0" indent="0" algn="ctr">
              <a:buNone/>
            </a:pPr>
            <a:r>
              <a:rPr lang="ru-RU" b="1" dirty="0"/>
              <a:t>Ссылки</a:t>
            </a:r>
            <a:r>
              <a:rPr lang="en-US" b="1" dirty="0"/>
              <a:t> </a:t>
            </a:r>
            <a:r>
              <a:rPr lang="ru-RU" b="1" dirty="0"/>
              <a:t>часто используются для передачи аргументов в функцию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3B18B16-6F3B-4606-A11D-3EDFFFFD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AA0AAD-8DB3-4EF2-91AE-C05909783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5335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2276</Words>
  <Application>Microsoft Office PowerPoint</Application>
  <PresentationFormat>Широкоэкранный</PresentationFormat>
  <Paragraphs>708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План лекции</vt:lpstr>
      <vt:lpstr>Продвинутые конструкторы</vt:lpstr>
      <vt:lpstr>Продвинутые конструкторы</vt:lpstr>
      <vt:lpstr>Перегрузка операторов</vt:lpstr>
      <vt:lpstr>Перегрузка операторов</vt:lpstr>
      <vt:lpstr>Перегрузка операторов: пример I</vt:lpstr>
      <vt:lpstr>Разберем подробнее…</vt:lpstr>
      <vt:lpstr>Ссылки (references)</vt:lpstr>
      <vt:lpstr>Передача аргументов по ссылке</vt:lpstr>
      <vt:lpstr>Презентация PowerPoint</vt:lpstr>
      <vt:lpstr>Перегрузка операторов: пример II</vt:lpstr>
      <vt:lpstr>Целостность аргументов</vt:lpstr>
      <vt:lpstr>const</vt:lpstr>
      <vt:lpstr>Перегрузка операторов: пример III</vt:lpstr>
      <vt:lpstr>Перегрузка операторов: пример IV</vt:lpstr>
      <vt:lpstr>Суммируем I</vt:lpstr>
      <vt:lpstr>Напоминание: стек и куча</vt:lpstr>
      <vt:lpstr>Динамическая память</vt:lpstr>
      <vt:lpstr>Презентация PowerPoint</vt:lpstr>
      <vt:lpstr>Проблема копирования</vt:lpstr>
      <vt:lpstr>Конструктор копирования</vt:lpstr>
      <vt:lpstr>Оператор присваивания</vt:lpstr>
      <vt:lpstr>Виртуальный деструктор</vt:lpstr>
      <vt:lpstr>Виртуальный деструктор</vt:lpstr>
      <vt:lpstr>Другая проблема копирования</vt:lpstr>
      <vt:lpstr>lvalue и rvalue</vt:lpstr>
      <vt:lpstr>Конструктор перемещения, оператор перемещения</vt:lpstr>
      <vt:lpstr>Огласите весь список!</vt:lpstr>
      <vt:lpstr>this, nullptr и другие мелочи</vt:lpstr>
      <vt:lpstr>Статические члены класса</vt:lpstr>
      <vt:lpstr>Пример: счетчик объектов</vt:lpstr>
      <vt:lpstr>Современная работа с динамической памятью</vt:lpstr>
      <vt:lpstr>Современная работа с динамической памятью</vt:lpstr>
      <vt:lpstr>Суммируем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 Vorobyev</cp:lastModifiedBy>
  <cp:revision>430</cp:revision>
  <dcterms:created xsi:type="dcterms:W3CDTF">2019-07-27T23:22:52Z</dcterms:created>
  <dcterms:modified xsi:type="dcterms:W3CDTF">2019-10-02T09:56:11Z</dcterms:modified>
</cp:coreProperties>
</file>