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44" r:id="rId2"/>
  </p:sldMasterIdLst>
  <p:notesMasterIdLst>
    <p:notesMasterId r:id="rId43"/>
  </p:notesMasterIdLst>
  <p:sldIdLst>
    <p:sldId id="257" r:id="rId3"/>
    <p:sldId id="288" r:id="rId4"/>
    <p:sldId id="292" r:id="rId5"/>
    <p:sldId id="310" r:id="rId6"/>
    <p:sldId id="327" r:id="rId7"/>
    <p:sldId id="328" r:id="rId8"/>
    <p:sldId id="329" r:id="rId9"/>
    <p:sldId id="260" r:id="rId10"/>
    <p:sldId id="289" r:id="rId11"/>
    <p:sldId id="290" r:id="rId12"/>
    <p:sldId id="291" r:id="rId13"/>
    <p:sldId id="293" r:id="rId14"/>
    <p:sldId id="295" r:id="rId15"/>
    <p:sldId id="326" r:id="rId16"/>
    <p:sldId id="296" r:id="rId17"/>
    <p:sldId id="294" r:id="rId18"/>
    <p:sldId id="297" r:id="rId19"/>
    <p:sldId id="298" r:id="rId20"/>
    <p:sldId id="299" r:id="rId21"/>
    <p:sldId id="300" r:id="rId22"/>
    <p:sldId id="301" r:id="rId23"/>
    <p:sldId id="303" r:id="rId24"/>
    <p:sldId id="305" r:id="rId25"/>
    <p:sldId id="306" r:id="rId26"/>
    <p:sldId id="307" r:id="rId27"/>
    <p:sldId id="308" r:id="rId28"/>
    <p:sldId id="302" r:id="rId29"/>
    <p:sldId id="304" r:id="rId30"/>
    <p:sldId id="309" r:id="rId31"/>
    <p:sldId id="312" r:id="rId32"/>
    <p:sldId id="330" r:id="rId33"/>
    <p:sldId id="331" r:id="rId34"/>
    <p:sldId id="332" r:id="rId35"/>
    <p:sldId id="319" r:id="rId36"/>
    <p:sldId id="311" r:id="rId37"/>
    <p:sldId id="315" r:id="rId38"/>
    <p:sldId id="318" r:id="rId39"/>
    <p:sldId id="317" r:id="rId40"/>
    <p:sldId id="320" r:id="rId41"/>
    <p:sldId id="31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69" autoAdjust="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C4E3F4-1FED-4E80-AAF3-27DD8DC9D7E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6439267-8E26-40DB-8BC3-89F398C2E9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baseline="0"/>
            <a:t>Контейнеры</a:t>
          </a:r>
          <a:endParaRPr lang="en-US"/>
        </a:p>
      </dgm:t>
    </dgm:pt>
    <dgm:pt modelId="{1EDCE3FE-6CBF-476D-9F63-740DF8C87B93}" type="parTrans" cxnId="{3E375155-F8CA-4E1A-9A6B-F31F24D794C7}">
      <dgm:prSet/>
      <dgm:spPr/>
      <dgm:t>
        <a:bodyPr/>
        <a:lstStyle/>
        <a:p>
          <a:endParaRPr lang="en-US"/>
        </a:p>
      </dgm:t>
    </dgm:pt>
    <dgm:pt modelId="{1418D7F3-B493-4396-8968-502AFA8306BD}" type="sibTrans" cxnId="{3E375155-F8CA-4E1A-9A6B-F31F24D794C7}">
      <dgm:prSet/>
      <dgm:spPr/>
      <dgm:t>
        <a:bodyPr/>
        <a:lstStyle/>
        <a:p>
          <a:endParaRPr lang="en-US"/>
        </a:p>
      </dgm:t>
    </dgm:pt>
    <dgm:pt modelId="{4F9BEC15-225F-4656-A485-59AE59C5F90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baseline="0"/>
            <a:t>Итераторы</a:t>
          </a:r>
          <a:endParaRPr lang="en-US"/>
        </a:p>
      </dgm:t>
    </dgm:pt>
    <dgm:pt modelId="{59031B7E-9AA8-4C43-A4A8-A817E9AD3920}" type="parTrans" cxnId="{5335EA9E-FE97-472E-9EC8-B55757B346AF}">
      <dgm:prSet/>
      <dgm:spPr/>
      <dgm:t>
        <a:bodyPr/>
        <a:lstStyle/>
        <a:p>
          <a:endParaRPr lang="en-US"/>
        </a:p>
      </dgm:t>
    </dgm:pt>
    <dgm:pt modelId="{0019E68B-C554-4955-9704-401B2905E340}" type="sibTrans" cxnId="{5335EA9E-FE97-472E-9EC8-B55757B346AF}">
      <dgm:prSet/>
      <dgm:spPr/>
      <dgm:t>
        <a:bodyPr/>
        <a:lstStyle/>
        <a:p>
          <a:endParaRPr lang="en-US"/>
        </a:p>
      </dgm:t>
    </dgm:pt>
    <dgm:pt modelId="{FC09F54F-9F44-4D50-A101-190078A1E7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baseline="0"/>
            <a:t>Алгоритмы</a:t>
          </a:r>
          <a:endParaRPr lang="en-US"/>
        </a:p>
      </dgm:t>
    </dgm:pt>
    <dgm:pt modelId="{09B1D35A-726B-468F-BA99-CC67CF8B457E}" type="parTrans" cxnId="{C33AD457-2293-4701-A460-DEE1760A7DA0}">
      <dgm:prSet/>
      <dgm:spPr/>
      <dgm:t>
        <a:bodyPr/>
        <a:lstStyle/>
        <a:p>
          <a:endParaRPr lang="en-US"/>
        </a:p>
      </dgm:t>
    </dgm:pt>
    <dgm:pt modelId="{011CC777-2475-4480-A796-457CD07B3477}" type="sibTrans" cxnId="{C33AD457-2293-4701-A460-DEE1760A7DA0}">
      <dgm:prSet/>
      <dgm:spPr/>
      <dgm:t>
        <a:bodyPr/>
        <a:lstStyle/>
        <a:p>
          <a:endParaRPr lang="en-US"/>
        </a:p>
      </dgm:t>
    </dgm:pt>
    <dgm:pt modelId="{A082EFB1-2282-4A9F-8167-085C63228BA3}" type="pres">
      <dgm:prSet presAssocID="{62C4E3F4-1FED-4E80-AAF3-27DD8DC9D7EB}" presName="root" presStyleCnt="0">
        <dgm:presLayoutVars>
          <dgm:dir/>
          <dgm:resizeHandles val="exact"/>
        </dgm:presLayoutVars>
      </dgm:prSet>
      <dgm:spPr/>
    </dgm:pt>
    <dgm:pt modelId="{7BC9AEFF-C508-4628-A340-BA89A11B1B61}" type="pres">
      <dgm:prSet presAssocID="{A6439267-8E26-40DB-8BC3-89F398C2E903}" presName="compNode" presStyleCnt="0"/>
      <dgm:spPr/>
    </dgm:pt>
    <dgm:pt modelId="{4FDC972C-6160-46CA-BAF9-9F852EEC79B5}" type="pres">
      <dgm:prSet presAssocID="{A6439267-8E26-40DB-8BC3-89F398C2E903}" presName="iconBgRect" presStyleLbl="bgShp" presStyleIdx="0" presStyleCnt="3"/>
      <dgm:spPr/>
    </dgm:pt>
    <dgm:pt modelId="{EFE9E404-06F9-42D3-8C18-D720A3882314}" type="pres">
      <dgm:prSet presAssocID="{A6439267-8E26-40DB-8BC3-89F398C2E9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044E003B-40BC-423D-B8CC-4DD6566FAE60}" type="pres">
      <dgm:prSet presAssocID="{A6439267-8E26-40DB-8BC3-89F398C2E903}" presName="spaceRect" presStyleCnt="0"/>
      <dgm:spPr/>
    </dgm:pt>
    <dgm:pt modelId="{657A162F-44EE-443B-BAE2-49CF38DBB591}" type="pres">
      <dgm:prSet presAssocID="{A6439267-8E26-40DB-8BC3-89F398C2E903}" presName="textRect" presStyleLbl="revTx" presStyleIdx="0" presStyleCnt="3">
        <dgm:presLayoutVars>
          <dgm:chMax val="1"/>
          <dgm:chPref val="1"/>
        </dgm:presLayoutVars>
      </dgm:prSet>
      <dgm:spPr/>
    </dgm:pt>
    <dgm:pt modelId="{669ADFDF-16C1-40A1-B5AB-9F971AF00041}" type="pres">
      <dgm:prSet presAssocID="{1418D7F3-B493-4396-8968-502AFA8306BD}" presName="sibTrans" presStyleCnt="0"/>
      <dgm:spPr/>
    </dgm:pt>
    <dgm:pt modelId="{DA1BCAF7-FA4A-4269-B052-0C1B14C64514}" type="pres">
      <dgm:prSet presAssocID="{4F9BEC15-225F-4656-A485-59AE59C5F901}" presName="compNode" presStyleCnt="0"/>
      <dgm:spPr/>
    </dgm:pt>
    <dgm:pt modelId="{C43A7744-A35F-4AB6-95A3-EC17A682651F}" type="pres">
      <dgm:prSet presAssocID="{4F9BEC15-225F-4656-A485-59AE59C5F901}" presName="iconBgRect" presStyleLbl="bgShp" presStyleIdx="1" presStyleCnt="3"/>
      <dgm:spPr/>
    </dgm:pt>
    <dgm:pt modelId="{AF93C413-F9E3-4061-81C2-DDC0A1F9411A}" type="pres">
      <dgm:prSet presAssocID="{4F9BEC15-225F-4656-A485-59AE59C5F9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EE0A6CCA-2C5A-4F74-A3A1-DDD82FA9E65B}" type="pres">
      <dgm:prSet presAssocID="{4F9BEC15-225F-4656-A485-59AE59C5F901}" presName="spaceRect" presStyleCnt="0"/>
      <dgm:spPr/>
    </dgm:pt>
    <dgm:pt modelId="{F417AD6A-AC00-4BA7-805E-A393D7684FC4}" type="pres">
      <dgm:prSet presAssocID="{4F9BEC15-225F-4656-A485-59AE59C5F901}" presName="textRect" presStyleLbl="revTx" presStyleIdx="1" presStyleCnt="3">
        <dgm:presLayoutVars>
          <dgm:chMax val="1"/>
          <dgm:chPref val="1"/>
        </dgm:presLayoutVars>
      </dgm:prSet>
      <dgm:spPr/>
    </dgm:pt>
    <dgm:pt modelId="{14F92A79-A008-4B53-8B9C-7D399CEA4CEA}" type="pres">
      <dgm:prSet presAssocID="{0019E68B-C554-4955-9704-401B2905E340}" presName="sibTrans" presStyleCnt="0"/>
      <dgm:spPr/>
    </dgm:pt>
    <dgm:pt modelId="{9910C8D5-40D9-40CF-9932-93E007DF0E22}" type="pres">
      <dgm:prSet presAssocID="{FC09F54F-9F44-4D50-A101-190078A1E735}" presName="compNode" presStyleCnt="0"/>
      <dgm:spPr/>
    </dgm:pt>
    <dgm:pt modelId="{8F766771-1383-41AE-A39C-B1A945F175D9}" type="pres">
      <dgm:prSet presAssocID="{FC09F54F-9F44-4D50-A101-190078A1E735}" presName="iconBgRect" presStyleLbl="bgShp" presStyleIdx="2" presStyleCnt="3"/>
      <dgm:spPr/>
    </dgm:pt>
    <dgm:pt modelId="{022621B4-1101-48DE-9B64-3E01AD5594D2}" type="pres">
      <dgm:prSet presAssocID="{FC09F54F-9F44-4D50-A101-190078A1E7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5D668B8-2866-49C3-900C-CA569C2D714D}" type="pres">
      <dgm:prSet presAssocID="{FC09F54F-9F44-4D50-A101-190078A1E735}" presName="spaceRect" presStyleCnt="0"/>
      <dgm:spPr/>
    </dgm:pt>
    <dgm:pt modelId="{9D2DD808-6B28-40B2-AAB3-31581C73B2AF}" type="pres">
      <dgm:prSet presAssocID="{FC09F54F-9F44-4D50-A101-190078A1E73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E375155-F8CA-4E1A-9A6B-F31F24D794C7}" srcId="{62C4E3F4-1FED-4E80-AAF3-27DD8DC9D7EB}" destId="{A6439267-8E26-40DB-8BC3-89F398C2E903}" srcOrd="0" destOrd="0" parTransId="{1EDCE3FE-6CBF-476D-9F63-740DF8C87B93}" sibTransId="{1418D7F3-B493-4396-8968-502AFA8306BD}"/>
    <dgm:cxn modelId="{C33AD457-2293-4701-A460-DEE1760A7DA0}" srcId="{62C4E3F4-1FED-4E80-AAF3-27DD8DC9D7EB}" destId="{FC09F54F-9F44-4D50-A101-190078A1E735}" srcOrd="2" destOrd="0" parTransId="{09B1D35A-726B-468F-BA99-CC67CF8B457E}" sibTransId="{011CC777-2475-4480-A796-457CD07B3477}"/>
    <dgm:cxn modelId="{5335EA9E-FE97-472E-9EC8-B55757B346AF}" srcId="{62C4E3F4-1FED-4E80-AAF3-27DD8DC9D7EB}" destId="{4F9BEC15-225F-4656-A485-59AE59C5F901}" srcOrd="1" destOrd="0" parTransId="{59031B7E-9AA8-4C43-A4A8-A817E9AD3920}" sibTransId="{0019E68B-C554-4955-9704-401B2905E340}"/>
    <dgm:cxn modelId="{54DC8A9F-5634-4614-A550-BECE89A0A8C9}" type="presOf" srcId="{A6439267-8E26-40DB-8BC3-89F398C2E903}" destId="{657A162F-44EE-443B-BAE2-49CF38DBB591}" srcOrd="0" destOrd="0" presId="urn:microsoft.com/office/officeart/2018/5/layout/IconCircleLabelList"/>
    <dgm:cxn modelId="{E466E8CB-0BCC-4242-878A-8496912B2716}" type="presOf" srcId="{FC09F54F-9F44-4D50-A101-190078A1E735}" destId="{9D2DD808-6B28-40B2-AAB3-31581C73B2AF}" srcOrd="0" destOrd="0" presId="urn:microsoft.com/office/officeart/2018/5/layout/IconCircleLabelList"/>
    <dgm:cxn modelId="{22CD75D0-A297-4660-B9E7-FF2CA934EDCD}" type="presOf" srcId="{4F9BEC15-225F-4656-A485-59AE59C5F901}" destId="{F417AD6A-AC00-4BA7-805E-A393D7684FC4}" srcOrd="0" destOrd="0" presId="urn:microsoft.com/office/officeart/2018/5/layout/IconCircleLabelList"/>
    <dgm:cxn modelId="{E4A72DEC-6BC7-4EA2-A7CB-CD036E2E8DAB}" type="presOf" srcId="{62C4E3F4-1FED-4E80-AAF3-27DD8DC9D7EB}" destId="{A082EFB1-2282-4A9F-8167-085C63228BA3}" srcOrd="0" destOrd="0" presId="urn:microsoft.com/office/officeart/2018/5/layout/IconCircleLabelList"/>
    <dgm:cxn modelId="{DE8CF53D-BD15-49A9-BFB8-9813E421C6E6}" type="presParOf" srcId="{A082EFB1-2282-4A9F-8167-085C63228BA3}" destId="{7BC9AEFF-C508-4628-A340-BA89A11B1B61}" srcOrd="0" destOrd="0" presId="urn:microsoft.com/office/officeart/2018/5/layout/IconCircleLabelList"/>
    <dgm:cxn modelId="{1685E2AB-B763-4C61-8518-FA7B77353694}" type="presParOf" srcId="{7BC9AEFF-C508-4628-A340-BA89A11B1B61}" destId="{4FDC972C-6160-46CA-BAF9-9F852EEC79B5}" srcOrd="0" destOrd="0" presId="urn:microsoft.com/office/officeart/2018/5/layout/IconCircleLabelList"/>
    <dgm:cxn modelId="{83F89136-F162-4A66-BB06-EFC7C77DC153}" type="presParOf" srcId="{7BC9AEFF-C508-4628-A340-BA89A11B1B61}" destId="{EFE9E404-06F9-42D3-8C18-D720A3882314}" srcOrd="1" destOrd="0" presId="urn:microsoft.com/office/officeart/2018/5/layout/IconCircleLabelList"/>
    <dgm:cxn modelId="{24976C9F-3289-44EC-8FD6-1B279F2F0968}" type="presParOf" srcId="{7BC9AEFF-C508-4628-A340-BA89A11B1B61}" destId="{044E003B-40BC-423D-B8CC-4DD6566FAE60}" srcOrd="2" destOrd="0" presId="urn:microsoft.com/office/officeart/2018/5/layout/IconCircleLabelList"/>
    <dgm:cxn modelId="{F6FDC639-EDFB-4292-8EE2-6D8A42836EC7}" type="presParOf" srcId="{7BC9AEFF-C508-4628-A340-BA89A11B1B61}" destId="{657A162F-44EE-443B-BAE2-49CF38DBB591}" srcOrd="3" destOrd="0" presId="urn:microsoft.com/office/officeart/2018/5/layout/IconCircleLabelList"/>
    <dgm:cxn modelId="{63659DD2-8655-45D6-951D-FE9FC9CD063C}" type="presParOf" srcId="{A082EFB1-2282-4A9F-8167-085C63228BA3}" destId="{669ADFDF-16C1-40A1-B5AB-9F971AF00041}" srcOrd="1" destOrd="0" presId="urn:microsoft.com/office/officeart/2018/5/layout/IconCircleLabelList"/>
    <dgm:cxn modelId="{6BA07350-130E-45EF-B128-79647FD46E66}" type="presParOf" srcId="{A082EFB1-2282-4A9F-8167-085C63228BA3}" destId="{DA1BCAF7-FA4A-4269-B052-0C1B14C64514}" srcOrd="2" destOrd="0" presId="urn:microsoft.com/office/officeart/2018/5/layout/IconCircleLabelList"/>
    <dgm:cxn modelId="{6DCD1A79-C5F9-486C-B58B-2C46765F51EB}" type="presParOf" srcId="{DA1BCAF7-FA4A-4269-B052-0C1B14C64514}" destId="{C43A7744-A35F-4AB6-95A3-EC17A682651F}" srcOrd="0" destOrd="0" presId="urn:microsoft.com/office/officeart/2018/5/layout/IconCircleLabelList"/>
    <dgm:cxn modelId="{25015A90-E461-4BC3-9706-495CE46ABAB3}" type="presParOf" srcId="{DA1BCAF7-FA4A-4269-B052-0C1B14C64514}" destId="{AF93C413-F9E3-4061-81C2-DDC0A1F9411A}" srcOrd="1" destOrd="0" presId="urn:microsoft.com/office/officeart/2018/5/layout/IconCircleLabelList"/>
    <dgm:cxn modelId="{DFD305AC-2782-4284-B92D-7A162717DCA9}" type="presParOf" srcId="{DA1BCAF7-FA4A-4269-B052-0C1B14C64514}" destId="{EE0A6CCA-2C5A-4F74-A3A1-DDD82FA9E65B}" srcOrd="2" destOrd="0" presId="urn:microsoft.com/office/officeart/2018/5/layout/IconCircleLabelList"/>
    <dgm:cxn modelId="{049FAAB1-9AD3-4878-9CED-466002185412}" type="presParOf" srcId="{DA1BCAF7-FA4A-4269-B052-0C1B14C64514}" destId="{F417AD6A-AC00-4BA7-805E-A393D7684FC4}" srcOrd="3" destOrd="0" presId="urn:microsoft.com/office/officeart/2018/5/layout/IconCircleLabelList"/>
    <dgm:cxn modelId="{1C30BEBC-E2FB-43B0-ABC6-6910998EFE7F}" type="presParOf" srcId="{A082EFB1-2282-4A9F-8167-085C63228BA3}" destId="{14F92A79-A008-4B53-8B9C-7D399CEA4CEA}" srcOrd="3" destOrd="0" presId="urn:microsoft.com/office/officeart/2018/5/layout/IconCircleLabelList"/>
    <dgm:cxn modelId="{B0837E4D-BD7A-4141-86AF-20A88501B115}" type="presParOf" srcId="{A082EFB1-2282-4A9F-8167-085C63228BA3}" destId="{9910C8D5-40D9-40CF-9932-93E007DF0E22}" srcOrd="4" destOrd="0" presId="urn:microsoft.com/office/officeart/2018/5/layout/IconCircleLabelList"/>
    <dgm:cxn modelId="{AB048A29-D994-4F5A-A3F7-24B77947319C}" type="presParOf" srcId="{9910C8D5-40D9-40CF-9932-93E007DF0E22}" destId="{8F766771-1383-41AE-A39C-B1A945F175D9}" srcOrd="0" destOrd="0" presId="urn:microsoft.com/office/officeart/2018/5/layout/IconCircleLabelList"/>
    <dgm:cxn modelId="{FDEB2B10-4C00-4E46-B0A4-29FE10C6ECBB}" type="presParOf" srcId="{9910C8D5-40D9-40CF-9932-93E007DF0E22}" destId="{022621B4-1101-48DE-9B64-3E01AD5594D2}" srcOrd="1" destOrd="0" presId="urn:microsoft.com/office/officeart/2018/5/layout/IconCircleLabelList"/>
    <dgm:cxn modelId="{6816A769-6307-4BEC-A4BA-E38DDF9196B9}" type="presParOf" srcId="{9910C8D5-40D9-40CF-9932-93E007DF0E22}" destId="{C5D668B8-2866-49C3-900C-CA569C2D714D}" srcOrd="2" destOrd="0" presId="urn:microsoft.com/office/officeart/2018/5/layout/IconCircleLabelList"/>
    <dgm:cxn modelId="{57240C9D-79EE-4894-ACD9-E891B86CBDB4}" type="presParOf" srcId="{9910C8D5-40D9-40CF-9932-93E007DF0E22}" destId="{9D2DD808-6B28-40B2-AAB3-31581C73B2A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C972C-6160-46CA-BAF9-9F852EEC79B5}">
      <dsp:nvSpPr>
        <dsp:cNvPr id="0" name=""/>
        <dsp:cNvSpPr/>
      </dsp:nvSpPr>
      <dsp:spPr>
        <a:xfrm>
          <a:off x="563367" y="705738"/>
          <a:ext cx="1578375" cy="1578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9E404-06F9-42D3-8C18-D720A3882314}">
      <dsp:nvSpPr>
        <dsp:cNvPr id="0" name=""/>
        <dsp:cNvSpPr/>
      </dsp:nvSpPr>
      <dsp:spPr>
        <a:xfrm>
          <a:off x="899742" y="1042113"/>
          <a:ext cx="905625" cy="905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A162F-44EE-443B-BAE2-49CF38DBB591}">
      <dsp:nvSpPr>
        <dsp:cNvPr id="0" name=""/>
        <dsp:cNvSpPr/>
      </dsp:nvSpPr>
      <dsp:spPr>
        <a:xfrm>
          <a:off x="58805" y="2775739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500" kern="1200" baseline="0"/>
            <a:t>Контейнеры</a:t>
          </a:r>
          <a:endParaRPr lang="en-US" sz="2500" kern="1200"/>
        </a:p>
      </dsp:txBody>
      <dsp:txXfrm>
        <a:off x="58805" y="2775739"/>
        <a:ext cx="2587500" cy="720000"/>
      </dsp:txXfrm>
    </dsp:sp>
    <dsp:sp modelId="{C43A7744-A35F-4AB6-95A3-EC17A682651F}">
      <dsp:nvSpPr>
        <dsp:cNvPr id="0" name=""/>
        <dsp:cNvSpPr/>
      </dsp:nvSpPr>
      <dsp:spPr>
        <a:xfrm>
          <a:off x="3603680" y="705738"/>
          <a:ext cx="1578375" cy="15783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3C413-F9E3-4061-81C2-DDC0A1F9411A}">
      <dsp:nvSpPr>
        <dsp:cNvPr id="0" name=""/>
        <dsp:cNvSpPr/>
      </dsp:nvSpPr>
      <dsp:spPr>
        <a:xfrm>
          <a:off x="3940055" y="1042113"/>
          <a:ext cx="905625" cy="905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7AD6A-AC00-4BA7-805E-A393D7684FC4}">
      <dsp:nvSpPr>
        <dsp:cNvPr id="0" name=""/>
        <dsp:cNvSpPr/>
      </dsp:nvSpPr>
      <dsp:spPr>
        <a:xfrm>
          <a:off x="3099117" y="2775739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500" kern="1200" baseline="0"/>
            <a:t>Итераторы</a:t>
          </a:r>
          <a:endParaRPr lang="en-US" sz="2500" kern="1200"/>
        </a:p>
      </dsp:txBody>
      <dsp:txXfrm>
        <a:off x="3099117" y="2775739"/>
        <a:ext cx="2587500" cy="720000"/>
      </dsp:txXfrm>
    </dsp:sp>
    <dsp:sp modelId="{8F766771-1383-41AE-A39C-B1A945F175D9}">
      <dsp:nvSpPr>
        <dsp:cNvPr id="0" name=""/>
        <dsp:cNvSpPr/>
      </dsp:nvSpPr>
      <dsp:spPr>
        <a:xfrm>
          <a:off x="6643992" y="705738"/>
          <a:ext cx="1578375" cy="15783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621B4-1101-48DE-9B64-3E01AD5594D2}">
      <dsp:nvSpPr>
        <dsp:cNvPr id="0" name=""/>
        <dsp:cNvSpPr/>
      </dsp:nvSpPr>
      <dsp:spPr>
        <a:xfrm>
          <a:off x="6980367" y="1042113"/>
          <a:ext cx="905625" cy="905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DD808-6B28-40B2-AAB3-31581C73B2AF}">
      <dsp:nvSpPr>
        <dsp:cNvPr id="0" name=""/>
        <dsp:cNvSpPr/>
      </dsp:nvSpPr>
      <dsp:spPr>
        <a:xfrm>
          <a:off x="6139430" y="2775739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500" kern="1200" baseline="0"/>
            <a:t>Алгоритмы</a:t>
          </a:r>
          <a:endParaRPr lang="en-US" sz="2500" kern="1200"/>
        </a:p>
      </dsp:txBody>
      <dsp:txXfrm>
        <a:off x="6139430" y="2775739"/>
        <a:ext cx="258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6376-5D96-4E74-8EBB-980FADF5D3EB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9D3DE-2631-431A-8029-4C4AC73C4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06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9D3DE-2631-431A-8029-4C4AC73C41C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296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9D3DE-2631-431A-8029-4C4AC73C41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83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94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89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601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1865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365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699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723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6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002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891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16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302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715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275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93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88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6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1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34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9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04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06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92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head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27849-212E-49B2-B839-A3FA895F7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485" y="2676387"/>
            <a:ext cx="10096107" cy="1118077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Программирование на </a:t>
            </a:r>
            <a:r>
              <a:rPr lang="en-US" sz="3200" dirty="0"/>
              <a:t>C++ </a:t>
            </a:r>
            <a:r>
              <a:rPr lang="ru-RU" sz="3200" dirty="0"/>
              <a:t>и </a:t>
            </a:r>
            <a:r>
              <a:rPr lang="en-US" sz="3200" dirty="0"/>
              <a:t>Python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0E9277-D821-46E7-ABB5-7C51AE689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3" y="3941685"/>
            <a:ext cx="7602903" cy="1961966"/>
          </a:xfrm>
        </p:spPr>
        <p:txBody>
          <a:bodyPr>
            <a:normAutofit/>
          </a:bodyPr>
          <a:lstStyle/>
          <a:p>
            <a:pPr algn="ctr">
              <a:spcBef>
                <a:spcPts val="1800"/>
              </a:spcBef>
            </a:pPr>
            <a:r>
              <a:rPr lang="ru-RU" sz="2400" dirty="0">
                <a:solidFill>
                  <a:schemeClr val="tx2"/>
                </a:solidFill>
              </a:rPr>
              <a:t>Лекция </a:t>
            </a:r>
            <a:r>
              <a:rPr lang="en-US" sz="2400" dirty="0">
                <a:solidFill>
                  <a:schemeClr val="tx2"/>
                </a:solidFill>
              </a:rPr>
              <a:t>3</a:t>
            </a:r>
            <a:r>
              <a:rPr lang="ru-RU" sz="2400" dirty="0">
                <a:solidFill>
                  <a:schemeClr val="tx2"/>
                </a:solidFill>
              </a:rPr>
              <a:t>. Стандартная библиотека </a:t>
            </a:r>
            <a:r>
              <a:rPr lang="en-US" sz="2400" i="1" dirty="0">
                <a:solidFill>
                  <a:schemeClr val="tx2"/>
                </a:solidFill>
              </a:rPr>
              <a:t>C++</a:t>
            </a:r>
            <a:endParaRPr lang="ru-RU" sz="2400" i="1" dirty="0">
              <a:solidFill>
                <a:schemeClr val="tx2"/>
              </a:solidFill>
            </a:endParaRPr>
          </a:p>
          <a:p>
            <a:pPr algn="ctr">
              <a:spcBef>
                <a:spcPts val="1800"/>
              </a:spcBef>
            </a:pPr>
            <a:endParaRPr lang="ru-RU" sz="1800" dirty="0">
              <a:solidFill>
                <a:schemeClr val="tx2"/>
              </a:solidFill>
            </a:endParaRPr>
          </a:p>
          <a:p>
            <a:pPr algn="ctr">
              <a:spcBef>
                <a:spcPts val="1800"/>
              </a:spcBef>
            </a:pPr>
            <a:r>
              <a:rPr lang="ru-RU" sz="1800" dirty="0">
                <a:solidFill>
                  <a:schemeClr val="tx2"/>
                </a:solidFill>
              </a:rPr>
              <a:t>Воробьев Виталий Сергеевич (ИЯФ, НГУ)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72D59F5D-7420-47B3-A9BA-2C3A05F4230A}"/>
              </a:ext>
            </a:extLst>
          </p:cNvPr>
          <p:cNvSpPr txBox="1">
            <a:spLocks/>
          </p:cNvSpPr>
          <p:nvPr/>
        </p:nvSpPr>
        <p:spPr>
          <a:xfrm>
            <a:off x="443882" y="6049149"/>
            <a:ext cx="11748118" cy="6140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ru-RU" sz="1800" dirty="0">
                <a:solidFill>
                  <a:schemeClr val="bg2"/>
                </a:solidFill>
              </a:rPr>
              <a:t>9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ru-RU" sz="1800" dirty="0">
                <a:solidFill>
                  <a:schemeClr val="bg2"/>
                </a:solidFill>
              </a:rPr>
              <a:t>октября 2019, Новосибирск</a:t>
            </a:r>
            <a:endParaRPr lang="en-US" sz="1800" dirty="0">
              <a:solidFill>
                <a:schemeClr val="bg2"/>
              </a:solidFill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7D4E2AF-1ED1-4F30-B7A9-C2A200E720C9}"/>
              </a:ext>
            </a:extLst>
          </p:cNvPr>
          <p:cNvGrpSpPr/>
          <p:nvPr/>
        </p:nvGrpSpPr>
        <p:grpSpPr>
          <a:xfrm>
            <a:off x="3639295" y="1139818"/>
            <a:ext cx="5344997" cy="1536569"/>
            <a:chOff x="3525625" y="1139818"/>
            <a:chExt cx="5344997" cy="1536569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FA89B05-D9C6-4C73-AE17-A2AA2B920F8D}"/>
                </a:ext>
              </a:extLst>
            </p:cNvPr>
            <p:cNvSpPr/>
            <p:nvPr/>
          </p:nvSpPr>
          <p:spPr>
            <a:xfrm>
              <a:off x="3525625" y="1139818"/>
              <a:ext cx="5344997" cy="15365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C7FCDF20-ECB9-46B9-B36E-570C9B902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9260" y="1437301"/>
              <a:ext cx="2466328" cy="924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8862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6FDC6-7A68-40A2-BB2E-77405FB7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ru-RU" dirty="0"/>
              <a:t>Строковые потоки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1E6C107-C28A-40DD-8FD2-056E8A8C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BB57C5-0DBC-4266-97CC-24A25D13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10</a:t>
            </a:fld>
            <a:endParaRPr lang="ru-RU"/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7D2727BC-7212-4AC7-84B9-FECBD16369B6}"/>
              </a:ext>
            </a:extLst>
          </p:cNvPr>
          <p:cNvSpPr txBox="1">
            <a:spLocks/>
          </p:cNvSpPr>
          <p:nvPr/>
        </p:nvSpPr>
        <p:spPr>
          <a:xfrm>
            <a:off x="456621" y="2070846"/>
            <a:ext cx="6066680" cy="431650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&lt;sstream&gt;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Man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string name;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age;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gender;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status;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operator&gt;&gt;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Man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is &gt;&gt;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&gt;&gt;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&gt;&gt;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gender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&gt;&gt;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status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operator&lt;&lt;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Man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"Man: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gender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status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E3115B7A-C396-4133-B746-6321A1842B65}"/>
              </a:ext>
            </a:extLst>
          </p:cNvPr>
          <p:cNvSpPr txBox="1">
            <a:spLocks/>
          </p:cNvSpPr>
          <p:nvPr/>
        </p:nvSpPr>
        <p:spPr>
          <a:xfrm>
            <a:off x="6716199" y="2070847"/>
            <a:ext cx="4338918" cy="333487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man.h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string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"Vitaly 31 M 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Man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istringstream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(info);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&gt;&gt;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ostringstream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cout &lt;&lt;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oss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endl;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4E855CA-F3EB-477B-A0FB-CD0B20184A9F}"/>
              </a:ext>
            </a:extLst>
          </p:cNvPr>
          <p:cNvSpPr/>
          <p:nvPr/>
        </p:nvSpPr>
        <p:spPr>
          <a:xfrm>
            <a:off x="6716199" y="5793626"/>
            <a:ext cx="3404954" cy="593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dirty="0"/>
              <a:t>Man: Vitaly 31 M 1</a:t>
            </a:r>
            <a:endParaRPr lang="ru-RU" dirty="0"/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AC2D4141-F6E1-4849-A47A-0C2B8261C68D}"/>
              </a:ext>
            </a:extLst>
          </p:cNvPr>
          <p:cNvSpPr/>
          <p:nvPr/>
        </p:nvSpPr>
        <p:spPr>
          <a:xfrm>
            <a:off x="7381721" y="5506755"/>
            <a:ext cx="365126" cy="18583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6F3FFCA-D2A2-4F21-91AB-C6A2ABD897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947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6A4C1-0B51-4D3F-BE52-37105F75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30" y="365759"/>
            <a:ext cx="3424517" cy="2189181"/>
          </a:xfrm>
        </p:spPr>
        <p:txBody>
          <a:bodyPr/>
          <a:lstStyle/>
          <a:p>
            <a:r>
              <a:rPr lang="ru-RU" dirty="0"/>
              <a:t>Файловые потоки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8D73B3-15EB-4BCE-A0DC-A8325A3B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28A758-4A95-4D17-A377-1430A53E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11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252F4C1A-F48C-4771-A971-32F978FD9800}"/>
              </a:ext>
            </a:extLst>
          </p:cNvPr>
          <p:cNvSpPr txBox="1">
            <a:spLocks/>
          </p:cNvSpPr>
          <p:nvPr/>
        </p:nvSpPr>
        <p:spPr>
          <a:xfrm>
            <a:off x="4482353" y="598208"/>
            <a:ext cx="6447775" cy="595499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&lt;fstream&gt;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fname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"data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\\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vec.txt"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ifstream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ifile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ifstream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::in);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ifile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good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cerr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"Can't open file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endl;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sum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ifile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ifile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&gt;&gt; 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sum += 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"Sum: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sum &lt;&lt; endl;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FD5B461-17B1-4C5D-80DB-F3F353581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930" y="2814918"/>
            <a:ext cx="3339711" cy="3677323"/>
          </a:xfrm>
        </p:spPr>
        <p:txBody>
          <a:bodyPr>
            <a:normAutofit/>
          </a:bodyPr>
          <a:lstStyle/>
          <a:p>
            <a:r>
              <a:rPr lang="ru-RU" dirty="0"/>
              <a:t>Задача: прочитать из файла массив целых чисел и вычислить их сумму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BB3663-A80D-4E2C-A240-07770D2832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411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3DF02-D3A2-4778-80DA-C555004E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потока вывода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7309B7-41B2-4112-9784-69742743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639883B-C3E8-4417-9A7F-2A27CF25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12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1B58C6D0-9BA7-417B-82F2-F109685A4FD6}"/>
              </a:ext>
            </a:extLst>
          </p:cNvPr>
          <p:cNvSpPr txBox="1">
            <a:spLocks/>
          </p:cNvSpPr>
          <p:nvPr/>
        </p:nvSpPr>
        <p:spPr>
          <a:xfrm>
            <a:off x="887507" y="1909480"/>
            <a:ext cx="5136776" cy="4663441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vector&lt;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matrix =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-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-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10.4534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-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158.9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999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0.008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row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row &lt;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++row)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col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col &lt;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++col)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cout &lt;&lt;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matrix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[row*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col]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endl;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2EB19C8-3E89-44F9-A33E-B4548819F0D9}"/>
              </a:ext>
            </a:extLst>
          </p:cNvPr>
          <p:cNvSpPr/>
          <p:nvPr/>
        </p:nvSpPr>
        <p:spPr>
          <a:xfrm>
            <a:off x="6931222" y="5380615"/>
            <a:ext cx="2429435" cy="11923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1 100 1 -100</a:t>
            </a:r>
          </a:p>
          <a:p>
            <a:r>
              <a:rPr lang="ru-RU" dirty="0"/>
              <a:t>-10.4534 100 1 -100</a:t>
            </a:r>
          </a:p>
          <a:p>
            <a:r>
              <a:rPr lang="ru-RU" dirty="0"/>
              <a:t>-158.9 999 0.008 0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E5BA4ECD-0713-45F1-98A7-AB1EAEC25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165" y="2572871"/>
            <a:ext cx="3339711" cy="2357717"/>
          </a:xfrm>
        </p:spPr>
        <p:txBody>
          <a:bodyPr>
            <a:normAutofit/>
          </a:bodyPr>
          <a:lstStyle/>
          <a:p>
            <a:r>
              <a:rPr lang="ru-RU" dirty="0"/>
              <a:t>Задача: вывести к консоль матрицу </a:t>
            </a:r>
            <a:r>
              <a:rPr lang="en-US" dirty="0"/>
              <a:t>3x4</a:t>
            </a:r>
          </a:p>
          <a:p>
            <a:r>
              <a:rPr lang="ru-RU" dirty="0"/>
              <a:t>Попытка 1</a:t>
            </a:r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3E63CDF2-CB0F-422A-90F3-CCF41A6C2060}"/>
              </a:ext>
            </a:extLst>
          </p:cNvPr>
          <p:cNvSpPr/>
          <p:nvPr/>
        </p:nvSpPr>
        <p:spPr>
          <a:xfrm rot="16200000">
            <a:off x="6295190" y="5883850"/>
            <a:ext cx="365126" cy="18583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DA3B712-E235-491F-BDCC-786ACB68A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874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3DF02-D3A2-4778-80DA-C555004E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потока вывода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7309B7-41B2-4112-9784-69742743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639883B-C3E8-4417-9A7F-2A27CF25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13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1B58C6D0-9BA7-417B-82F2-F109685A4FD6}"/>
              </a:ext>
            </a:extLst>
          </p:cNvPr>
          <p:cNvSpPr txBox="1">
            <a:spLocks/>
          </p:cNvSpPr>
          <p:nvPr/>
        </p:nvSpPr>
        <p:spPr>
          <a:xfrm>
            <a:off x="887507" y="1909480"/>
            <a:ext cx="5468470" cy="4663441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&lt;iomanip&gt;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vector&lt;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matrix =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-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-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10.4534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-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-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158.9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999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0.008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row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row &lt;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++row)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col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col &lt;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++col)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cout &lt;&lt;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setprecision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&lt;&lt; fixed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&lt;&lt;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matrix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[row*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col]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endl;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2EB19C8-3E89-44F9-A33E-B4548819F0D9}"/>
              </a:ext>
            </a:extLst>
          </p:cNvPr>
          <p:cNvSpPr/>
          <p:nvPr/>
        </p:nvSpPr>
        <p:spPr>
          <a:xfrm>
            <a:off x="6739687" y="5376133"/>
            <a:ext cx="3729317" cy="11923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 </a:t>
            </a:r>
            <a:r>
              <a:rPr lang="en-US" dirty="0"/>
              <a:t>    </a:t>
            </a:r>
            <a:r>
              <a:rPr lang="ru-RU" dirty="0"/>
              <a:t>1.00   100.00     1.00  -100.00</a:t>
            </a:r>
          </a:p>
          <a:p>
            <a:r>
              <a:rPr lang="ru-RU" dirty="0"/>
              <a:t>  -10.45   100.00     1.00  -100.00</a:t>
            </a:r>
          </a:p>
          <a:p>
            <a:r>
              <a:rPr lang="ru-RU" dirty="0"/>
              <a:t>-158.90   999.00     0.01  </a:t>
            </a:r>
            <a:r>
              <a:rPr lang="en-US" dirty="0"/>
              <a:t>  </a:t>
            </a:r>
            <a:r>
              <a:rPr lang="ru-RU" dirty="0"/>
              <a:t>   0.00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DAC425DE-69CE-4126-8794-E47538352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165" y="2572871"/>
            <a:ext cx="3339711" cy="2357717"/>
          </a:xfrm>
        </p:spPr>
        <p:txBody>
          <a:bodyPr>
            <a:normAutofit/>
          </a:bodyPr>
          <a:lstStyle/>
          <a:p>
            <a:r>
              <a:rPr lang="ru-RU" dirty="0"/>
              <a:t>Задача: вывести к консоль матрицу </a:t>
            </a:r>
            <a:r>
              <a:rPr lang="en-US" dirty="0"/>
              <a:t>3x4</a:t>
            </a:r>
          </a:p>
          <a:p>
            <a:r>
              <a:rPr lang="ru-RU" dirty="0"/>
              <a:t>Попытка </a:t>
            </a:r>
            <a:r>
              <a:rPr lang="en-US" dirty="0"/>
              <a:t>2</a:t>
            </a:r>
          </a:p>
          <a:p>
            <a:r>
              <a:rPr lang="ru-RU" dirty="0"/>
              <a:t>Смотрите документацию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&lt;iomanip&gt;</a:t>
            </a:r>
            <a:endParaRPr lang="ru-RU" dirty="0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557ED8BC-1431-4AF9-A129-D69E7A494CFA}"/>
              </a:ext>
            </a:extLst>
          </p:cNvPr>
          <p:cNvSpPr/>
          <p:nvPr/>
        </p:nvSpPr>
        <p:spPr>
          <a:xfrm rot="16200000">
            <a:off x="6399497" y="5926882"/>
            <a:ext cx="365126" cy="18583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36C1F2-79F0-4522-BB40-3B74758D92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3496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1E443B-A191-43E4-9A29-30B3FABD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Суммируем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AD7DA8-3C51-4831-9A19-96D638D8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585423" cy="474232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Класс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std::string</a:t>
            </a:r>
            <a:r>
              <a:rPr lang="en-US" dirty="0"/>
              <a:t> </a:t>
            </a:r>
            <a:r>
              <a:rPr lang="ru-RU" dirty="0"/>
              <a:t>предоставляет удобные инструменты для работы со строками</a:t>
            </a:r>
            <a:endParaRPr lang="en-US" i="1" dirty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Классы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std::pair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std::tuple</a:t>
            </a:r>
            <a:r>
              <a:rPr lang="en-US" dirty="0"/>
              <a:t> </a:t>
            </a:r>
            <a:r>
              <a:rPr lang="ru-RU" dirty="0"/>
              <a:t>полезны для возвращения из функции нескольких объектов</a:t>
            </a:r>
            <a:endParaRPr lang="en-US" dirty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Ввод-вывод в </a:t>
            </a:r>
            <a:r>
              <a:rPr lang="ru-RU" i="1" dirty="0"/>
              <a:t>C++</a:t>
            </a:r>
            <a:r>
              <a:rPr lang="ru-RU" dirty="0"/>
              <a:t> производится через потоки с помощью операторов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ru-RU" dirty="0"/>
              <a:t> и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endParaRPr lang="ru-RU" dirty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Глобальные переменные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dirty="0"/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ru-RU" dirty="0"/>
              <a:t> и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cerr</a:t>
            </a:r>
            <a:r>
              <a:rPr lang="ru-RU" dirty="0"/>
              <a:t> для работы со стандартными потоками определены в файле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ru-RU" dirty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Чтобы объекты класса можно было выводить в поток или читать из потока, необходимо перегрузить операторы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ru-RU" dirty="0"/>
              <a:t> и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endParaRPr lang="ru-RU" dirty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i="1" dirty="0"/>
              <a:t>C</a:t>
            </a:r>
            <a:r>
              <a:rPr lang="ru-RU" i="1" dirty="0"/>
              <a:t>++</a:t>
            </a:r>
            <a:r>
              <a:rPr lang="ru-RU" dirty="0"/>
              <a:t> содержит механизм обработки исключений. При возникновении ошибки генерируется (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ru-RU" dirty="0"/>
              <a:t>) исключение, которое можно обработать в блоке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ru-RU" dirty="0"/>
              <a:t>-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endParaRPr lang="ru-RU" dirty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Пространства имён являются полезным инструментом для организации кода больших проектов на </a:t>
            </a:r>
            <a:r>
              <a:rPr lang="en-US" i="1" dirty="0"/>
              <a:t>C++</a:t>
            </a:r>
            <a:endParaRPr lang="ru-RU" i="1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59D803-E5FB-4CB2-8F57-F5C978B0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E70222-2E34-4312-B311-EB7CE4A5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E36821-8898-4FF7-BD76-8997D2E21D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2849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D77B6-2AAF-4F81-8861-C6DF24A49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000">
                <a:solidFill>
                  <a:srgbClr val="FFFFFF"/>
                </a:solidFill>
              </a:rPr>
              <a:t>Обобщенное программирование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F35E88F-7283-4CFF-9789-DD02FE55E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2021" y="640081"/>
            <a:ext cx="3825240" cy="38252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C49990-D896-4BD7-9D72-59458DD3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ru-RU" sz="900" kern="1200">
                <a:solidFill>
                  <a:srgbClr val="A6A6A6"/>
                </a:solidFill>
                <a:latin typeface="+mn-lt"/>
                <a:ea typeface="+mn-ea"/>
                <a:cs typeface="+mn-cs"/>
              </a:rPr>
              <a:t>Программирование на C++ и Python. Стандартная библиотека C++, 09.10.2019</a:t>
            </a:r>
            <a:endParaRPr lang="en-US" sz="900" kern="1200">
              <a:solidFill>
                <a:srgbClr val="A6A6A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6D8335-5526-47A1-87A4-A52E2146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E58EDE0D-0787-4A03-969A-A1D77559C4A6}" type="slidenum">
              <a:rPr lang="en-US">
                <a:solidFill>
                  <a:srgbClr val="A6A6A6"/>
                </a:solidFill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>
              <a:solidFill>
                <a:srgbClr val="A6A6A6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E26CE99-0594-4011-BD07-E03C90A23F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8570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9F92C-13C7-434E-801E-D9B24689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4AA32-F1EF-4311-B93F-DA89BD150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485" y="2053430"/>
            <a:ext cx="5757492" cy="43513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dirty="0"/>
              <a:t>Часто алгоритм действий не зависит от типа данных, с которыми эти действия производят. Например,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алгоритм </a:t>
            </a:r>
            <a:r>
              <a:rPr lang="ru-RU" dirty="0"/>
              <a:t>сортировки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не зависит от типа</a:t>
            </a:r>
            <a:r>
              <a:rPr lang="ru-RU" dirty="0"/>
              <a:t>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данных</a:t>
            </a:r>
            <a:r>
              <a:rPr lang="ru-RU" dirty="0"/>
              <a:t> массива</a:t>
            </a:r>
          </a:p>
          <a:p>
            <a:pPr>
              <a:lnSpc>
                <a:spcPct val="110000"/>
              </a:lnSpc>
            </a:pPr>
            <a:r>
              <a:rPr lang="ru-RU" dirty="0"/>
              <a:t>Было бы удобно иметь универсальную функцию </a:t>
            </a:r>
            <a:r>
              <a:rPr lang="fr-FR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/>
              <a:t>, в которой описать алгоритм обмена, и научить компилятор применять ее для любых типов. Такой подход (парадигма) называется </a:t>
            </a:r>
            <a:r>
              <a:rPr lang="ru-RU" i="1" dirty="0">
                <a:solidFill>
                  <a:srgbClr val="C00000"/>
                </a:solidFill>
              </a:rPr>
              <a:t>обобщенным (generic) программированием</a:t>
            </a:r>
            <a:endParaRPr lang="ru-RU" dirty="0"/>
          </a:p>
          <a:p>
            <a:pPr>
              <a:lnSpc>
                <a:spcPct val="110000"/>
              </a:lnSpc>
            </a:pPr>
            <a:r>
              <a:rPr lang="ru-RU" dirty="0"/>
              <a:t>В </a:t>
            </a:r>
            <a:r>
              <a:rPr lang="ru-RU" i="1" dirty="0"/>
              <a:t>С++</a:t>
            </a:r>
            <a:r>
              <a:rPr lang="ru-RU" dirty="0"/>
              <a:t> обобщенное программирование реализуется с помощью </a:t>
            </a:r>
            <a:r>
              <a:rPr lang="ru-RU" i="1" dirty="0">
                <a:solidFill>
                  <a:srgbClr val="C00000"/>
                </a:solidFill>
              </a:rPr>
              <a:t>шаблонов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F2EF8B-B750-4FF8-958F-1D35CF5C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93EB90-52AA-4655-9792-B5245551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16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854AA3DD-54A3-4683-8C73-7B0E97F04229}"/>
              </a:ext>
            </a:extLst>
          </p:cNvPr>
          <p:cNvSpPr txBox="1">
            <a:spLocks/>
          </p:cNvSpPr>
          <p:nvPr/>
        </p:nvSpPr>
        <p:spPr>
          <a:xfrm>
            <a:off x="6591389" y="2236694"/>
            <a:ext cx="4363123" cy="171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fr-FR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int&amp;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= x;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 x = y;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 y = 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D9FC6FED-2262-45BC-8B8B-C2D24AC2C959}"/>
              </a:ext>
            </a:extLst>
          </p:cNvPr>
          <p:cNvSpPr txBox="1">
            <a:spLocks/>
          </p:cNvSpPr>
          <p:nvPr/>
        </p:nvSpPr>
        <p:spPr>
          <a:xfrm>
            <a:off x="6591388" y="4307541"/>
            <a:ext cx="4363124" cy="171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fr-FR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double &amp;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= x;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 x = y;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 y = 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2504DD-E494-41D5-BB8D-C91EF7E28D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1198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AB990-6D9A-49B0-9A00-EB627E22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F6371A-C883-40F7-8C6D-345FD3D94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995493" cy="43513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ru-RU" dirty="0"/>
              <a:t>В заголовке шаблона указывается абстрактный тип данных, для которого написана функция (алгоритм). При использовании шаблона к имени функции добавляется имя конкретного типа, для которого используется шаблон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8E557D-D9E3-4DE3-8369-8E73D271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46E02F-E9F9-4A6A-ACA5-3C63461C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17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E8F2D7AA-658D-4772-8F8A-50CFE9D4324F}"/>
              </a:ext>
            </a:extLst>
          </p:cNvPr>
          <p:cNvSpPr txBox="1">
            <a:spLocks/>
          </p:cNvSpPr>
          <p:nvPr/>
        </p:nvSpPr>
        <p:spPr>
          <a:xfrm>
            <a:off x="6456916" y="1795919"/>
            <a:ext cx="4363123" cy="171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fr-FR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 T 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= x;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 x = y;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 y = 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FD7795E3-D1F2-402A-9A6B-6536DF5F661C}"/>
              </a:ext>
            </a:extLst>
          </p:cNvPr>
          <p:cNvSpPr txBox="1">
            <a:spLocks/>
          </p:cNvSpPr>
          <p:nvPr/>
        </p:nvSpPr>
        <p:spPr>
          <a:xfrm>
            <a:off x="6456917" y="3612776"/>
            <a:ext cx="4363123" cy="294938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j=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i,j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i=10, j=5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a=10.0, b=5.0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::string str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"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Hlelo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F5A2FE-9CDE-4C0D-B3FE-2DE200C20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5769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AB990-6D9A-49B0-9A00-EB627E22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F6371A-C883-40F7-8C6D-345FD3D94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995493" cy="43513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ru-RU" dirty="0"/>
              <a:t>В заголовке шаблона указывается абстрактный тип данных, для которого написана функция (алгоритм). При использовании шаблона к имени функции добавляется имя конкретного типа, для которого используется шаблон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ru-RU" dirty="0"/>
              <a:t>Шаблонную специализацию можно не указывать, если у компилятора достаточно информации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8E557D-D9E3-4DE3-8369-8E73D271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46E02F-E9F9-4A6A-ACA5-3C63461C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18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E8F2D7AA-658D-4772-8F8A-50CFE9D4324F}"/>
              </a:ext>
            </a:extLst>
          </p:cNvPr>
          <p:cNvSpPr txBox="1">
            <a:spLocks/>
          </p:cNvSpPr>
          <p:nvPr/>
        </p:nvSpPr>
        <p:spPr>
          <a:xfrm>
            <a:off x="6456916" y="1795919"/>
            <a:ext cx="4363123" cy="171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fr-FR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 T 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= x;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 x = y;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 y = 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FD7795E3-D1F2-402A-9A6B-6536DF5F661C}"/>
              </a:ext>
            </a:extLst>
          </p:cNvPr>
          <p:cNvSpPr txBox="1">
            <a:spLocks/>
          </p:cNvSpPr>
          <p:nvPr/>
        </p:nvSpPr>
        <p:spPr>
          <a:xfrm>
            <a:off x="6456917" y="3612776"/>
            <a:ext cx="4363123" cy="294938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j=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i,j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i=10, j=5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a=10.0, b=5.0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::string str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"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Hlelo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DA0B8-12A7-4E8C-89B8-20217A7692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6753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E7FF3-85EC-410E-A94F-E9E93817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классов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0EC193-51F4-4107-B6A6-773AA91A3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8192" y="1948320"/>
            <a:ext cx="4640490" cy="2049940"/>
          </a:xfrm>
        </p:spPr>
        <p:txBody>
          <a:bodyPr/>
          <a:lstStyle/>
          <a:p>
            <a:r>
              <a:rPr lang="ru-RU" dirty="0"/>
              <a:t>Задача: разработать инструмент для хранения конфигурации устройства. Каждый параметр конфигурации – это пара имя-значение</a:t>
            </a:r>
          </a:p>
          <a:p>
            <a:r>
              <a:rPr lang="ru-RU" dirty="0"/>
              <a:t>Значения разных параметров имеют разные типы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2D85B5-062D-4D16-BC35-F05E2900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3FEEF7-F0E8-4EFA-A5D0-0090CCD2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19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20D8C984-594B-4052-BE4D-1306075C01AA}"/>
              </a:ext>
            </a:extLst>
          </p:cNvPr>
          <p:cNvSpPr txBox="1">
            <a:spLocks/>
          </p:cNvSpPr>
          <p:nvPr/>
        </p:nvSpPr>
        <p:spPr>
          <a:xfrm>
            <a:off x="564778" y="1948319"/>
            <a:ext cx="5324674" cy="4223881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KeyValue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::string key;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 value;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KeyValue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(name),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(val) {}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key;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value;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4AAFC6EA-0901-4AED-9DB9-C329FEBEBC60}"/>
              </a:ext>
            </a:extLst>
          </p:cNvPr>
          <p:cNvSpPr txBox="1">
            <a:spLocks/>
          </p:cNvSpPr>
          <p:nvPr/>
        </p:nvSpPr>
        <p:spPr>
          <a:xfrm>
            <a:off x="5047129" y="4394497"/>
            <a:ext cx="5611906" cy="222324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d, m, y;};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KeyValue&lt;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volt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"Voltage"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KeyValue&lt;string&gt;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"Lab1"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KeyValue&lt;Date&gt;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"Installed"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Date{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2017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58557F-7192-48A5-AC91-7CC24731E1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645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Заголовок 72">
            <a:extLst>
              <a:ext uri="{FF2B5EF4-FFF2-40B4-BE49-F238E27FC236}">
                <a16:creationId xmlns:a16="http://schemas.microsoft.com/office/drawing/2014/main" id="{F20DB293-32EF-4BE9-A9F0-2C4C71D7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ru-RU" dirty="0"/>
              <a:t>Стандартная библиотека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38A18C-B1DE-46D1-9130-3E49F87D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D3C804-D034-44A2-BCFB-792AC92B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</a:t>
            </a:fld>
            <a:endParaRPr lang="ru-RU"/>
          </a:p>
        </p:txBody>
      </p: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7DD6DCDE-81B5-4531-887B-3AB99704E5C1}"/>
              </a:ext>
            </a:extLst>
          </p:cNvPr>
          <p:cNvGrpSpPr/>
          <p:nvPr/>
        </p:nvGrpSpPr>
        <p:grpSpPr>
          <a:xfrm>
            <a:off x="7003899" y="498738"/>
            <a:ext cx="2701210" cy="1628259"/>
            <a:chOff x="8335741" y="154478"/>
            <a:chExt cx="2701210" cy="1628259"/>
          </a:xfrm>
        </p:grpSpPr>
        <p:pic>
          <p:nvPicPr>
            <p:cNvPr id="70" name="Рисунок 69">
              <a:extLst>
                <a:ext uri="{FF2B5EF4-FFF2-40B4-BE49-F238E27FC236}">
                  <a16:creationId xmlns:a16="http://schemas.microsoft.com/office/drawing/2014/main" id="{A86DBDAE-A953-48A8-9FCB-E4EAE3C7F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9610" y="154478"/>
              <a:ext cx="1447341" cy="1628259"/>
            </a:xfrm>
            <a:prstGeom prst="rect">
              <a:avLst/>
            </a:prstGeom>
          </p:spPr>
        </p:pic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id="{190A6601-23BF-4050-A057-ADF9AE244056}"/>
                </a:ext>
              </a:extLst>
            </p:cNvPr>
            <p:cNvSpPr/>
            <p:nvPr/>
          </p:nvSpPr>
          <p:spPr>
            <a:xfrm>
              <a:off x="8335741" y="1248145"/>
              <a:ext cx="12538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/>
                <a:t>isocpp.org</a:t>
              </a: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D9A53BE-12B1-4193-9845-D64145297ACB}"/>
              </a:ext>
            </a:extLst>
          </p:cNvPr>
          <p:cNvGrpSpPr/>
          <p:nvPr/>
        </p:nvGrpSpPr>
        <p:grpSpPr>
          <a:xfrm>
            <a:off x="1230131" y="2353296"/>
            <a:ext cx="9339118" cy="4359967"/>
            <a:chOff x="1230131" y="2353296"/>
            <a:chExt cx="9339118" cy="4359967"/>
          </a:xfrm>
        </p:grpSpPr>
        <p:grpSp>
          <p:nvGrpSpPr>
            <p:cNvPr id="68" name="Группа 67">
              <a:extLst>
                <a:ext uri="{FF2B5EF4-FFF2-40B4-BE49-F238E27FC236}">
                  <a16:creationId xmlns:a16="http://schemas.microsoft.com/office/drawing/2014/main" id="{767760AF-973D-4ED9-A7FE-D48124AC608B}"/>
                </a:ext>
              </a:extLst>
            </p:cNvPr>
            <p:cNvGrpSpPr/>
            <p:nvPr/>
          </p:nvGrpSpPr>
          <p:grpSpPr>
            <a:xfrm>
              <a:off x="4698408" y="3180456"/>
              <a:ext cx="3383693" cy="1893813"/>
              <a:chOff x="6802236" y="370364"/>
              <a:chExt cx="4055153" cy="2355079"/>
            </a:xfrm>
          </p:grpSpPr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9B0F3A06-75DF-44B6-B527-840151EB7C69}"/>
                  </a:ext>
                </a:extLst>
              </p:cNvPr>
              <p:cNvSpPr/>
              <p:nvPr/>
            </p:nvSpPr>
            <p:spPr>
              <a:xfrm>
                <a:off x="6802236" y="370364"/>
                <a:ext cx="4055153" cy="235507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806C51-B487-4F9A-AC5D-EC862CDF2816}"/>
                  </a:ext>
                </a:extLst>
              </p:cNvPr>
              <p:cNvSpPr txBox="1"/>
              <p:nvPr/>
            </p:nvSpPr>
            <p:spPr>
              <a:xfrm>
                <a:off x="6802236" y="370365"/>
                <a:ext cx="4055153" cy="3254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Контейнеры </a:t>
                </a:r>
                <a:r>
                  <a:rPr lang="en-US" sz="1400" dirty="0"/>
                  <a:t>STL</a:t>
                </a:r>
                <a:endParaRPr lang="ru-RU" sz="1400" dirty="0"/>
              </a:p>
            </p:txBody>
          </p:sp>
          <p:sp>
            <p:nvSpPr>
              <p:cNvPr id="8" name="Прямоугольник: скругленные углы 7">
                <a:extLst>
                  <a:ext uri="{FF2B5EF4-FFF2-40B4-BE49-F238E27FC236}">
                    <a16:creationId xmlns:a16="http://schemas.microsoft.com/office/drawing/2014/main" id="{D3CCC350-FD4D-4AEB-B319-E87A302941F2}"/>
                  </a:ext>
                </a:extLst>
              </p:cNvPr>
              <p:cNvSpPr/>
              <p:nvPr/>
            </p:nvSpPr>
            <p:spPr>
              <a:xfrm>
                <a:off x="6889071" y="834501"/>
                <a:ext cx="825624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set</a:t>
                </a:r>
                <a:endParaRPr lang="ru-RU" sz="1400" dirty="0"/>
              </a:p>
            </p:txBody>
          </p:sp>
          <p:sp>
            <p:nvSpPr>
              <p:cNvPr id="9" name="Прямоугольник: скругленные углы 8">
                <a:extLst>
                  <a:ext uri="{FF2B5EF4-FFF2-40B4-BE49-F238E27FC236}">
                    <a16:creationId xmlns:a16="http://schemas.microsoft.com/office/drawing/2014/main" id="{6A913407-D22D-4A81-8A1E-CEEE442E33CB}"/>
                  </a:ext>
                </a:extLst>
              </p:cNvPr>
              <p:cNvSpPr/>
              <p:nvPr/>
            </p:nvSpPr>
            <p:spPr>
              <a:xfrm>
                <a:off x="7810730" y="834501"/>
                <a:ext cx="825624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list</a:t>
                </a:r>
                <a:endParaRPr lang="ru-RU" sz="1400" dirty="0"/>
              </a:p>
            </p:txBody>
          </p:sp>
          <p:sp>
            <p:nvSpPr>
              <p:cNvPr id="10" name="Прямоугольник: скругленные углы 9">
                <a:extLst>
                  <a:ext uri="{FF2B5EF4-FFF2-40B4-BE49-F238E27FC236}">
                    <a16:creationId xmlns:a16="http://schemas.microsoft.com/office/drawing/2014/main" id="{03786580-E156-4431-8BBD-5C9287AB5E66}"/>
                  </a:ext>
                </a:extLst>
              </p:cNvPr>
              <p:cNvSpPr/>
              <p:nvPr/>
            </p:nvSpPr>
            <p:spPr>
              <a:xfrm>
                <a:off x="8732389" y="834502"/>
                <a:ext cx="901962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array</a:t>
                </a:r>
                <a:endParaRPr lang="ru-RU" sz="1400" dirty="0"/>
              </a:p>
            </p:txBody>
          </p:sp>
          <p:sp>
            <p:nvSpPr>
              <p:cNvPr id="11" name="Прямоугольник: скругленные углы 10">
                <a:extLst>
                  <a:ext uri="{FF2B5EF4-FFF2-40B4-BE49-F238E27FC236}">
                    <a16:creationId xmlns:a16="http://schemas.microsoft.com/office/drawing/2014/main" id="{7B0CEBA9-8578-4E9B-BF41-58DB6379B352}"/>
                  </a:ext>
                </a:extLst>
              </p:cNvPr>
              <p:cNvSpPr/>
              <p:nvPr/>
            </p:nvSpPr>
            <p:spPr>
              <a:xfrm>
                <a:off x="6889071" y="1326750"/>
                <a:ext cx="990739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bitset</a:t>
                </a:r>
                <a:endParaRPr lang="ru-RU" sz="1400" dirty="0"/>
              </a:p>
            </p:txBody>
          </p:sp>
          <p:sp>
            <p:nvSpPr>
              <p:cNvPr id="12" name="Прямоугольник: скругленные углы 11">
                <a:extLst>
                  <a:ext uri="{FF2B5EF4-FFF2-40B4-BE49-F238E27FC236}">
                    <a16:creationId xmlns:a16="http://schemas.microsoft.com/office/drawing/2014/main" id="{C878636B-BC07-4BA0-9439-346B417565AA}"/>
                  </a:ext>
                </a:extLst>
              </p:cNvPr>
              <p:cNvSpPr/>
              <p:nvPr/>
            </p:nvSpPr>
            <p:spPr>
              <a:xfrm>
                <a:off x="7966644" y="1347926"/>
                <a:ext cx="1019058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vector</a:t>
                </a:r>
                <a:endParaRPr lang="ru-RU" sz="1400" dirty="0"/>
              </a:p>
            </p:txBody>
          </p:sp>
          <p:sp>
            <p:nvSpPr>
              <p:cNvPr id="13" name="Прямоугольник: скругленные углы 12">
                <a:extLst>
                  <a:ext uri="{FF2B5EF4-FFF2-40B4-BE49-F238E27FC236}">
                    <a16:creationId xmlns:a16="http://schemas.microsoft.com/office/drawing/2014/main" id="{8162F980-1848-477C-936F-0BDF3F2C03CF}"/>
                  </a:ext>
                </a:extLst>
              </p:cNvPr>
              <p:cNvSpPr/>
              <p:nvPr/>
            </p:nvSpPr>
            <p:spPr>
              <a:xfrm>
                <a:off x="9727608" y="834501"/>
                <a:ext cx="800714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map</a:t>
                </a:r>
                <a:endParaRPr lang="ru-RU" sz="1400" dirty="0"/>
              </a:p>
            </p:txBody>
          </p:sp>
          <p:sp>
            <p:nvSpPr>
              <p:cNvPr id="14" name="Прямоугольник: скругленные углы 13">
                <a:extLst>
                  <a:ext uri="{FF2B5EF4-FFF2-40B4-BE49-F238E27FC236}">
                    <a16:creationId xmlns:a16="http://schemas.microsoft.com/office/drawing/2014/main" id="{8E8C1FB4-826E-4DDE-AE66-9D225819538A}"/>
                  </a:ext>
                </a:extLst>
              </p:cNvPr>
              <p:cNvSpPr/>
              <p:nvPr/>
            </p:nvSpPr>
            <p:spPr>
              <a:xfrm>
                <a:off x="9072536" y="1321183"/>
                <a:ext cx="901962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stack</a:t>
                </a:r>
                <a:endParaRPr lang="ru-RU" sz="1400" dirty="0"/>
              </a:p>
            </p:txBody>
          </p:sp>
          <p:sp>
            <p:nvSpPr>
              <p:cNvPr id="15" name="Прямоугольник: скругленные углы 14">
                <a:extLst>
                  <a:ext uri="{FF2B5EF4-FFF2-40B4-BE49-F238E27FC236}">
                    <a16:creationId xmlns:a16="http://schemas.microsoft.com/office/drawing/2014/main" id="{E82AC80A-31EE-45FD-8738-262205E6AED4}"/>
                  </a:ext>
                </a:extLst>
              </p:cNvPr>
              <p:cNvSpPr/>
              <p:nvPr/>
            </p:nvSpPr>
            <p:spPr>
              <a:xfrm>
                <a:off x="6889071" y="1820384"/>
                <a:ext cx="1019058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queue</a:t>
                </a:r>
                <a:endParaRPr lang="ru-RU" sz="1400" dirty="0"/>
              </a:p>
            </p:txBody>
          </p:sp>
          <p:sp>
            <p:nvSpPr>
              <p:cNvPr id="16" name="Прямоугольник: скругленные углы 15">
                <a:extLst>
                  <a:ext uri="{FF2B5EF4-FFF2-40B4-BE49-F238E27FC236}">
                    <a16:creationId xmlns:a16="http://schemas.microsoft.com/office/drawing/2014/main" id="{92803CDC-29F6-4CFB-8E41-52265869C529}"/>
                  </a:ext>
                </a:extLst>
              </p:cNvPr>
              <p:cNvSpPr/>
              <p:nvPr/>
            </p:nvSpPr>
            <p:spPr>
              <a:xfrm>
                <a:off x="6889071" y="2272331"/>
                <a:ext cx="1800444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unordered_set</a:t>
                </a:r>
                <a:endParaRPr lang="ru-RU" sz="1400" dirty="0"/>
              </a:p>
            </p:txBody>
          </p:sp>
          <p:sp>
            <p:nvSpPr>
              <p:cNvPr id="17" name="Прямоугольник: скругленные углы 16">
                <a:extLst>
                  <a:ext uri="{FF2B5EF4-FFF2-40B4-BE49-F238E27FC236}">
                    <a16:creationId xmlns:a16="http://schemas.microsoft.com/office/drawing/2014/main" id="{E658C8F9-D280-48B5-BDF5-780734C3422A}"/>
                  </a:ext>
                </a:extLst>
              </p:cNvPr>
              <p:cNvSpPr/>
              <p:nvPr/>
            </p:nvSpPr>
            <p:spPr>
              <a:xfrm>
                <a:off x="8810023" y="2266764"/>
                <a:ext cx="1981444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unordered_map</a:t>
                </a:r>
                <a:endParaRPr lang="ru-RU" sz="1400" dirty="0"/>
              </a:p>
            </p:txBody>
          </p:sp>
          <p:sp>
            <p:nvSpPr>
              <p:cNvPr id="18" name="Прямоугольник: скругленные углы 17">
                <a:extLst>
                  <a:ext uri="{FF2B5EF4-FFF2-40B4-BE49-F238E27FC236}">
                    <a16:creationId xmlns:a16="http://schemas.microsoft.com/office/drawing/2014/main" id="{A1ECB7D3-67F0-4CD2-BF64-008A06DF51BA}"/>
                  </a:ext>
                </a:extLst>
              </p:cNvPr>
              <p:cNvSpPr/>
              <p:nvPr/>
            </p:nvSpPr>
            <p:spPr>
              <a:xfrm>
                <a:off x="7994963" y="1820384"/>
                <a:ext cx="1656333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forward_list</a:t>
                </a:r>
                <a:endParaRPr lang="ru-RU" sz="1400" dirty="0"/>
              </a:p>
            </p:txBody>
          </p:sp>
        </p:grpSp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526F8CC0-6232-4F09-B5A3-D54871EB9D33}"/>
                </a:ext>
              </a:extLst>
            </p:cNvPr>
            <p:cNvGrpSpPr/>
            <p:nvPr/>
          </p:nvGrpSpPr>
          <p:grpSpPr>
            <a:xfrm>
              <a:off x="4698408" y="5191337"/>
              <a:ext cx="3383693" cy="1079150"/>
              <a:chOff x="6798767" y="3543081"/>
              <a:chExt cx="3579230" cy="1455047"/>
            </a:xfrm>
          </p:grpSpPr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3D473D7D-6783-456E-BD0F-2EC3792ED46E}"/>
                  </a:ext>
                </a:extLst>
              </p:cNvPr>
              <p:cNvSpPr/>
              <p:nvPr/>
            </p:nvSpPr>
            <p:spPr>
              <a:xfrm>
                <a:off x="6798767" y="3543081"/>
                <a:ext cx="3579230" cy="145504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59A28A-9EF4-4DE8-B086-D128B1A6115F}"/>
                  </a:ext>
                </a:extLst>
              </p:cNvPr>
              <p:cNvSpPr txBox="1"/>
              <p:nvPr/>
            </p:nvSpPr>
            <p:spPr>
              <a:xfrm>
                <a:off x="6798767" y="3545946"/>
                <a:ext cx="3579230" cy="35288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Многопоточность</a:t>
                </a:r>
              </a:p>
            </p:txBody>
          </p:sp>
          <p:sp>
            <p:nvSpPr>
              <p:cNvPr id="23" name="Прямоугольник: скругленные углы 22">
                <a:extLst>
                  <a:ext uri="{FF2B5EF4-FFF2-40B4-BE49-F238E27FC236}">
                    <a16:creationId xmlns:a16="http://schemas.microsoft.com/office/drawing/2014/main" id="{37FCF60D-1EE8-4650-9BB3-3DC42C7BB51F}"/>
                  </a:ext>
                </a:extLst>
              </p:cNvPr>
              <p:cNvSpPr/>
              <p:nvPr/>
            </p:nvSpPr>
            <p:spPr>
              <a:xfrm>
                <a:off x="6875146" y="4018958"/>
                <a:ext cx="859165" cy="312894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thread</a:t>
                </a:r>
                <a:endParaRPr lang="ru-RU" sz="1400" dirty="0"/>
              </a:p>
            </p:txBody>
          </p:sp>
          <p:sp>
            <p:nvSpPr>
              <p:cNvPr id="25" name="Прямоугольник: скругленные углы 24">
                <a:extLst>
                  <a:ext uri="{FF2B5EF4-FFF2-40B4-BE49-F238E27FC236}">
                    <a16:creationId xmlns:a16="http://schemas.microsoft.com/office/drawing/2014/main" id="{CE07D313-E276-4250-B760-E54B6FF3DE15}"/>
                  </a:ext>
                </a:extLst>
              </p:cNvPr>
              <p:cNvSpPr/>
              <p:nvPr/>
            </p:nvSpPr>
            <p:spPr>
              <a:xfrm>
                <a:off x="7794614" y="4018958"/>
                <a:ext cx="859165" cy="31289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mutex</a:t>
                </a:r>
                <a:endParaRPr lang="ru-RU" sz="1400" dirty="0"/>
              </a:p>
            </p:txBody>
          </p:sp>
          <p:sp>
            <p:nvSpPr>
              <p:cNvPr id="28" name="Прямоугольник: скругленные углы 27">
                <a:extLst>
                  <a:ext uri="{FF2B5EF4-FFF2-40B4-BE49-F238E27FC236}">
                    <a16:creationId xmlns:a16="http://schemas.microsoft.com/office/drawing/2014/main" id="{51175F77-12E7-4547-93AB-64A9F35582F0}"/>
                  </a:ext>
                </a:extLst>
              </p:cNvPr>
              <p:cNvSpPr/>
              <p:nvPr/>
            </p:nvSpPr>
            <p:spPr>
              <a:xfrm>
                <a:off x="6920734" y="4472978"/>
                <a:ext cx="1881884" cy="352880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condition_variable</a:t>
                </a:r>
                <a:endParaRPr lang="ru-RU" sz="1400" dirty="0"/>
              </a:p>
            </p:txBody>
          </p:sp>
          <p:sp>
            <p:nvSpPr>
              <p:cNvPr id="29" name="Прямоугольник: скругленные углы 28">
                <a:extLst>
                  <a:ext uri="{FF2B5EF4-FFF2-40B4-BE49-F238E27FC236}">
                    <a16:creationId xmlns:a16="http://schemas.microsoft.com/office/drawing/2014/main" id="{4736FF17-E764-4DB0-B8F6-8F864DA9BFD9}"/>
                  </a:ext>
                </a:extLst>
              </p:cNvPr>
              <p:cNvSpPr/>
              <p:nvPr/>
            </p:nvSpPr>
            <p:spPr>
              <a:xfrm>
                <a:off x="8924586" y="4503672"/>
                <a:ext cx="857313" cy="312895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future</a:t>
                </a:r>
                <a:endParaRPr lang="ru-RU" sz="1400" dirty="0"/>
              </a:p>
            </p:txBody>
          </p:sp>
        </p:grpSp>
        <p:grpSp>
          <p:nvGrpSpPr>
            <p:cNvPr id="44" name="Группа 43">
              <a:extLst>
                <a:ext uri="{FF2B5EF4-FFF2-40B4-BE49-F238E27FC236}">
                  <a16:creationId xmlns:a16="http://schemas.microsoft.com/office/drawing/2014/main" id="{9E68380A-27E3-4AE6-95CB-923D7A2B773F}"/>
                </a:ext>
              </a:extLst>
            </p:cNvPr>
            <p:cNvGrpSpPr/>
            <p:nvPr/>
          </p:nvGrpSpPr>
          <p:grpSpPr>
            <a:xfrm>
              <a:off x="8216885" y="3180456"/>
              <a:ext cx="2345210" cy="1079150"/>
              <a:chOff x="6796606" y="4694681"/>
              <a:chExt cx="2773522" cy="1461060"/>
            </a:xfrm>
          </p:grpSpPr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6BE85A98-3274-4EE4-AAC2-F8A1103A86AF}"/>
                  </a:ext>
                </a:extLst>
              </p:cNvPr>
              <p:cNvSpPr/>
              <p:nvPr/>
            </p:nvSpPr>
            <p:spPr>
              <a:xfrm>
                <a:off x="6796606" y="4700694"/>
                <a:ext cx="2773522" cy="145504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34E27E-1833-44F0-8D09-5EA2B8466D23}"/>
                  </a:ext>
                </a:extLst>
              </p:cNvPr>
              <p:cNvSpPr txBox="1"/>
              <p:nvPr/>
            </p:nvSpPr>
            <p:spPr>
              <a:xfrm>
                <a:off x="6796606" y="4694681"/>
                <a:ext cx="2773522" cy="35434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Численные библиотеки</a:t>
                </a:r>
              </a:p>
            </p:txBody>
          </p:sp>
          <p:sp>
            <p:nvSpPr>
              <p:cNvPr id="40" name="Прямоугольник: скругленные углы 39">
                <a:extLst>
                  <a:ext uri="{FF2B5EF4-FFF2-40B4-BE49-F238E27FC236}">
                    <a16:creationId xmlns:a16="http://schemas.microsoft.com/office/drawing/2014/main" id="{83BB43AA-2B66-4004-AC6E-ED95EB0813E9}"/>
                  </a:ext>
                </a:extLst>
              </p:cNvPr>
              <p:cNvSpPr/>
              <p:nvPr/>
            </p:nvSpPr>
            <p:spPr>
              <a:xfrm>
                <a:off x="6913542" y="5176573"/>
                <a:ext cx="1181807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complex</a:t>
                </a:r>
                <a:endParaRPr lang="ru-RU" sz="1400" dirty="0"/>
              </a:p>
            </p:txBody>
          </p:sp>
          <p:sp>
            <p:nvSpPr>
              <p:cNvPr id="41" name="Прямоугольник: скругленные углы 40">
                <a:extLst>
                  <a:ext uri="{FF2B5EF4-FFF2-40B4-BE49-F238E27FC236}">
                    <a16:creationId xmlns:a16="http://schemas.microsoft.com/office/drawing/2014/main" id="{F1295BCD-FE3A-4319-9B2F-BF8EC58CE348}"/>
                  </a:ext>
                </a:extLst>
              </p:cNvPr>
              <p:cNvSpPr/>
              <p:nvPr/>
            </p:nvSpPr>
            <p:spPr>
              <a:xfrm>
                <a:off x="8141902" y="5176574"/>
                <a:ext cx="1145089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random</a:t>
                </a:r>
                <a:endParaRPr lang="ru-RU" sz="1400" dirty="0"/>
              </a:p>
            </p:txBody>
          </p:sp>
          <p:sp>
            <p:nvSpPr>
              <p:cNvPr id="42" name="Прямоугольник: скругленные углы 41">
                <a:extLst>
                  <a:ext uri="{FF2B5EF4-FFF2-40B4-BE49-F238E27FC236}">
                    <a16:creationId xmlns:a16="http://schemas.microsoft.com/office/drawing/2014/main" id="{8243CF3A-0166-48B1-97C0-1C82007A7D60}"/>
                  </a:ext>
                </a:extLst>
              </p:cNvPr>
              <p:cNvSpPr/>
              <p:nvPr/>
            </p:nvSpPr>
            <p:spPr>
              <a:xfrm>
                <a:off x="6918573" y="5646165"/>
                <a:ext cx="1223329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valarray</a:t>
                </a:r>
                <a:endParaRPr lang="ru-RU" sz="1400" dirty="0"/>
              </a:p>
            </p:txBody>
          </p:sp>
          <p:sp>
            <p:nvSpPr>
              <p:cNvPr id="43" name="Прямоугольник: скругленные углы 42">
                <a:extLst>
                  <a:ext uri="{FF2B5EF4-FFF2-40B4-BE49-F238E27FC236}">
                    <a16:creationId xmlns:a16="http://schemas.microsoft.com/office/drawing/2014/main" id="{85E48313-D1D6-4C59-AC90-C8CAA5438A29}"/>
                  </a:ext>
                </a:extLst>
              </p:cNvPr>
              <p:cNvSpPr/>
              <p:nvPr/>
            </p:nvSpPr>
            <p:spPr>
              <a:xfrm>
                <a:off x="8207294" y="5646165"/>
                <a:ext cx="1205458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numeric</a:t>
                </a:r>
                <a:endParaRPr lang="ru-RU" sz="1400" dirty="0"/>
              </a:p>
            </p:txBody>
          </p:sp>
        </p:grpSp>
        <p:grpSp>
          <p:nvGrpSpPr>
            <p:cNvPr id="56" name="Группа 55">
              <a:extLst>
                <a:ext uri="{FF2B5EF4-FFF2-40B4-BE49-F238E27FC236}">
                  <a16:creationId xmlns:a16="http://schemas.microsoft.com/office/drawing/2014/main" id="{2EE6A8C1-D220-481E-A88A-93C3ACA9372A}"/>
                </a:ext>
              </a:extLst>
            </p:cNvPr>
            <p:cNvGrpSpPr/>
            <p:nvPr/>
          </p:nvGrpSpPr>
          <p:grpSpPr>
            <a:xfrm>
              <a:off x="1281713" y="3180456"/>
              <a:ext cx="3273674" cy="1419928"/>
              <a:chOff x="276916" y="364888"/>
              <a:chExt cx="3636716" cy="1792848"/>
            </a:xfrm>
          </p:grpSpPr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06F01E91-3772-4691-9F9C-605A31826039}"/>
                  </a:ext>
                </a:extLst>
              </p:cNvPr>
              <p:cNvSpPr/>
              <p:nvPr/>
            </p:nvSpPr>
            <p:spPr>
              <a:xfrm>
                <a:off x="276917" y="365337"/>
                <a:ext cx="3636715" cy="179239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6800BD7-7470-4201-B0C1-4F816F220006}"/>
                  </a:ext>
                </a:extLst>
              </p:cNvPr>
              <p:cNvSpPr txBox="1"/>
              <p:nvPr/>
            </p:nvSpPr>
            <p:spPr>
              <a:xfrm>
                <a:off x="276916" y="364888"/>
                <a:ext cx="3636715" cy="33855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Потоки ввода-вывода</a:t>
                </a:r>
              </a:p>
            </p:txBody>
          </p:sp>
          <p:sp>
            <p:nvSpPr>
              <p:cNvPr id="48" name="Прямоугольник: скругленные углы 47">
                <a:extLst>
                  <a:ext uri="{FF2B5EF4-FFF2-40B4-BE49-F238E27FC236}">
                    <a16:creationId xmlns:a16="http://schemas.microsoft.com/office/drawing/2014/main" id="{63D6A555-F381-4D07-9075-A23F0B03AE30}"/>
                  </a:ext>
                </a:extLst>
              </p:cNvPr>
              <p:cNvSpPr/>
              <p:nvPr/>
            </p:nvSpPr>
            <p:spPr>
              <a:xfrm>
                <a:off x="393853" y="841216"/>
                <a:ext cx="670475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ios</a:t>
                </a:r>
                <a:endParaRPr lang="ru-RU" sz="1400" dirty="0"/>
              </a:p>
            </p:txBody>
          </p:sp>
          <p:sp>
            <p:nvSpPr>
              <p:cNvPr id="49" name="Прямоугольник: скругленные углы 48">
                <a:extLst>
                  <a:ext uri="{FF2B5EF4-FFF2-40B4-BE49-F238E27FC236}">
                    <a16:creationId xmlns:a16="http://schemas.microsoft.com/office/drawing/2014/main" id="{6C3AAF60-1924-4436-B317-2A987B7F168C}"/>
                  </a:ext>
                </a:extLst>
              </p:cNvPr>
              <p:cNvSpPr/>
              <p:nvPr/>
            </p:nvSpPr>
            <p:spPr>
              <a:xfrm>
                <a:off x="1172685" y="847710"/>
                <a:ext cx="1223329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iostream</a:t>
                </a:r>
                <a:endParaRPr lang="ru-RU" sz="1400" dirty="0"/>
              </a:p>
            </p:txBody>
          </p:sp>
          <p:sp>
            <p:nvSpPr>
              <p:cNvPr id="50" name="Прямоугольник: скругленные углы 49">
                <a:extLst>
                  <a:ext uri="{FF2B5EF4-FFF2-40B4-BE49-F238E27FC236}">
                    <a16:creationId xmlns:a16="http://schemas.microsoft.com/office/drawing/2014/main" id="{322512BD-5EE9-4CF4-BE0D-677A718F6045}"/>
                  </a:ext>
                </a:extLst>
              </p:cNvPr>
              <p:cNvSpPr/>
              <p:nvPr/>
            </p:nvSpPr>
            <p:spPr>
              <a:xfrm>
                <a:off x="2504373" y="844844"/>
                <a:ext cx="1101122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fstream</a:t>
                </a:r>
                <a:endParaRPr lang="ru-RU" sz="1400" dirty="0"/>
              </a:p>
            </p:txBody>
          </p:sp>
          <p:sp>
            <p:nvSpPr>
              <p:cNvPr id="51" name="Прямоугольник: скругленные углы 50">
                <a:extLst>
                  <a:ext uri="{FF2B5EF4-FFF2-40B4-BE49-F238E27FC236}">
                    <a16:creationId xmlns:a16="http://schemas.microsoft.com/office/drawing/2014/main" id="{EAC4C703-0359-454F-BE15-FF0037A82D7E}"/>
                  </a:ext>
                </a:extLst>
              </p:cNvPr>
              <p:cNvSpPr/>
              <p:nvPr/>
            </p:nvSpPr>
            <p:spPr>
              <a:xfrm>
                <a:off x="393853" y="1279866"/>
                <a:ext cx="1142339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iomanip</a:t>
                </a:r>
                <a:endParaRPr lang="ru-RU" sz="1400" dirty="0"/>
              </a:p>
            </p:txBody>
          </p:sp>
          <p:sp>
            <p:nvSpPr>
              <p:cNvPr id="52" name="Прямоугольник: скругленные углы 51">
                <a:extLst>
                  <a:ext uri="{FF2B5EF4-FFF2-40B4-BE49-F238E27FC236}">
                    <a16:creationId xmlns:a16="http://schemas.microsoft.com/office/drawing/2014/main" id="{460F8E4C-B448-4F9E-9BF8-315946695296}"/>
                  </a:ext>
                </a:extLst>
              </p:cNvPr>
              <p:cNvSpPr/>
              <p:nvPr/>
            </p:nvSpPr>
            <p:spPr>
              <a:xfrm>
                <a:off x="1623026" y="1278845"/>
                <a:ext cx="1142339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sstream</a:t>
                </a:r>
                <a:endParaRPr lang="ru-RU" sz="1400" dirty="0"/>
              </a:p>
            </p:txBody>
          </p:sp>
          <p:sp>
            <p:nvSpPr>
              <p:cNvPr id="53" name="Прямоугольник: скругленные углы 52">
                <a:extLst>
                  <a:ext uri="{FF2B5EF4-FFF2-40B4-BE49-F238E27FC236}">
                    <a16:creationId xmlns:a16="http://schemas.microsoft.com/office/drawing/2014/main" id="{58C86C51-1B10-45C8-B8DA-1869C6526ABB}"/>
                  </a:ext>
                </a:extLst>
              </p:cNvPr>
              <p:cNvSpPr/>
              <p:nvPr/>
            </p:nvSpPr>
            <p:spPr>
              <a:xfrm>
                <a:off x="398866" y="1712022"/>
                <a:ext cx="1142339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ostream</a:t>
                </a:r>
                <a:endParaRPr lang="ru-RU" sz="1400" dirty="0"/>
              </a:p>
            </p:txBody>
          </p:sp>
          <p:sp>
            <p:nvSpPr>
              <p:cNvPr id="54" name="Прямоугольник: скругленные углы 53">
                <a:extLst>
                  <a:ext uri="{FF2B5EF4-FFF2-40B4-BE49-F238E27FC236}">
                    <a16:creationId xmlns:a16="http://schemas.microsoft.com/office/drawing/2014/main" id="{3703685D-286C-4D63-9264-2B2F0441F67B}"/>
                  </a:ext>
                </a:extLst>
              </p:cNvPr>
              <p:cNvSpPr/>
              <p:nvPr/>
            </p:nvSpPr>
            <p:spPr>
              <a:xfrm>
                <a:off x="2847184" y="1278845"/>
                <a:ext cx="967775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iosfwd</a:t>
                </a:r>
                <a:endParaRPr lang="ru-RU" sz="1400" dirty="0"/>
              </a:p>
            </p:txBody>
          </p:sp>
          <p:sp>
            <p:nvSpPr>
              <p:cNvPr id="55" name="Прямоугольник: скругленные углы 54">
                <a:extLst>
                  <a:ext uri="{FF2B5EF4-FFF2-40B4-BE49-F238E27FC236}">
                    <a16:creationId xmlns:a16="http://schemas.microsoft.com/office/drawing/2014/main" id="{4F1A983C-4504-4924-A58C-5182FB0D8267}"/>
                  </a:ext>
                </a:extLst>
              </p:cNvPr>
              <p:cNvSpPr/>
              <p:nvPr/>
            </p:nvSpPr>
            <p:spPr>
              <a:xfrm>
                <a:off x="1623026" y="1717495"/>
                <a:ext cx="1392627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streambuf</a:t>
                </a:r>
                <a:endParaRPr lang="ru-RU" sz="1400" dirty="0"/>
              </a:p>
            </p:txBody>
          </p:sp>
        </p:grpSp>
        <p:grpSp>
          <p:nvGrpSpPr>
            <p:cNvPr id="82" name="Группа 81">
              <a:extLst>
                <a:ext uri="{FF2B5EF4-FFF2-40B4-BE49-F238E27FC236}">
                  <a16:creationId xmlns:a16="http://schemas.microsoft.com/office/drawing/2014/main" id="{545D10AB-DA79-4CC7-9649-6AB73795530D}"/>
                </a:ext>
              </a:extLst>
            </p:cNvPr>
            <p:cNvGrpSpPr/>
            <p:nvPr/>
          </p:nvGrpSpPr>
          <p:grpSpPr>
            <a:xfrm>
              <a:off x="6533854" y="2353296"/>
              <a:ext cx="2345210" cy="721870"/>
              <a:chOff x="7764920" y="2306648"/>
              <a:chExt cx="2489003" cy="945656"/>
            </a:xfrm>
          </p:grpSpPr>
          <p:sp>
            <p:nvSpPr>
              <p:cNvPr id="76" name="Прямоугольник 75">
                <a:extLst>
                  <a:ext uri="{FF2B5EF4-FFF2-40B4-BE49-F238E27FC236}">
                    <a16:creationId xmlns:a16="http://schemas.microsoft.com/office/drawing/2014/main" id="{C89A0C91-C7CF-41C6-AE50-76A745F25FB1}"/>
                  </a:ext>
                </a:extLst>
              </p:cNvPr>
              <p:cNvSpPr/>
              <p:nvPr/>
            </p:nvSpPr>
            <p:spPr>
              <a:xfrm>
                <a:off x="7764921" y="2312662"/>
                <a:ext cx="2489002" cy="9396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FC4938B-B182-461D-B6E3-AD55F6620B41}"/>
                  </a:ext>
                </a:extLst>
              </p:cNvPr>
              <p:cNvSpPr txBox="1"/>
              <p:nvPr/>
            </p:nvSpPr>
            <p:spPr>
              <a:xfrm>
                <a:off x="7764920" y="2306648"/>
                <a:ext cx="2489003" cy="3428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Строки</a:t>
                </a:r>
              </a:p>
            </p:txBody>
          </p:sp>
          <p:sp>
            <p:nvSpPr>
              <p:cNvPr id="78" name="Прямоугольник: скругленные углы 77">
                <a:extLst>
                  <a:ext uri="{FF2B5EF4-FFF2-40B4-BE49-F238E27FC236}">
                    <a16:creationId xmlns:a16="http://schemas.microsoft.com/office/drawing/2014/main" id="{0C4DC526-963D-4509-97D4-3C7DBFD4FC95}"/>
                  </a:ext>
                </a:extLst>
              </p:cNvPr>
              <p:cNvSpPr/>
              <p:nvPr/>
            </p:nvSpPr>
            <p:spPr>
              <a:xfrm>
                <a:off x="7873669" y="2788540"/>
                <a:ext cx="1099068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string</a:t>
                </a:r>
                <a:endParaRPr lang="ru-RU" sz="1400" dirty="0"/>
              </a:p>
            </p:txBody>
          </p:sp>
          <p:sp>
            <p:nvSpPr>
              <p:cNvPr id="79" name="Прямоугольник: скругленные углы 78">
                <a:extLst>
                  <a:ext uri="{FF2B5EF4-FFF2-40B4-BE49-F238E27FC236}">
                    <a16:creationId xmlns:a16="http://schemas.microsoft.com/office/drawing/2014/main" id="{37F2EA86-2CF5-4419-8450-EF261B31A3CD}"/>
                  </a:ext>
                </a:extLst>
              </p:cNvPr>
              <p:cNvSpPr/>
              <p:nvPr/>
            </p:nvSpPr>
            <p:spPr>
              <a:xfrm>
                <a:off x="9016031" y="2788541"/>
                <a:ext cx="1064921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regex</a:t>
                </a:r>
                <a:endParaRPr lang="ru-RU" sz="1400" dirty="0"/>
              </a:p>
            </p:txBody>
          </p:sp>
        </p:grpSp>
        <p:grpSp>
          <p:nvGrpSpPr>
            <p:cNvPr id="83" name="Группа 82">
              <a:extLst>
                <a:ext uri="{FF2B5EF4-FFF2-40B4-BE49-F238E27FC236}">
                  <a16:creationId xmlns:a16="http://schemas.microsoft.com/office/drawing/2014/main" id="{0A20E428-688D-4BDE-90D5-1DD9CBBC5975}"/>
                </a:ext>
              </a:extLst>
            </p:cNvPr>
            <p:cNvGrpSpPr/>
            <p:nvPr/>
          </p:nvGrpSpPr>
          <p:grpSpPr>
            <a:xfrm>
              <a:off x="8224039" y="5552484"/>
              <a:ext cx="2338056" cy="719043"/>
              <a:chOff x="7764920" y="2304625"/>
              <a:chExt cx="2489003" cy="947679"/>
            </a:xfrm>
          </p:grpSpPr>
          <p:sp>
            <p:nvSpPr>
              <p:cNvPr id="84" name="Прямоугольник 83">
                <a:extLst>
                  <a:ext uri="{FF2B5EF4-FFF2-40B4-BE49-F238E27FC236}">
                    <a16:creationId xmlns:a16="http://schemas.microsoft.com/office/drawing/2014/main" id="{E7BD760E-5261-4226-8D27-A1793EF599F5}"/>
                  </a:ext>
                </a:extLst>
              </p:cNvPr>
              <p:cNvSpPr/>
              <p:nvPr/>
            </p:nvSpPr>
            <p:spPr>
              <a:xfrm>
                <a:off x="7764921" y="2312662"/>
                <a:ext cx="2489002" cy="9396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045403F-DAE2-4426-8BB7-0751EC9065EF}"/>
                  </a:ext>
                </a:extLst>
              </p:cNvPr>
              <p:cNvSpPr txBox="1"/>
              <p:nvPr/>
            </p:nvSpPr>
            <p:spPr>
              <a:xfrm>
                <a:off x="7764920" y="2304625"/>
                <a:ext cx="2489003" cy="3428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Локализация</a:t>
                </a:r>
              </a:p>
            </p:txBody>
          </p:sp>
          <p:sp>
            <p:nvSpPr>
              <p:cNvPr id="86" name="Прямоугольник: скругленные углы 85">
                <a:extLst>
                  <a:ext uri="{FF2B5EF4-FFF2-40B4-BE49-F238E27FC236}">
                    <a16:creationId xmlns:a16="http://schemas.microsoft.com/office/drawing/2014/main" id="{3B0C3937-6D8B-480A-BB8E-54445AA96B8C}"/>
                  </a:ext>
                </a:extLst>
              </p:cNvPr>
              <p:cNvSpPr/>
              <p:nvPr/>
            </p:nvSpPr>
            <p:spPr>
              <a:xfrm>
                <a:off x="7873669" y="2788540"/>
                <a:ext cx="1099068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locale</a:t>
                </a:r>
                <a:endParaRPr lang="ru-RU" sz="1400" dirty="0"/>
              </a:p>
            </p:txBody>
          </p:sp>
          <p:sp>
            <p:nvSpPr>
              <p:cNvPr id="87" name="Прямоугольник: скругленные углы 86">
                <a:extLst>
                  <a:ext uri="{FF2B5EF4-FFF2-40B4-BE49-F238E27FC236}">
                    <a16:creationId xmlns:a16="http://schemas.microsoft.com/office/drawing/2014/main" id="{E2DDF6B8-C855-4470-B51B-E042E3CE903A}"/>
                  </a:ext>
                </a:extLst>
              </p:cNvPr>
              <p:cNvSpPr/>
              <p:nvPr/>
            </p:nvSpPr>
            <p:spPr>
              <a:xfrm>
                <a:off x="9016031" y="2788541"/>
                <a:ext cx="1064921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codesvt</a:t>
                </a:r>
                <a:endParaRPr lang="ru-RU" sz="1400" dirty="0"/>
              </a:p>
            </p:txBody>
          </p:sp>
        </p:grpSp>
        <p:grpSp>
          <p:nvGrpSpPr>
            <p:cNvPr id="94" name="Группа 93">
              <a:extLst>
                <a:ext uri="{FF2B5EF4-FFF2-40B4-BE49-F238E27FC236}">
                  <a16:creationId xmlns:a16="http://schemas.microsoft.com/office/drawing/2014/main" id="{AD60C1D1-85E5-4EF0-A3CA-754A8FCB965E}"/>
                </a:ext>
              </a:extLst>
            </p:cNvPr>
            <p:cNvGrpSpPr/>
            <p:nvPr/>
          </p:nvGrpSpPr>
          <p:grpSpPr>
            <a:xfrm>
              <a:off x="9012543" y="2353296"/>
              <a:ext cx="1556706" cy="732178"/>
              <a:chOff x="8368828" y="5907143"/>
              <a:chExt cx="2489003" cy="867136"/>
            </a:xfrm>
          </p:grpSpPr>
          <p:sp>
            <p:nvSpPr>
              <p:cNvPr id="89" name="Прямоугольник 88">
                <a:extLst>
                  <a:ext uri="{FF2B5EF4-FFF2-40B4-BE49-F238E27FC236}">
                    <a16:creationId xmlns:a16="http://schemas.microsoft.com/office/drawing/2014/main" id="{F03C2666-BC4E-4D5A-B03D-36FAF3DADF96}"/>
                  </a:ext>
                </a:extLst>
              </p:cNvPr>
              <p:cNvSpPr/>
              <p:nvPr/>
            </p:nvSpPr>
            <p:spPr>
              <a:xfrm>
                <a:off x="8368830" y="5913157"/>
                <a:ext cx="2489001" cy="86112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A333D96-8CCF-48C9-8FC8-41BAED577236}"/>
                  </a:ext>
                </a:extLst>
              </p:cNvPr>
              <p:cNvSpPr txBox="1"/>
              <p:nvPr/>
            </p:nvSpPr>
            <p:spPr>
              <a:xfrm>
                <a:off x="8368828" y="6306370"/>
                <a:ext cx="2489003" cy="307776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[21 </a:t>
                </a:r>
                <a:r>
                  <a:rPr lang="ru-RU" sz="1400" dirty="0"/>
                  <a:t>файл</a:t>
                </a:r>
                <a:r>
                  <a:rPr lang="en-US" sz="1400" dirty="0"/>
                  <a:t>]</a:t>
                </a:r>
                <a:endParaRPr lang="ru-RU" sz="14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F4E84E6-DEC3-4A15-BB81-97BC612CBE94}"/>
                  </a:ext>
                </a:extLst>
              </p:cNvPr>
              <p:cNvSpPr txBox="1"/>
              <p:nvPr/>
            </p:nvSpPr>
            <p:spPr>
              <a:xfrm>
                <a:off x="8368828" y="5907143"/>
                <a:ext cx="2489003" cy="36194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Библиотеки </a:t>
                </a:r>
                <a:r>
                  <a:rPr lang="en-US" sz="1400" dirty="0"/>
                  <a:t>C</a:t>
                </a:r>
                <a:endParaRPr lang="ru-RU" sz="1400" dirty="0"/>
              </a:p>
            </p:txBody>
          </p:sp>
        </p:grpSp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7B62AB75-03CF-4BBE-95A7-57A7FE3EE257}"/>
                </a:ext>
              </a:extLst>
            </p:cNvPr>
            <p:cNvGrpSpPr/>
            <p:nvPr/>
          </p:nvGrpSpPr>
          <p:grpSpPr>
            <a:xfrm>
              <a:off x="1286638" y="4746975"/>
              <a:ext cx="3269571" cy="1524552"/>
              <a:chOff x="168708" y="3948690"/>
              <a:chExt cx="3595992" cy="1792848"/>
            </a:xfrm>
          </p:grpSpPr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4A127359-221B-4073-A57D-9E86D06B8059}"/>
                  </a:ext>
                </a:extLst>
              </p:cNvPr>
              <p:cNvSpPr/>
              <p:nvPr/>
            </p:nvSpPr>
            <p:spPr>
              <a:xfrm>
                <a:off x="168709" y="3949139"/>
                <a:ext cx="3595991" cy="179239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5263913-55F2-4471-B5C0-F33CF9C8463F}"/>
                  </a:ext>
                </a:extLst>
              </p:cNvPr>
              <p:cNvSpPr txBox="1"/>
              <p:nvPr/>
            </p:nvSpPr>
            <p:spPr>
              <a:xfrm>
                <a:off x="168708" y="3948690"/>
                <a:ext cx="3595991" cy="30777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Общие</a:t>
                </a:r>
              </a:p>
            </p:txBody>
          </p:sp>
          <p:sp>
            <p:nvSpPr>
              <p:cNvPr id="61" name="Прямоугольник: скругленные углы 60">
                <a:extLst>
                  <a:ext uri="{FF2B5EF4-FFF2-40B4-BE49-F238E27FC236}">
                    <a16:creationId xmlns:a16="http://schemas.microsoft.com/office/drawing/2014/main" id="{44ACEBF8-1697-4BA5-976D-41CB68D4FF21}"/>
                  </a:ext>
                </a:extLst>
              </p:cNvPr>
              <p:cNvSpPr/>
              <p:nvPr/>
            </p:nvSpPr>
            <p:spPr>
              <a:xfrm>
                <a:off x="279317" y="4422741"/>
                <a:ext cx="1211062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algorithm</a:t>
                </a:r>
                <a:endParaRPr lang="ru-RU" sz="1400" dirty="0"/>
              </a:p>
            </p:txBody>
          </p:sp>
          <p:sp>
            <p:nvSpPr>
              <p:cNvPr id="62" name="Прямоугольник: скругленные углы 61">
                <a:extLst>
                  <a:ext uri="{FF2B5EF4-FFF2-40B4-BE49-F238E27FC236}">
                    <a16:creationId xmlns:a16="http://schemas.microsoft.com/office/drawing/2014/main" id="{C5B736A8-832C-42FA-902B-7770452AB3C8}"/>
                  </a:ext>
                </a:extLst>
              </p:cNvPr>
              <p:cNvSpPr/>
              <p:nvPr/>
            </p:nvSpPr>
            <p:spPr>
              <a:xfrm>
                <a:off x="1600987" y="4422154"/>
                <a:ext cx="921496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chrono</a:t>
                </a:r>
                <a:endParaRPr lang="ru-RU" sz="1400" dirty="0"/>
              </a:p>
            </p:txBody>
          </p:sp>
          <p:sp>
            <p:nvSpPr>
              <p:cNvPr id="63" name="Прямоугольник: скругленные углы 62">
                <a:extLst>
                  <a:ext uri="{FF2B5EF4-FFF2-40B4-BE49-F238E27FC236}">
                    <a16:creationId xmlns:a16="http://schemas.microsoft.com/office/drawing/2014/main" id="{7A1F786A-3AD0-443B-8713-CD9370D8077E}"/>
                  </a:ext>
                </a:extLst>
              </p:cNvPr>
              <p:cNvSpPr/>
              <p:nvPr/>
            </p:nvSpPr>
            <p:spPr>
              <a:xfrm>
                <a:off x="279317" y="4863668"/>
                <a:ext cx="1317257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functional</a:t>
                </a:r>
                <a:endParaRPr lang="ru-RU" sz="1400" dirty="0"/>
              </a:p>
            </p:txBody>
          </p:sp>
          <p:sp>
            <p:nvSpPr>
              <p:cNvPr id="64" name="Прямоугольник: скругленные углы 63">
                <a:extLst>
                  <a:ext uri="{FF2B5EF4-FFF2-40B4-BE49-F238E27FC236}">
                    <a16:creationId xmlns:a16="http://schemas.microsoft.com/office/drawing/2014/main" id="{6E9DDEB6-A42C-49E6-B884-C88747907D31}"/>
                  </a:ext>
                </a:extLst>
              </p:cNvPr>
              <p:cNvSpPr/>
              <p:nvPr/>
            </p:nvSpPr>
            <p:spPr>
              <a:xfrm>
                <a:off x="1707878" y="4870002"/>
                <a:ext cx="1021533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iterator</a:t>
                </a:r>
                <a:endParaRPr lang="ru-RU" sz="1400" dirty="0"/>
              </a:p>
            </p:txBody>
          </p:sp>
          <p:sp>
            <p:nvSpPr>
              <p:cNvPr id="65" name="Прямоугольник: скругленные углы 64">
                <a:extLst>
                  <a:ext uri="{FF2B5EF4-FFF2-40B4-BE49-F238E27FC236}">
                    <a16:creationId xmlns:a16="http://schemas.microsoft.com/office/drawing/2014/main" id="{82F9DA01-1EFC-4127-B5A1-B2E2B50BD324}"/>
                  </a:ext>
                </a:extLst>
              </p:cNvPr>
              <p:cNvSpPr/>
              <p:nvPr/>
            </p:nvSpPr>
            <p:spPr>
              <a:xfrm>
                <a:off x="284059" y="5295824"/>
                <a:ext cx="1206320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stdexcept</a:t>
                </a:r>
                <a:endParaRPr lang="ru-RU" sz="1400" dirty="0"/>
              </a:p>
            </p:txBody>
          </p:sp>
          <p:sp>
            <p:nvSpPr>
              <p:cNvPr id="66" name="Прямоугольник: скругленные углы 65">
                <a:extLst>
                  <a:ext uri="{FF2B5EF4-FFF2-40B4-BE49-F238E27FC236}">
                    <a16:creationId xmlns:a16="http://schemas.microsoft.com/office/drawing/2014/main" id="{F5CE1FD8-138B-4FCC-A136-262CFDD59955}"/>
                  </a:ext>
                </a:extLst>
              </p:cNvPr>
              <p:cNvSpPr/>
              <p:nvPr/>
            </p:nvSpPr>
            <p:spPr>
              <a:xfrm>
                <a:off x="2626043" y="4422154"/>
                <a:ext cx="1080515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memory</a:t>
                </a:r>
                <a:endParaRPr lang="ru-RU" sz="1400" dirty="0"/>
              </a:p>
            </p:txBody>
          </p:sp>
          <p:sp>
            <p:nvSpPr>
              <p:cNvPr id="67" name="Прямоугольник: скругленные углы 66">
                <a:extLst>
                  <a:ext uri="{FF2B5EF4-FFF2-40B4-BE49-F238E27FC236}">
                    <a16:creationId xmlns:a16="http://schemas.microsoft.com/office/drawing/2014/main" id="{D97094AD-73D1-4C4F-8007-5561D2456AE2}"/>
                  </a:ext>
                </a:extLst>
              </p:cNvPr>
              <p:cNvSpPr/>
              <p:nvPr/>
            </p:nvSpPr>
            <p:spPr>
              <a:xfrm>
                <a:off x="1600986" y="5291679"/>
                <a:ext cx="850673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tuple</a:t>
                </a:r>
                <a:endParaRPr lang="ru-RU" sz="1400" dirty="0"/>
              </a:p>
            </p:txBody>
          </p:sp>
          <p:sp>
            <p:nvSpPr>
              <p:cNvPr id="95" name="Прямоугольник: скругленные углы 94">
                <a:extLst>
                  <a:ext uri="{FF2B5EF4-FFF2-40B4-BE49-F238E27FC236}">
                    <a16:creationId xmlns:a16="http://schemas.microsoft.com/office/drawing/2014/main" id="{46584B08-568E-4D02-B61B-D4ED7F96FAE2}"/>
                  </a:ext>
                </a:extLst>
              </p:cNvPr>
              <p:cNvSpPr/>
              <p:nvPr/>
            </p:nvSpPr>
            <p:spPr>
              <a:xfrm>
                <a:off x="2561005" y="5292826"/>
                <a:ext cx="954267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utility</a:t>
                </a:r>
                <a:endParaRPr lang="ru-RU" sz="1400" dirty="0"/>
              </a:p>
            </p:txBody>
          </p:sp>
        </p:grpSp>
        <p:grpSp>
          <p:nvGrpSpPr>
            <p:cNvPr id="98" name="Группа 97">
              <a:extLst>
                <a:ext uri="{FF2B5EF4-FFF2-40B4-BE49-F238E27FC236}">
                  <a16:creationId xmlns:a16="http://schemas.microsoft.com/office/drawing/2014/main" id="{EDFE96B5-11FD-4E02-B3A0-4247E454C854}"/>
                </a:ext>
              </a:extLst>
            </p:cNvPr>
            <p:cNvGrpSpPr/>
            <p:nvPr/>
          </p:nvGrpSpPr>
          <p:grpSpPr>
            <a:xfrm>
              <a:off x="8216885" y="4380970"/>
              <a:ext cx="2345210" cy="1079150"/>
              <a:chOff x="6796606" y="4694681"/>
              <a:chExt cx="2773522" cy="1461060"/>
            </a:xfrm>
          </p:grpSpPr>
          <p:sp>
            <p:nvSpPr>
              <p:cNvPr id="99" name="Прямоугольник 98">
                <a:extLst>
                  <a:ext uri="{FF2B5EF4-FFF2-40B4-BE49-F238E27FC236}">
                    <a16:creationId xmlns:a16="http://schemas.microsoft.com/office/drawing/2014/main" id="{F06EA55D-F299-41A1-85F1-86810AF6F7C2}"/>
                  </a:ext>
                </a:extLst>
              </p:cNvPr>
              <p:cNvSpPr/>
              <p:nvPr/>
            </p:nvSpPr>
            <p:spPr>
              <a:xfrm>
                <a:off x="6796606" y="4700694"/>
                <a:ext cx="2773522" cy="145504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8473164-07D4-4390-B7EE-550B6F904738}"/>
                  </a:ext>
                </a:extLst>
              </p:cNvPr>
              <p:cNvSpPr txBox="1"/>
              <p:nvPr/>
            </p:nvSpPr>
            <p:spPr>
              <a:xfrm>
                <a:off x="6796606" y="4694681"/>
                <a:ext cx="2773522" cy="4166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Вспомогательные</a:t>
                </a:r>
              </a:p>
            </p:txBody>
          </p:sp>
          <p:sp>
            <p:nvSpPr>
              <p:cNvPr id="101" name="Прямоугольник: скругленные углы 100">
                <a:extLst>
                  <a:ext uri="{FF2B5EF4-FFF2-40B4-BE49-F238E27FC236}">
                    <a16:creationId xmlns:a16="http://schemas.microsoft.com/office/drawing/2014/main" id="{B10316B9-4CF7-40D5-ADD6-B1DB6762F7D4}"/>
                  </a:ext>
                </a:extLst>
              </p:cNvPr>
              <p:cNvSpPr/>
              <p:nvPr/>
            </p:nvSpPr>
            <p:spPr>
              <a:xfrm>
                <a:off x="6913542" y="5176573"/>
                <a:ext cx="1223329" cy="337352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exception</a:t>
                </a:r>
                <a:endParaRPr lang="ru-RU" sz="1400" dirty="0"/>
              </a:p>
            </p:txBody>
          </p:sp>
          <p:sp>
            <p:nvSpPr>
              <p:cNvPr id="102" name="Прямоугольник: скругленные углы 101">
                <a:extLst>
                  <a:ext uri="{FF2B5EF4-FFF2-40B4-BE49-F238E27FC236}">
                    <a16:creationId xmlns:a16="http://schemas.microsoft.com/office/drawing/2014/main" id="{8AEA2FD5-F558-4CB1-B535-B2FB44108ADB}"/>
                  </a:ext>
                </a:extLst>
              </p:cNvPr>
              <p:cNvSpPr/>
              <p:nvPr/>
            </p:nvSpPr>
            <p:spPr>
              <a:xfrm>
                <a:off x="8267663" y="5163065"/>
                <a:ext cx="1145089" cy="337352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limits</a:t>
                </a:r>
                <a:endParaRPr lang="ru-RU" sz="1400" dirty="0"/>
              </a:p>
            </p:txBody>
          </p:sp>
          <p:sp>
            <p:nvSpPr>
              <p:cNvPr id="103" name="Прямоугольник: скругленные углы 102">
                <a:extLst>
                  <a:ext uri="{FF2B5EF4-FFF2-40B4-BE49-F238E27FC236}">
                    <a16:creationId xmlns:a16="http://schemas.microsoft.com/office/drawing/2014/main" id="{74F89051-9BA8-4AC0-AD7A-FD4A35783261}"/>
                  </a:ext>
                </a:extLst>
              </p:cNvPr>
              <p:cNvSpPr/>
              <p:nvPr/>
            </p:nvSpPr>
            <p:spPr>
              <a:xfrm>
                <a:off x="6918573" y="5646165"/>
                <a:ext cx="1223329" cy="337352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new</a:t>
                </a:r>
                <a:endParaRPr lang="ru-RU" sz="1400" dirty="0"/>
              </a:p>
            </p:txBody>
          </p:sp>
          <p:sp>
            <p:nvSpPr>
              <p:cNvPr id="104" name="Прямоугольник: скругленные углы 103">
                <a:extLst>
                  <a:ext uri="{FF2B5EF4-FFF2-40B4-BE49-F238E27FC236}">
                    <a16:creationId xmlns:a16="http://schemas.microsoft.com/office/drawing/2014/main" id="{969FBCB6-96F1-45CF-98B8-8463D5C1EF52}"/>
                  </a:ext>
                </a:extLst>
              </p:cNvPr>
              <p:cNvSpPr/>
              <p:nvPr/>
            </p:nvSpPr>
            <p:spPr>
              <a:xfrm>
                <a:off x="8207294" y="5646165"/>
                <a:ext cx="1205458" cy="337352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typeinfo</a:t>
                </a:r>
                <a:endParaRPr lang="ru-RU" sz="1400" dirty="0"/>
              </a:p>
            </p:txBody>
          </p:sp>
        </p:grpSp>
        <p:sp>
          <p:nvSpPr>
            <p:cNvPr id="106" name="Объект 2">
              <a:extLst>
                <a:ext uri="{FF2B5EF4-FFF2-40B4-BE49-F238E27FC236}">
                  <a16:creationId xmlns:a16="http://schemas.microsoft.com/office/drawing/2014/main" id="{9381EAD2-23FD-4E50-8B70-B9ACC9926E01}"/>
                </a:ext>
              </a:extLst>
            </p:cNvPr>
            <p:cNvSpPr txBox="1">
              <a:spLocks/>
            </p:cNvSpPr>
            <p:nvPr/>
          </p:nvSpPr>
          <p:spPr>
            <a:xfrm>
              <a:off x="1230131" y="6317322"/>
              <a:ext cx="9339117" cy="3959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800" kern="1200" spc="1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10000"/>
                </a:lnSpc>
                <a:spcBef>
                  <a:spcPts val="600"/>
                </a:spcBef>
                <a:buNone/>
              </a:pPr>
              <a:r>
                <a:rPr lang="ru-RU" sz="1600" dirty="0"/>
                <a:t>(Полный список смотрите на </a:t>
              </a:r>
              <a:r>
                <a:rPr lang="en-US" sz="1600" dirty="0">
                  <a:hlinkClick r:id="rId3"/>
                </a:rPr>
                <a:t>cppreference.com/w/</a:t>
              </a:r>
              <a:r>
                <a:rPr lang="en-US" sz="1600" dirty="0" err="1">
                  <a:hlinkClick r:id="rId3"/>
                </a:rPr>
                <a:t>cpp</a:t>
              </a:r>
              <a:r>
                <a:rPr lang="en-US" sz="1600" dirty="0">
                  <a:hlinkClick r:id="rId3"/>
                </a:rPr>
                <a:t>/header</a:t>
              </a:r>
              <a:r>
                <a:rPr lang="ru-RU" sz="1600" dirty="0"/>
                <a:t>)</a:t>
              </a:r>
              <a:endParaRPr lang="en-US" sz="1600" dirty="0"/>
            </a:p>
          </p:txBody>
        </p:sp>
      </p:grpSp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3F4A72AF-D19F-4B62-BF74-9A8FBC5C03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sp>
        <p:nvSpPr>
          <p:cNvPr id="91" name="Прямоугольник: скругленные углы 90">
            <a:extLst>
              <a:ext uri="{FF2B5EF4-FFF2-40B4-BE49-F238E27FC236}">
                <a16:creationId xmlns:a16="http://schemas.microsoft.com/office/drawing/2014/main" id="{767A4A02-DFD4-4BFE-A5A0-A675776DDEE3}"/>
              </a:ext>
            </a:extLst>
          </p:cNvPr>
          <p:cNvSpPr/>
          <p:nvPr/>
        </p:nvSpPr>
        <p:spPr>
          <a:xfrm>
            <a:off x="6533854" y="5527459"/>
            <a:ext cx="1509699" cy="260136"/>
          </a:xfrm>
          <a:prstGeom prst="roundRect">
            <a:avLst>
              <a:gd name="adj" fmla="val 5000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shared_mutex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325238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C1053-37D7-4961-807D-2150720F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600">
                <a:solidFill>
                  <a:srgbClr val="FFFFFF"/>
                </a:solidFill>
              </a:rPr>
              <a:t>Стандартная библиотека шаблонов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Объект 6" descr="Изображение выглядит как знак&#10;&#10;Автоматически созданное описание">
            <a:extLst>
              <a:ext uri="{FF2B5EF4-FFF2-40B4-BE49-F238E27FC236}">
                <a16:creationId xmlns:a16="http://schemas.microsoft.com/office/drawing/2014/main" id="{58C031E6-EC05-4EF6-8403-084D161FF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176" y="640081"/>
            <a:ext cx="2868930" cy="38252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1A652F-A6DB-49D2-AB29-2096346D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ru-RU" sz="900" kern="1200">
                <a:solidFill>
                  <a:srgbClr val="A6A6A6"/>
                </a:solidFill>
                <a:latin typeface="+mn-lt"/>
                <a:ea typeface="+mn-ea"/>
                <a:cs typeface="+mn-cs"/>
              </a:rPr>
              <a:t>Программирование на C++ и Python. Стандартная библиотека C++, 09.10.2019</a:t>
            </a:r>
            <a:endParaRPr lang="en-US" sz="900" kern="1200">
              <a:solidFill>
                <a:srgbClr val="A6A6A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8EBB85-4403-4D32-A2DD-5F2A233D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E58EDE0D-0787-4A03-969A-A1D77559C4A6}" type="slidenum">
              <a:rPr lang="en-US">
                <a:solidFill>
                  <a:srgbClr val="A6A6A6"/>
                </a:solidFill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>
              <a:solidFill>
                <a:srgbClr val="A6A6A6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B4B4EC-57C3-4A11-9C16-4B07B49D0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7285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36875-6D07-4CF4-853C-B9E43294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STL</a:t>
            </a:r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9C29396-D0B5-4D00-8123-D3CEB04F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900"/>
              <a:t>Программирование на C++ и Python. Стандартная библиотека C++, 09.10.2019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7B52FD-8F6A-44A3-8B1D-16B30C3C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58EDE0D-0787-4A03-969A-A1D77559C4A6}" type="slidenum">
              <a:rPr lang="ru-RU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ru-RU"/>
          </a:p>
        </p:txBody>
      </p:sp>
      <p:graphicFrame>
        <p:nvGraphicFramePr>
          <p:cNvPr id="9" name="Объект 2">
            <a:extLst>
              <a:ext uri="{FF2B5EF4-FFF2-40B4-BE49-F238E27FC236}">
                <a16:creationId xmlns:a16="http://schemas.microsoft.com/office/drawing/2014/main" id="{67A8FE01-F0AD-4E5C-8D8A-9A4B595E1E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288882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803FF0-E4E0-498F-B040-CC8470EFCEF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4888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C19C1-4ABC-4AF3-90B4-BD423FB0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/>
              <a:t>STL </a:t>
            </a:r>
            <a:r>
              <a:rPr lang="ru-RU" dirty="0"/>
              <a:t>контейнеры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82ABFB-7F1C-4BFD-A773-04834D20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CD5375-9529-4468-833D-78FA9879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22</a:t>
            </a:fld>
            <a:endParaRPr lang="ru-RU"/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A536C355-DD09-4685-A629-61447AB33116}"/>
              </a:ext>
            </a:extLst>
          </p:cNvPr>
          <p:cNvSpPr txBox="1">
            <a:spLocks/>
          </p:cNvSpPr>
          <p:nvPr/>
        </p:nvSpPr>
        <p:spPr>
          <a:xfrm>
            <a:off x="6400799" y="1932911"/>
            <a:ext cx="4376927" cy="44768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b="0" kern="1200" spc="1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</a:rPr>
              <a:t>Контейнеры имеют максимально схожий интерфейс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800" b="0" dirty="0">
                <a:solidFill>
                  <a:schemeClr val="tx1"/>
                </a:solidFill>
              </a:rPr>
              <a:t>По любому контейнеру можно итерироваться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size() </a:t>
            </a:r>
            <a:r>
              <a:rPr lang="ru-RU" sz="1800" b="0" dirty="0">
                <a:solidFill>
                  <a:schemeClr val="tx1"/>
                </a:solidFill>
              </a:rPr>
              <a:t>возвращает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ru-RU" sz="1800" b="0" dirty="0">
                <a:solidFill>
                  <a:schemeClr val="tx1"/>
                </a:solidFill>
              </a:rPr>
              <a:t>количество элементов в контейнере</a:t>
            </a:r>
            <a:endParaRPr lang="en-US" sz="1800" b="0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…</a:t>
            </a:r>
            <a:endParaRPr lang="ru-RU" sz="1800" b="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</a:rPr>
              <a:t>Ассоциативные контейнеры предоставляют подступ к элементам по ключу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tx1"/>
              </a:solidFill>
            </a:endParaRP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CF792000-D1DA-4C32-BA41-8C9FC7596DC5}"/>
              </a:ext>
            </a:extLst>
          </p:cNvPr>
          <p:cNvGrpSpPr/>
          <p:nvPr/>
        </p:nvGrpSpPr>
        <p:grpSpPr>
          <a:xfrm>
            <a:off x="677014" y="1932911"/>
            <a:ext cx="5449466" cy="3775077"/>
            <a:chOff x="1414271" y="2160953"/>
            <a:chExt cx="5449466" cy="3775077"/>
          </a:xfrm>
        </p:grpSpPr>
        <p:sp>
          <p:nvSpPr>
            <p:cNvPr id="22" name="Текст 11">
              <a:extLst>
                <a:ext uri="{FF2B5EF4-FFF2-40B4-BE49-F238E27FC236}">
                  <a16:creationId xmlns:a16="http://schemas.microsoft.com/office/drawing/2014/main" id="{885BEEF0-344F-4CC3-8F91-2AA15D845773}"/>
                </a:ext>
              </a:extLst>
            </p:cNvPr>
            <p:cNvSpPr txBox="1">
              <a:spLocks/>
            </p:cNvSpPr>
            <p:nvPr/>
          </p:nvSpPr>
          <p:spPr>
            <a:xfrm>
              <a:off x="1414272" y="2160953"/>
              <a:ext cx="2646740" cy="43662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None/>
                <a:defRPr sz="2000" b="0" kern="1200" spc="1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None/>
                <a:defRPr sz="20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None/>
                <a:defRPr sz="18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None/>
                <a:defRPr sz="16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None/>
                <a:defRPr sz="16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None/>
                <a:defRPr sz="16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None/>
                <a:defRPr sz="16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None/>
                <a:defRPr sz="16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None/>
                <a:defRPr sz="16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dirty="0"/>
                <a:t>Последовательные</a:t>
              </a:r>
            </a:p>
          </p:txBody>
        </p:sp>
        <p:sp>
          <p:nvSpPr>
            <p:cNvPr id="23" name="Объект 12">
              <a:extLst>
                <a:ext uri="{FF2B5EF4-FFF2-40B4-BE49-F238E27FC236}">
                  <a16:creationId xmlns:a16="http://schemas.microsoft.com/office/drawing/2014/main" id="{DC1FB9AE-538E-4CA5-B89D-4F8FB28033B4}"/>
                </a:ext>
              </a:extLst>
            </p:cNvPr>
            <p:cNvSpPr txBox="1">
              <a:spLocks/>
            </p:cNvSpPr>
            <p:nvPr/>
          </p:nvSpPr>
          <p:spPr>
            <a:xfrm>
              <a:off x="1414271" y="2659950"/>
              <a:ext cx="2646739" cy="190527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800" kern="1200" spc="1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>
                  <a:solidFill>
                    <a:srgbClr val="A31515"/>
                  </a:solidFill>
                  <a:latin typeface="Consolas" panose="020B0609020204030204" pitchFamily="49" charset="0"/>
                </a:rPr>
                <a:t>&lt;array&gt;</a:t>
              </a:r>
            </a:p>
            <a:p>
              <a:pPr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>
                  <a:solidFill>
                    <a:srgbClr val="A31515"/>
                  </a:solidFill>
                  <a:latin typeface="Consolas" panose="020B0609020204030204" pitchFamily="49" charset="0"/>
                </a:rPr>
                <a:t>&lt;list&gt;</a:t>
              </a:r>
            </a:p>
            <a:p>
              <a:pPr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>
                  <a:solidFill>
                    <a:srgbClr val="A31515"/>
                  </a:solidFill>
                  <a:latin typeface="Consolas" panose="020B0609020204030204" pitchFamily="49" charset="0"/>
                </a:rPr>
                <a:t>&lt;forward_list&gt;</a:t>
              </a:r>
              <a:endParaRPr lang="en-US"/>
            </a:p>
            <a:p>
              <a:pPr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>
                  <a:solidFill>
                    <a:srgbClr val="A31515"/>
                  </a:solidFill>
                  <a:latin typeface="Consolas" panose="020B0609020204030204" pitchFamily="49" charset="0"/>
                </a:rPr>
                <a:t>&lt;vector&gt;</a:t>
              </a:r>
              <a:endParaRPr lang="en-US"/>
            </a:p>
            <a:p>
              <a:pPr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>
                  <a:solidFill>
                    <a:srgbClr val="A31515"/>
                  </a:solidFill>
                  <a:latin typeface="Consolas" panose="020B0609020204030204" pitchFamily="49" charset="0"/>
                </a:rPr>
                <a:t>&lt;deque&gt;</a:t>
              </a:r>
              <a:endParaRPr lang="ru-RU" dirty="0"/>
            </a:p>
          </p:txBody>
        </p:sp>
        <p:sp>
          <p:nvSpPr>
            <p:cNvPr id="24" name="Текст 13">
              <a:extLst>
                <a:ext uri="{FF2B5EF4-FFF2-40B4-BE49-F238E27FC236}">
                  <a16:creationId xmlns:a16="http://schemas.microsoft.com/office/drawing/2014/main" id="{F45F7C27-E01D-4CCC-9638-8A4BB47D9488}"/>
                </a:ext>
              </a:extLst>
            </p:cNvPr>
            <p:cNvSpPr txBox="1">
              <a:spLocks/>
            </p:cNvSpPr>
            <p:nvPr/>
          </p:nvSpPr>
          <p:spPr>
            <a:xfrm>
              <a:off x="4216997" y="2178883"/>
              <a:ext cx="2646740" cy="43662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None/>
                <a:defRPr lang="en-US" sz="2000" b="0" kern="1200" spc="10" baseline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None/>
                <a:defRPr sz="20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None/>
                <a:defRPr sz="18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None/>
                <a:defRPr sz="16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None/>
                <a:defRPr sz="16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None/>
                <a:defRPr sz="16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None/>
                <a:defRPr sz="16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None/>
                <a:defRPr sz="16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None/>
                <a:defRPr sz="16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dirty="0"/>
                <a:t>Ассоциативные</a:t>
              </a:r>
            </a:p>
          </p:txBody>
        </p:sp>
        <p:sp>
          <p:nvSpPr>
            <p:cNvPr id="25" name="Объект 14">
              <a:extLst>
                <a:ext uri="{FF2B5EF4-FFF2-40B4-BE49-F238E27FC236}">
                  <a16:creationId xmlns:a16="http://schemas.microsoft.com/office/drawing/2014/main" id="{C4248180-59F2-41F6-871B-7C152990B470}"/>
                </a:ext>
              </a:extLst>
            </p:cNvPr>
            <p:cNvSpPr txBox="1">
              <a:spLocks/>
            </p:cNvSpPr>
            <p:nvPr/>
          </p:nvSpPr>
          <p:spPr>
            <a:xfrm>
              <a:off x="4216997" y="2659950"/>
              <a:ext cx="2646739" cy="190527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800" kern="1200" spc="1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&lt;set&gt;</a:t>
              </a:r>
              <a:endParaRPr lang="en-US" dirty="0"/>
            </a:p>
            <a:p>
              <a:pPr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&lt;unordered_set&gt;</a:t>
              </a:r>
              <a:endParaRPr lang="en-US" dirty="0"/>
            </a:p>
            <a:p>
              <a:pPr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&lt;map&gt;</a:t>
              </a:r>
              <a:endParaRPr lang="en-US" dirty="0"/>
            </a:p>
            <a:p>
              <a:pPr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&lt;unordered_map&gt;</a:t>
              </a:r>
              <a:endParaRPr lang="en-US" dirty="0"/>
            </a:p>
          </p:txBody>
        </p:sp>
        <p:sp>
          <p:nvSpPr>
            <p:cNvPr id="26" name="Текст 11">
              <a:extLst>
                <a:ext uri="{FF2B5EF4-FFF2-40B4-BE49-F238E27FC236}">
                  <a16:creationId xmlns:a16="http://schemas.microsoft.com/office/drawing/2014/main" id="{FC5A6593-732D-488B-9870-7B8FAE9FA07D}"/>
                </a:ext>
              </a:extLst>
            </p:cNvPr>
            <p:cNvSpPr txBox="1">
              <a:spLocks/>
            </p:cNvSpPr>
            <p:nvPr/>
          </p:nvSpPr>
          <p:spPr>
            <a:xfrm>
              <a:off x="1414272" y="4652681"/>
              <a:ext cx="4376928" cy="4115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None/>
                <a:defRPr sz="2000" b="0" kern="1200" spc="1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None/>
                <a:defRPr sz="20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None/>
                <a:defRPr sz="18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None/>
                <a:defRPr sz="16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None/>
                <a:defRPr sz="16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None/>
                <a:defRPr sz="16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None/>
                <a:defRPr sz="16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None/>
                <a:defRPr sz="16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None/>
                <a:defRPr sz="16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dirty="0"/>
                <a:t>Адаптеры</a:t>
              </a:r>
            </a:p>
          </p:txBody>
        </p:sp>
        <p:sp>
          <p:nvSpPr>
            <p:cNvPr id="27" name="Объект 12">
              <a:extLst>
                <a:ext uri="{FF2B5EF4-FFF2-40B4-BE49-F238E27FC236}">
                  <a16:creationId xmlns:a16="http://schemas.microsoft.com/office/drawing/2014/main" id="{C2D2FCEC-959C-4D1F-A1D7-C9CC32498456}"/>
                </a:ext>
              </a:extLst>
            </p:cNvPr>
            <p:cNvSpPr txBox="1">
              <a:spLocks/>
            </p:cNvSpPr>
            <p:nvPr/>
          </p:nvSpPr>
          <p:spPr>
            <a:xfrm>
              <a:off x="1414271" y="5064222"/>
              <a:ext cx="4376929" cy="87180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800" kern="1200" spc="1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&lt;queue&gt;, priority_queue -&gt; list</a:t>
              </a:r>
            </a:p>
            <a:p>
              <a:pPr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&lt;stack&gt; -&gt; vector</a:t>
              </a:r>
              <a:endParaRPr lang="en-US" dirty="0"/>
            </a:p>
          </p:txBody>
        </p:sp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BE49669-3591-4C2F-AA4E-5487162BFC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2529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1623EB94-1D48-4C6B-9F8C-55A6CD93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::vector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954099A9-A0FB-4922-AD44-A5DFBA66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388" y="2372415"/>
            <a:ext cx="5327187" cy="3956667"/>
          </a:xfrm>
        </p:spPr>
        <p:txBody>
          <a:bodyPr/>
          <a:lstStyle/>
          <a:p>
            <a:r>
              <a:rPr lang="ru-RU" dirty="0"/>
              <a:t>Хранит объекты последовательно в памяти</a:t>
            </a:r>
            <a:r>
              <a:rPr lang="en-US" dirty="0"/>
              <a:t>, </a:t>
            </a:r>
            <a:r>
              <a:rPr lang="ru-RU" dirty="0"/>
              <a:t>что обеспечивает максимально быстрое итерирование</a:t>
            </a:r>
          </a:p>
          <a:p>
            <a:r>
              <a:rPr lang="ru-RU" dirty="0"/>
              <a:t>Предоставляет произвольный доступ к элементам (</a:t>
            </a:r>
            <a:r>
              <a:rPr lang="en-US" dirty="0"/>
              <a:t>operator[](</a:t>
            </a:r>
            <a:r>
              <a:rPr lang="en-US" dirty="0" err="1"/>
              <a:t>size_t</a:t>
            </a:r>
            <a:r>
              <a:rPr lang="en-US" dirty="0"/>
              <a:t>)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Вставка (</a:t>
            </a:r>
            <a:r>
              <a:rPr lang="en-US" dirty="0"/>
              <a:t>push_back</a:t>
            </a:r>
            <a:r>
              <a:rPr lang="ru-RU" dirty="0"/>
              <a:t>) и удаление (</a:t>
            </a:r>
            <a:r>
              <a:rPr lang="en-US" dirty="0"/>
              <a:t>pop_back</a:t>
            </a:r>
            <a:r>
              <a:rPr lang="ru-RU" dirty="0"/>
              <a:t>) в конец вектора за константное время</a:t>
            </a:r>
          </a:p>
          <a:p>
            <a:r>
              <a:rPr lang="ru-RU" dirty="0"/>
              <a:t>Вставка (</a:t>
            </a:r>
            <a:r>
              <a:rPr lang="en-US" dirty="0"/>
              <a:t>insert</a:t>
            </a:r>
            <a:r>
              <a:rPr lang="ru-RU" dirty="0"/>
              <a:t>) и удаление </a:t>
            </a:r>
            <a:r>
              <a:rPr lang="en-US" dirty="0"/>
              <a:t>(erase) </a:t>
            </a:r>
            <a:r>
              <a:rPr lang="ru-RU" dirty="0"/>
              <a:t>элемента в произвольном месте за линейное время</a:t>
            </a:r>
            <a:endParaRPr lang="en-US" dirty="0"/>
          </a:p>
          <a:p>
            <a:r>
              <a:rPr lang="ru-RU" dirty="0"/>
              <a:t>Поиск элемента за линейное время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5F5DF89-1330-4F4D-B199-04A106D0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85493FD-B0DC-43D5-BD80-1360E2DA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23</a:t>
            </a:fld>
            <a:endParaRPr lang="ru-RU"/>
          </a:p>
        </p:txBody>
      </p:sp>
      <p:pic>
        <p:nvPicPr>
          <p:cNvPr id="12" name="Рисунок 11" descr="Знак одобрения">
            <a:extLst>
              <a:ext uri="{FF2B5EF4-FFF2-40B4-BE49-F238E27FC236}">
                <a16:creationId xmlns:a16="http://schemas.microsoft.com/office/drawing/2014/main" id="{7F769FDA-DFCE-4833-90CE-BC3688ABF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23632" y="4882710"/>
            <a:ext cx="340570" cy="340570"/>
          </a:xfrm>
          <a:prstGeom prst="rect">
            <a:avLst/>
          </a:prstGeom>
        </p:spPr>
      </p:pic>
      <p:pic>
        <p:nvPicPr>
          <p:cNvPr id="13" name="Рисунок 12" descr="Знак одобрения">
            <a:extLst>
              <a:ext uri="{FF2B5EF4-FFF2-40B4-BE49-F238E27FC236}">
                <a16:creationId xmlns:a16="http://schemas.microsoft.com/office/drawing/2014/main" id="{687AEEBF-6B89-42C6-B4AD-0620089ED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632" y="4104551"/>
            <a:ext cx="340570" cy="340570"/>
          </a:xfrm>
          <a:prstGeom prst="rect">
            <a:avLst/>
          </a:prstGeom>
        </p:spPr>
      </p:pic>
      <p:sp>
        <p:nvSpPr>
          <p:cNvPr id="14" name="Объект 1">
            <a:extLst>
              <a:ext uri="{FF2B5EF4-FFF2-40B4-BE49-F238E27FC236}">
                <a16:creationId xmlns:a16="http://schemas.microsoft.com/office/drawing/2014/main" id="{752DFB14-CB62-4986-9929-B7BEB0A69F6C}"/>
              </a:ext>
            </a:extLst>
          </p:cNvPr>
          <p:cNvSpPr txBox="1">
            <a:spLocks/>
          </p:cNvSpPr>
          <p:nvPr/>
        </p:nvSpPr>
        <p:spPr>
          <a:xfrm>
            <a:off x="6653157" y="1203772"/>
            <a:ext cx="4301355" cy="52960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vector&lt;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a = {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vector&lt;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vector&lt;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c;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++i)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// 0 1 2 3 4 5 6 7 8 9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 : c)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i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cout &lt;&lt;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front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  "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&lt;&lt;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// 0 9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5" name="Рисунок 14" descr="Знак одобрения">
            <a:extLst>
              <a:ext uri="{FF2B5EF4-FFF2-40B4-BE49-F238E27FC236}">
                <a16:creationId xmlns:a16="http://schemas.microsoft.com/office/drawing/2014/main" id="{4E480454-2BA8-4069-A3E3-F3BABD36A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632" y="2372415"/>
            <a:ext cx="340570" cy="340570"/>
          </a:xfrm>
          <a:prstGeom prst="rect">
            <a:avLst/>
          </a:prstGeom>
        </p:spPr>
      </p:pic>
      <p:pic>
        <p:nvPicPr>
          <p:cNvPr id="16" name="Рисунок 15" descr="Знак одобрения">
            <a:extLst>
              <a:ext uri="{FF2B5EF4-FFF2-40B4-BE49-F238E27FC236}">
                <a16:creationId xmlns:a16="http://schemas.microsoft.com/office/drawing/2014/main" id="{4D75B041-7749-41AB-AAFD-12631EEE4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632" y="3326393"/>
            <a:ext cx="340570" cy="340570"/>
          </a:xfrm>
          <a:prstGeom prst="rect">
            <a:avLst/>
          </a:prstGeom>
        </p:spPr>
      </p:pic>
      <p:pic>
        <p:nvPicPr>
          <p:cNvPr id="17" name="Рисунок 16" descr="Знак одобрения">
            <a:extLst>
              <a:ext uri="{FF2B5EF4-FFF2-40B4-BE49-F238E27FC236}">
                <a16:creationId xmlns:a16="http://schemas.microsoft.com/office/drawing/2014/main" id="{3F1851BE-C9A0-4D04-8D85-2790C7A51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23632" y="5605896"/>
            <a:ext cx="340570" cy="34057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2DCA2A1-7D2D-4F24-8923-5F4CD2282A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8596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1623EB94-1D48-4C6B-9F8C-55A6CD93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::list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5F5DF89-1330-4F4D-B199-04A106D0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85493FD-B0DC-43D5-BD80-1360E2DA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24</a:t>
            </a:fld>
            <a:endParaRPr lang="ru-RU"/>
          </a:p>
        </p:txBody>
      </p:sp>
      <p:sp>
        <p:nvSpPr>
          <p:cNvPr id="15" name="Объект 1">
            <a:extLst>
              <a:ext uri="{FF2B5EF4-FFF2-40B4-BE49-F238E27FC236}">
                <a16:creationId xmlns:a16="http://schemas.microsoft.com/office/drawing/2014/main" id="{BD94056C-0B78-475B-9A7D-BD8655B67A0B}"/>
              </a:ext>
            </a:extLst>
          </p:cNvPr>
          <p:cNvSpPr txBox="1">
            <a:spLocks/>
          </p:cNvSpPr>
          <p:nvPr/>
        </p:nvSpPr>
        <p:spPr>
          <a:xfrm>
            <a:off x="6642847" y="2052918"/>
            <a:ext cx="4311665" cy="4119281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&lt;list&gt;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a = {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it =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++i)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(it,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// 1 2 3 4 5 6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 : a)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cout &lt;&lt; i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3F5C25DB-D2B7-41C3-816C-73B809B9EEF9}"/>
              </a:ext>
            </a:extLst>
          </p:cNvPr>
          <p:cNvGrpSpPr/>
          <p:nvPr/>
        </p:nvGrpSpPr>
        <p:grpSpPr>
          <a:xfrm>
            <a:off x="1042722" y="2117597"/>
            <a:ext cx="5443641" cy="3826483"/>
            <a:chOff x="1073700" y="1981201"/>
            <a:chExt cx="5443641" cy="3826483"/>
          </a:xfrm>
        </p:grpSpPr>
        <p:sp>
          <p:nvSpPr>
            <p:cNvPr id="16" name="Объект 9">
              <a:extLst>
                <a:ext uri="{FF2B5EF4-FFF2-40B4-BE49-F238E27FC236}">
                  <a16:creationId xmlns:a16="http://schemas.microsoft.com/office/drawing/2014/main" id="{842786B1-E482-45AB-98AF-C1D8F55F84DA}"/>
                </a:ext>
              </a:extLst>
            </p:cNvPr>
            <p:cNvSpPr txBox="1">
              <a:spLocks/>
            </p:cNvSpPr>
            <p:nvPr/>
          </p:nvSpPr>
          <p:spPr>
            <a:xfrm>
              <a:off x="1414272" y="1981201"/>
              <a:ext cx="5103069" cy="285077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800" kern="1200" spc="1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list </a:t>
              </a:r>
              <a:r>
                <a:rPr lang="ru-RU" dirty="0">
                  <a:solidFill>
                    <a:srgbClr val="000000"/>
                  </a:solidFill>
                  <a:latin typeface="Consolas" panose="020B0609020204030204" pitchFamily="49" charset="0"/>
                </a:rPr>
                <a:t>– д</a:t>
              </a:r>
              <a:r>
                <a:rPr lang="ru-RU" dirty="0"/>
                <a:t>вусвязный список</a:t>
              </a:r>
            </a:p>
            <a:p>
              <a:r>
                <a:rPr lang="ru-RU" dirty="0"/>
                <a:t>Нет произвольного доступа к элементам. Только последовательный</a:t>
              </a:r>
            </a:p>
            <a:p>
              <a:r>
                <a:rPr lang="ru-RU" dirty="0"/>
                <a:t>Итерирование по элементам медленнее, чем у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vector</a:t>
              </a:r>
              <a:endParaRPr lang="ru-RU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dirty="0"/>
                <a:t>Вставка и удаление элемента в произвольном месте за константное время</a:t>
              </a: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F5C1425E-F1B8-41ED-B5B2-013BD0937E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8" t="40647" r="2384" b="19971"/>
            <a:stretch/>
          </p:blipFill>
          <p:spPr>
            <a:xfrm>
              <a:off x="1479176" y="5096898"/>
              <a:ext cx="4442410" cy="71078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8" name="Рисунок 17" descr="Знак одобрения">
              <a:extLst>
                <a:ext uri="{FF2B5EF4-FFF2-40B4-BE49-F238E27FC236}">
                  <a16:creationId xmlns:a16="http://schemas.microsoft.com/office/drawing/2014/main" id="{F57AE3FE-3EF3-42DF-A345-E63723326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1073701" y="2511867"/>
              <a:ext cx="340570" cy="340570"/>
            </a:xfrm>
            <a:prstGeom prst="rect">
              <a:avLst/>
            </a:prstGeom>
          </p:spPr>
        </p:pic>
        <p:pic>
          <p:nvPicPr>
            <p:cNvPr id="19" name="Рисунок 18" descr="Знак одобрения">
              <a:extLst>
                <a:ext uri="{FF2B5EF4-FFF2-40B4-BE49-F238E27FC236}">
                  <a16:creationId xmlns:a16="http://schemas.microsoft.com/office/drawing/2014/main" id="{3B3B09B6-E0BE-4962-B610-8874C41D8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3700" y="3986583"/>
              <a:ext cx="340570" cy="340570"/>
            </a:xfrm>
            <a:prstGeom prst="rect">
              <a:avLst/>
            </a:prstGeom>
          </p:spPr>
        </p:pic>
        <p:pic>
          <p:nvPicPr>
            <p:cNvPr id="20" name="Рисунок 19" descr="Знак одобрения">
              <a:extLst>
                <a:ext uri="{FF2B5EF4-FFF2-40B4-BE49-F238E27FC236}">
                  <a16:creationId xmlns:a16="http://schemas.microsoft.com/office/drawing/2014/main" id="{4AC30287-5982-412E-B0EB-01DA39C7A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1073700" y="3249225"/>
              <a:ext cx="340570" cy="340570"/>
            </a:xfrm>
            <a:prstGeom prst="rect">
              <a:avLst/>
            </a:prstGeom>
          </p:spPr>
        </p:pic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F999BA-F261-4396-B20F-46BE3C251AC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3518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1EC4A7-C1BB-4B8E-BEEE-00606110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D2441-990E-48ED-AFFA-8626EE179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222" y="1828800"/>
            <a:ext cx="4726552" cy="4351337"/>
          </a:xfrm>
        </p:spPr>
        <p:txBody>
          <a:bodyPr/>
          <a:lstStyle/>
          <a:p>
            <a:r>
              <a:rPr lang="ru-RU" dirty="0"/>
              <a:t>Хранит </a:t>
            </a:r>
            <a:r>
              <a:rPr lang="ru-RU" b="1" dirty="0"/>
              <a:t>упорядоченный</a:t>
            </a:r>
            <a:r>
              <a:rPr lang="ru-RU" dirty="0"/>
              <a:t> набор уникальных элементов</a:t>
            </a:r>
          </a:p>
          <a:p>
            <a:r>
              <a:rPr lang="ru-RU" dirty="0"/>
              <a:t>Элементы</a:t>
            </a:r>
            <a:r>
              <a:rPr lang="en-US" dirty="0"/>
              <a:t> </a:t>
            </a:r>
            <a:r>
              <a:rPr lang="ru-RU" dirty="0"/>
              <a:t>в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ru-RU" dirty="0"/>
              <a:t> должны быть </a:t>
            </a:r>
            <a:r>
              <a:rPr lang="en-US" dirty="0"/>
              <a:t>comparable</a:t>
            </a:r>
            <a:endParaRPr lang="ru-RU" dirty="0"/>
          </a:p>
          <a:p>
            <a:r>
              <a:rPr lang="ru-RU" dirty="0"/>
              <a:t>Вставка, удаление и поиск элементов за логарифмическое время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E4333-1A79-4E2F-8EE6-2C034B69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233E62-D1B9-47C3-9B08-DDD860D2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25</a:t>
            </a:fld>
            <a:endParaRPr lang="ru-RU"/>
          </a:p>
        </p:txBody>
      </p:sp>
      <p:pic>
        <p:nvPicPr>
          <p:cNvPr id="7" name="Рисунок 6" descr="Лицо в очках (без заливки)">
            <a:extLst>
              <a:ext uri="{FF2B5EF4-FFF2-40B4-BE49-F238E27FC236}">
                <a16:creationId xmlns:a16="http://schemas.microsoft.com/office/drawing/2014/main" id="{2B4171E5-770F-4EDE-B0FC-B2205A228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634" y="3394392"/>
            <a:ext cx="457200" cy="457200"/>
          </a:xfrm>
          <a:prstGeom prst="rect">
            <a:avLst/>
          </a:prstGeom>
        </p:spPr>
      </p:pic>
      <p:sp>
        <p:nvSpPr>
          <p:cNvPr id="8" name="Объект 1">
            <a:extLst>
              <a:ext uri="{FF2B5EF4-FFF2-40B4-BE49-F238E27FC236}">
                <a16:creationId xmlns:a16="http://schemas.microsoft.com/office/drawing/2014/main" id="{3101EBE2-541C-4943-8559-2B12B2767AE9}"/>
              </a:ext>
            </a:extLst>
          </p:cNvPr>
          <p:cNvSpPr txBox="1">
            <a:spLocks/>
          </p:cNvSpPr>
          <p:nvPr/>
        </p:nvSpPr>
        <p:spPr>
          <a:xfrm>
            <a:off x="6271103" y="1058863"/>
            <a:ext cx="4464421" cy="541019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set&lt;string&gt; s 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"MSU"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"MIPT"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MEPhI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"MIT"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"NSU"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erase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"MIT"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it =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"NSU"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(it !=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"NSU is in the list!"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&lt;&lt; endl;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"NSU is NOT in the list!"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&lt;&lt; endl;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5084FE-CADC-4A45-997B-4CF3F5196B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257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482C9-5961-4851-B873-4D00FC42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8E954E-97A2-4D85-99E8-EC4C4E631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222" y="1828801"/>
            <a:ext cx="4583116" cy="2465294"/>
          </a:xfrm>
        </p:spPr>
        <p:txBody>
          <a:bodyPr/>
          <a:lstStyle/>
          <a:p>
            <a:r>
              <a:rPr lang="ru-RU" dirty="0"/>
              <a:t>Хранит набор</a:t>
            </a:r>
            <a:r>
              <a:rPr lang="en-US" dirty="0"/>
              <a:t> </a:t>
            </a:r>
            <a:r>
              <a:rPr lang="ru-RU" dirty="0"/>
              <a:t>пар (</a:t>
            </a:r>
            <a:r>
              <a:rPr lang="en-US" dirty="0"/>
              <a:t>key</a:t>
            </a:r>
            <a:r>
              <a:rPr lang="ru-RU" dirty="0"/>
              <a:t>,</a:t>
            </a:r>
            <a:r>
              <a:rPr lang="en-US" dirty="0"/>
              <a:t> value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упорядоченных по значению </a:t>
            </a:r>
            <a:r>
              <a:rPr lang="en-US" dirty="0"/>
              <a:t>key</a:t>
            </a:r>
            <a:endParaRPr lang="ru-RU" dirty="0"/>
          </a:p>
          <a:p>
            <a:r>
              <a:rPr lang="ru-RU" dirty="0"/>
              <a:t>Объекты</a:t>
            </a:r>
            <a:r>
              <a:rPr lang="en-US" dirty="0"/>
              <a:t> key </a:t>
            </a:r>
            <a:r>
              <a:rPr lang="ru-RU" dirty="0"/>
              <a:t>должны быть </a:t>
            </a:r>
            <a:r>
              <a:rPr lang="en-US" dirty="0"/>
              <a:t>comparable</a:t>
            </a:r>
            <a:endParaRPr lang="ru-RU" dirty="0"/>
          </a:p>
          <a:p>
            <a:r>
              <a:rPr lang="ru-RU" dirty="0"/>
              <a:t>Вставка, удаление и поиск элементов за логарифмическое время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0F36AA-CB48-48B1-B5CB-4D15719C6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A963AC9-1630-47CB-A02A-CB50D946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26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34524757-01DA-4E8A-8646-E4D72ED46646}"/>
              </a:ext>
            </a:extLst>
          </p:cNvPr>
          <p:cNvSpPr txBox="1">
            <a:spLocks/>
          </p:cNvSpPr>
          <p:nvPr/>
        </p:nvSpPr>
        <p:spPr>
          <a:xfrm>
            <a:off x="5782236" y="1082041"/>
            <a:ext cx="5051900" cy="541019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map&lt;string, string&gt; capitals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"Germany"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"Berlin"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"France"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"Paris"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"Switzerland"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"Geneva"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"Italy"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"Rome"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"Iran"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"Tehran"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capitals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"Russia"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"Moscow"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capitals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erase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"Iran"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 [country, city] : capitals)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country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":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city &lt;&lt; endl;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8A4256A-5C8B-49EE-83B3-A2B034AD9320}"/>
              </a:ext>
            </a:extLst>
          </p:cNvPr>
          <p:cNvSpPr/>
          <p:nvPr/>
        </p:nvSpPr>
        <p:spPr>
          <a:xfrm>
            <a:off x="1396991" y="4876800"/>
            <a:ext cx="3729317" cy="15922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France: Paris</a:t>
            </a:r>
          </a:p>
          <a:p>
            <a:r>
              <a:rPr lang="en-US" dirty="0"/>
              <a:t>Germany: Berlin</a:t>
            </a:r>
          </a:p>
          <a:p>
            <a:r>
              <a:rPr lang="en-US" dirty="0"/>
              <a:t>Italy: Rome</a:t>
            </a:r>
          </a:p>
          <a:p>
            <a:r>
              <a:rPr lang="en-US" dirty="0"/>
              <a:t>Russia: Moscow</a:t>
            </a:r>
          </a:p>
          <a:p>
            <a:r>
              <a:rPr lang="en-US" dirty="0"/>
              <a:t>Switzerland: Geneva</a:t>
            </a:r>
            <a:endParaRPr lang="ru-RU" dirty="0"/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32A563B0-3078-4BC0-A261-097D64E32274}"/>
              </a:ext>
            </a:extLst>
          </p:cNvPr>
          <p:cNvSpPr/>
          <p:nvPr/>
        </p:nvSpPr>
        <p:spPr>
          <a:xfrm rot="5400000">
            <a:off x="5258259" y="5580014"/>
            <a:ext cx="365126" cy="18583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BA85384-FFA9-4772-9755-9CF96DB5A8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201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DF75A-E0E1-4208-B7C7-534AD20E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3234148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ru-RU" sz="3400" dirty="0">
                <a:solidFill>
                  <a:srgbClr val="FFFFFF"/>
                </a:solidFill>
              </a:rPr>
              <a:t>Какой контейнер использовать?</a:t>
            </a:r>
            <a:endParaRPr lang="en-US" sz="3400" dirty="0">
              <a:solidFill>
                <a:srgbClr val="FFFFFF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Объект 6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7C1E98A9-10D5-4796-A952-C083F0AB3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43" y="484632"/>
            <a:ext cx="5690887" cy="588224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100BC8-A729-45E2-B998-6E3D0A72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ru-RU" sz="900" kern="1200">
                <a:solidFill>
                  <a:srgbClr val="A6A6A6"/>
                </a:solidFill>
                <a:latin typeface="+mn-lt"/>
                <a:ea typeface="+mn-ea"/>
                <a:cs typeface="+mn-cs"/>
              </a:rPr>
              <a:t>Программирование на C++ и Python. Стандартная библиотека C++, 09.10.2019</a:t>
            </a:r>
            <a:endParaRPr lang="en-US" sz="900" kern="1200">
              <a:solidFill>
                <a:srgbClr val="A6A6A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152633-21FB-49DB-AEFA-06CDFDA4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E58EDE0D-0787-4A03-969A-A1D77559C4A6}" type="slidenum">
              <a:rPr lang="en-US">
                <a:solidFill>
                  <a:srgbClr val="A6A6A6"/>
                </a:solidFill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en-US">
              <a:solidFill>
                <a:srgbClr val="A6A6A6"/>
              </a:solidFill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E61C7871-9F53-4486-A35E-97597BD81C5F}"/>
              </a:ext>
            </a:extLst>
          </p:cNvPr>
          <p:cNvSpPr txBox="1">
            <a:spLocks/>
          </p:cNvSpPr>
          <p:nvPr/>
        </p:nvSpPr>
        <p:spPr>
          <a:xfrm>
            <a:off x="3603428" y="804313"/>
            <a:ext cx="2408081" cy="39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Простая схема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0DF5C1D-907B-470A-A377-480324EB71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083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B56A7-5829-4706-9831-365B4457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ru-RU" dirty="0"/>
              <a:t>алгоритмы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89F76B-79FE-4FA9-9841-361F92A3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441987" cy="4823012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/>
              <a:t>В </a:t>
            </a:r>
            <a:r>
              <a:rPr lang="en-US" dirty="0"/>
              <a:t>STL </a:t>
            </a:r>
            <a:r>
              <a:rPr lang="ru-RU" dirty="0"/>
              <a:t>реализовано множество алгоритмов работы с коллекциями: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/>
              <a:t>Перебор, поиск и изменения элементов </a:t>
            </a:r>
          </a:p>
          <a:p>
            <a:pPr marL="0"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count, </a:t>
            </a:r>
            <a:r>
              <a:rPr lang="en-US" dirty="0" err="1">
                <a:solidFill>
                  <a:srgbClr val="C00000"/>
                </a:solidFill>
              </a:rPr>
              <a:t>count_if</a:t>
            </a:r>
            <a:r>
              <a:rPr lang="en-US" dirty="0">
                <a:solidFill>
                  <a:srgbClr val="C00000"/>
                </a:solidFill>
              </a:rPr>
              <a:t>, find, </a:t>
            </a:r>
            <a:r>
              <a:rPr lang="en-US" dirty="0" err="1">
                <a:solidFill>
                  <a:srgbClr val="C00000"/>
                </a:solidFill>
              </a:rPr>
              <a:t>find_if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for_each</a:t>
            </a:r>
            <a:r>
              <a:rPr lang="en-US" dirty="0">
                <a:solidFill>
                  <a:srgbClr val="C00000"/>
                </a:solidFill>
              </a:rPr>
              <a:t>, fill, </a:t>
            </a:r>
            <a:r>
              <a:rPr lang="en-US" dirty="0" err="1">
                <a:solidFill>
                  <a:srgbClr val="C00000"/>
                </a:solidFill>
              </a:rPr>
              <a:t>fill_n</a:t>
            </a:r>
            <a:r>
              <a:rPr lang="en-US" dirty="0">
                <a:solidFill>
                  <a:srgbClr val="C00000"/>
                </a:solidFill>
              </a:rPr>
              <a:t>, generate, </a:t>
            </a:r>
            <a:r>
              <a:rPr lang="en-US" dirty="0" err="1">
                <a:solidFill>
                  <a:srgbClr val="C00000"/>
                </a:solidFill>
              </a:rPr>
              <a:t>generate_n</a:t>
            </a:r>
            <a:r>
              <a:rPr lang="en-US" dirty="0">
                <a:solidFill>
                  <a:srgbClr val="C00000"/>
                </a:solidFill>
              </a:rPr>
              <a:t>, replace, </a:t>
            </a:r>
            <a:r>
              <a:rPr lang="en-US" dirty="0" err="1">
                <a:solidFill>
                  <a:srgbClr val="C00000"/>
                </a:solidFill>
              </a:rPr>
              <a:t>replace_if</a:t>
            </a:r>
            <a:r>
              <a:rPr lang="en-US" dirty="0">
                <a:solidFill>
                  <a:srgbClr val="C00000"/>
                </a:solidFill>
              </a:rPr>
              <a:t>, transform, remove, </a:t>
            </a:r>
            <a:r>
              <a:rPr lang="en-US" dirty="0" err="1">
                <a:solidFill>
                  <a:srgbClr val="C00000"/>
                </a:solidFill>
              </a:rPr>
              <a:t>remove_if</a:t>
            </a:r>
            <a:r>
              <a:rPr lang="en-US" dirty="0">
                <a:solidFill>
                  <a:srgbClr val="C00000"/>
                </a:solidFill>
              </a:rPr>
              <a:t>, reverse, </a:t>
            </a:r>
            <a:r>
              <a:rPr lang="en-US" dirty="0" err="1">
                <a:solidFill>
                  <a:srgbClr val="C00000"/>
                </a:solidFill>
              </a:rPr>
              <a:t>random_shuffle</a:t>
            </a:r>
            <a:r>
              <a:rPr lang="en-US" dirty="0">
                <a:solidFill>
                  <a:srgbClr val="C00000"/>
                </a:solidFill>
              </a:rPr>
              <a:t>, …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/>
              <a:t>Сортировка, работа с отсортированными коллекциями</a:t>
            </a:r>
          </a:p>
          <a:p>
            <a:pPr marL="0"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sort, </a:t>
            </a:r>
            <a:r>
              <a:rPr lang="en-US" dirty="0" err="1">
                <a:solidFill>
                  <a:srgbClr val="C00000"/>
                </a:solidFill>
              </a:rPr>
              <a:t>stable_sort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partial_sort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partial_sort_copy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nth_element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binary_search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lower_bound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upper_bound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equal_range</a:t>
            </a:r>
            <a:r>
              <a:rPr lang="en-US" dirty="0">
                <a:solidFill>
                  <a:srgbClr val="C00000"/>
                </a:solidFill>
              </a:rPr>
              <a:t>, merge, includes, </a:t>
            </a:r>
            <a:r>
              <a:rPr lang="en-US" dirty="0" err="1">
                <a:solidFill>
                  <a:srgbClr val="C00000"/>
                </a:solidFill>
              </a:rPr>
              <a:t>set_union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set_intersection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set_difference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set_symmetric_difference</a:t>
            </a:r>
            <a:r>
              <a:rPr lang="en-US" dirty="0">
                <a:solidFill>
                  <a:srgbClr val="C00000"/>
                </a:solidFill>
              </a:rPr>
              <a:t>, min, max, </a:t>
            </a:r>
            <a:r>
              <a:rPr lang="en-US" dirty="0" err="1">
                <a:solidFill>
                  <a:srgbClr val="C00000"/>
                </a:solidFill>
              </a:rPr>
              <a:t>min_element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max_element</a:t>
            </a:r>
            <a:r>
              <a:rPr lang="en-US" dirty="0"/>
              <a:t>, …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/>
              <a:t>Выполнение арифметических операций с элементами </a:t>
            </a:r>
          </a:p>
          <a:p>
            <a:pPr marL="0"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accumulate, </a:t>
            </a:r>
            <a:r>
              <a:rPr lang="en-US" dirty="0" err="1">
                <a:solidFill>
                  <a:srgbClr val="C00000"/>
                </a:solidFill>
              </a:rPr>
              <a:t>inner_product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partial_sum</a:t>
            </a:r>
            <a:r>
              <a:rPr lang="en-US" dirty="0">
                <a:solidFill>
                  <a:srgbClr val="C00000"/>
                </a:solidFill>
              </a:rPr>
              <a:t>, …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1C34E65-101A-4337-8A31-EAA64CA7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A2BE81-1D66-437E-B125-98AE915A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14FE5D-23B0-439A-A060-D0A1839403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1279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B932B-68BE-450F-88DC-D01EF630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68258" cy="1325562"/>
          </a:xfrm>
        </p:spPr>
        <p:txBody>
          <a:bodyPr/>
          <a:lstStyle/>
          <a:p>
            <a:r>
              <a:rPr lang="ru-RU" dirty="0"/>
              <a:t>Алгоритмы: пример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79B00A-DE22-45E6-AAAA-2B079A9E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5EFA63-8C03-481D-88B5-169E2425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29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5DB6FE7F-67AF-4ADF-87FA-E131725B248E}"/>
              </a:ext>
            </a:extLst>
          </p:cNvPr>
          <p:cNvSpPr txBox="1">
            <a:spLocks/>
          </p:cNvSpPr>
          <p:nvPr/>
        </p:nvSpPr>
        <p:spPr>
          <a:xfrm>
            <a:off x="2503308" y="1948479"/>
            <a:ext cx="6257364" cy="456124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&lt;algorithm&gt;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vector&lt;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v {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it =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(it !=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 cout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"Found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*it &lt;&lt; endl;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Посчитать, сколько раз встречается 1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cout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"Found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times"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endl;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Отсортировать первые 4 элемента массива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726D65-D1C1-4B9E-A3BA-12BF701A25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461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6AE98-E25A-452D-B665-3784D4B3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8653093" cy="1325562"/>
          </a:xfrm>
        </p:spPr>
        <p:txBody>
          <a:bodyPr/>
          <a:lstStyle/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::string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165248-C552-4F6C-A897-10C492921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485" y="2218158"/>
            <a:ext cx="4538294" cy="3713180"/>
          </a:xfrm>
        </p:spPr>
        <p:txBody>
          <a:bodyPr>
            <a:normAutofit/>
          </a:bodyPr>
          <a:lstStyle/>
          <a:p>
            <a:r>
              <a:rPr lang="ru-RU" dirty="0"/>
              <a:t>Класс для хранения 8-битовых символьных строк</a:t>
            </a:r>
            <a:endParaRPr lang="en-US" dirty="0"/>
          </a:p>
          <a:p>
            <a:r>
              <a:rPr lang="ru-RU" dirty="0"/>
              <a:t>Поддерживает множество операций (смотрите документацию)</a:t>
            </a:r>
          </a:p>
          <a:p>
            <a:r>
              <a:rPr lang="ru-RU" dirty="0"/>
              <a:t>Поддерживают операторы сравнения (лексикографический порядок) и операторы ввода-вывода</a:t>
            </a:r>
          </a:p>
          <a:p>
            <a:r>
              <a:rPr lang="ru-RU" dirty="0"/>
              <a:t>Имеет инструменты для поиска внутри строки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05944A-54E1-415F-A779-9FE5C900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6E7934-5019-4321-9122-7E6D79B2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3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0AAFFFE6-55C9-464C-A734-BD5EBD2A7992}"/>
              </a:ext>
            </a:extLst>
          </p:cNvPr>
          <p:cNvSpPr txBox="1">
            <a:spLocks/>
          </p:cNvSpPr>
          <p:nvPr/>
        </p:nvSpPr>
        <p:spPr>
          <a:xfrm>
            <a:off x="5531224" y="1489934"/>
            <a:ext cx="5495364" cy="496824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string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"Hello,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string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string c = a + b +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// Hello, world!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cout &lt;&lt;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endl;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// 13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string d =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substr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// world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// Hello, Mike!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replace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"Mike"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stoi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"456"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stod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"5.654"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string e =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"pi equals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to_string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3.1415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A5B471-B3BF-4795-875F-F1E0B8888B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758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BFE20-2CC5-483B-8890-EF0976D5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сравнением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6759CA-9BE8-4E4E-9BD3-47B388250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52" y="5836024"/>
            <a:ext cx="7623695" cy="929901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Не решение для стандартных типов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Не решение, если мы хотим несколько разных вариантов</a:t>
            </a:r>
            <a:r>
              <a:rPr lang="en-US" dirty="0"/>
              <a:t> </a:t>
            </a:r>
            <a:r>
              <a:rPr lang="ru-RU" dirty="0"/>
              <a:t>сравнения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E9032EB-D6E7-45F5-8F5B-3E396807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64E6CF-D0BC-4366-8B6A-3D4B2C75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30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E0AE29DE-D1CE-4F01-88A0-C09A50619AEF}"/>
              </a:ext>
            </a:extLst>
          </p:cNvPr>
          <p:cNvSpPr txBox="1">
            <a:spLocks/>
          </p:cNvSpPr>
          <p:nvPr/>
        </p:nvSpPr>
        <p:spPr>
          <a:xfrm>
            <a:off x="543152" y="1915310"/>
            <a:ext cx="5830754" cy="3840031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Point2D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x, y;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norm2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*y;}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operator&lt;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Point2D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Point2D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norm2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norm2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operator&lt;&lt;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Point2D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67D436AD-FFCF-4CA8-AA8C-B42E46D03240}"/>
              </a:ext>
            </a:extLst>
          </p:cNvPr>
          <p:cNvSpPr txBox="1">
            <a:spLocks/>
          </p:cNvSpPr>
          <p:nvPr/>
        </p:nvSpPr>
        <p:spPr>
          <a:xfrm>
            <a:off x="6470973" y="1886370"/>
            <a:ext cx="4725943" cy="280217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&lt;algorithm&gt;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vector&lt;Point2D&gt; vec{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0.1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0.3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 {-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(vec),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(vec));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 p : vec) cout &lt;&lt; p &lt;&lt; endl;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4B46C80-7405-438B-A031-1211DC3A4224}"/>
              </a:ext>
            </a:extLst>
          </p:cNvPr>
          <p:cNvSpPr/>
          <p:nvPr/>
        </p:nvSpPr>
        <p:spPr>
          <a:xfrm>
            <a:off x="6470973" y="4825440"/>
            <a:ext cx="4725943" cy="929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(0.1, 0.3)</a:t>
            </a:r>
          </a:p>
          <a:p>
            <a:r>
              <a:rPr lang="ru-RU" dirty="0"/>
              <a:t>(1, 2)</a:t>
            </a:r>
          </a:p>
          <a:p>
            <a:r>
              <a:rPr lang="ru-RU" dirty="0"/>
              <a:t>(-8, 1)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1A69A21-C077-4686-85EA-922CB34F43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0771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BFE20-2CC5-483B-8890-EF0976D5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сравнением </a:t>
            </a:r>
            <a:r>
              <a:rPr lang="en-US" dirty="0"/>
              <a:t>II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6759CA-9BE8-4E4E-9BD3-47B388250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52" y="5979329"/>
            <a:ext cx="7623695" cy="786596"/>
          </a:xfrm>
        </p:spPr>
        <p:txBody>
          <a:bodyPr>
            <a:normAutofit/>
          </a:bodyPr>
          <a:lstStyle/>
          <a:p>
            <a:r>
              <a:rPr lang="ru-RU" dirty="0"/>
              <a:t>Слишком много букв, если нужно что-то простое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E9032EB-D6E7-45F5-8F5B-3E396807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64E6CF-D0BC-4366-8B6A-3D4B2C75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31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E0AE29DE-D1CE-4F01-88A0-C09A50619AEF}"/>
              </a:ext>
            </a:extLst>
          </p:cNvPr>
          <p:cNvSpPr txBox="1">
            <a:spLocks/>
          </p:cNvSpPr>
          <p:nvPr/>
        </p:nvSpPr>
        <p:spPr>
          <a:xfrm>
            <a:off x="543152" y="1906345"/>
            <a:ext cx="5830754" cy="384899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Point2D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x, y;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norm2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*y;}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PointCmp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Point2D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Point2D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norm2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norm2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operator&lt;&lt;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Point2D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67D436AD-FFCF-4CA8-AA8C-B42E46D03240}"/>
              </a:ext>
            </a:extLst>
          </p:cNvPr>
          <p:cNvSpPr txBox="1">
            <a:spLocks/>
          </p:cNvSpPr>
          <p:nvPr/>
        </p:nvSpPr>
        <p:spPr>
          <a:xfrm>
            <a:off x="6470973" y="1886370"/>
            <a:ext cx="4725943" cy="280217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&lt;algorithm&gt;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vector&lt;Point2D&gt; vec{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0.1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0.3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 {-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(vec),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(vec),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PointCmp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 p : vec) cout &lt;&lt; p &lt;&lt; endl;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4B46C80-7405-438B-A031-1211DC3A4224}"/>
              </a:ext>
            </a:extLst>
          </p:cNvPr>
          <p:cNvSpPr/>
          <p:nvPr/>
        </p:nvSpPr>
        <p:spPr>
          <a:xfrm>
            <a:off x="6470973" y="4825440"/>
            <a:ext cx="4725943" cy="929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(0.1, 0.3)</a:t>
            </a:r>
          </a:p>
          <a:p>
            <a:r>
              <a:rPr lang="ru-RU" dirty="0"/>
              <a:t>(1, 2)</a:t>
            </a:r>
          </a:p>
          <a:p>
            <a:r>
              <a:rPr lang="ru-RU" dirty="0"/>
              <a:t>(-8, 1)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18121C-EFA2-4108-9F05-0426B3ABEF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2330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BFE20-2CC5-483B-8890-EF0976D5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сравнением </a:t>
            </a:r>
            <a:r>
              <a:rPr lang="en-US" dirty="0"/>
              <a:t>III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E9032EB-D6E7-45F5-8F5B-3E396807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64E6CF-D0BC-4366-8B6A-3D4B2C75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32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E0AE29DE-D1CE-4F01-88A0-C09A50619AEF}"/>
              </a:ext>
            </a:extLst>
          </p:cNvPr>
          <p:cNvSpPr txBox="1">
            <a:spLocks/>
          </p:cNvSpPr>
          <p:nvPr/>
        </p:nvSpPr>
        <p:spPr>
          <a:xfrm>
            <a:off x="336963" y="1883168"/>
            <a:ext cx="5893508" cy="448177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Point2D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x, y;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norm2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*y;}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PointCmp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PointCmp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asc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: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asc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operator()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Point2D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Point2D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?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norm2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norm2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norm2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&gt;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norm2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67D436AD-FFCF-4CA8-AA8C-B42E46D03240}"/>
              </a:ext>
            </a:extLst>
          </p:cNvPr>
          <p:cNvSpPr txBox="1">
            <a:spLocks/>
          </p:cNvSpPr>
          <p:nvPr/>
        </p:nvSpPr>
        <p:spPr>
          <a:xfrm>
            <a:off x="6382871" y="1886370"/>
            <a:ext cx="4814045" cy="29390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&lt;algorithm&gt;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vector&lt;Point2D&gt; vec{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0.1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0.3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 {-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(vec),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(vec),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PointCmp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 p : vec) cout &lt;&lt; p &lt;&lt; endl;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4B46C80-7405-438B-A031-1211DC3A4224}"/>
              </a:ext>
            </a:extLst>
          </p:cNvPr>
          <p:cNvSpPr/>
          <p:nvPr/>
        </p:nvSpPr>
        <p:spPr>
          <a:xfrm>
            <a:off x="6382871" y="4924051"/>
            <a:ext cx="4725943" cy="929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(-8, 1)</a:t>
            </a:r>
          </a:p>
          <a:p>
            <a:r>
              <a:rPr lang="ru-RU" dirty="0"/>
              <a:t>(1, 2)</a:t>
            </a:r>
          </a:p>
          <a:p>
            <a:r>
              <a:rPr lang="ru-RU" dirty="0"/>
              <a:t>(0.1, 0.3)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094A98D-9570-487D-B1CB-0282ACFB8F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2112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BFE20-2CC5-483B-8890-EF0976D51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ru-RU" dirty="0"/>
              <a:t>Управление сравнением </a:t>
            </a:r>
            <a:r>
              <a:rPr lang="en-US" dirty="0"/>
              <a:t>IV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E9032EB-D6E7-45F5-8F5B-3E396807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64E6CF-D0BC-4366-8B6A-3D4B2C75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33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E0AE29DE-D1CE-4F01-88A0-C09A50619AEF}"/>
              </a:ext>
            </a:extLst>
          </p:cNvPr>
          <p:cNvSpPr txBox="1">
            <a:spLocks/>
          </p:cNvSpPr>
          <p:nvPr/>
        </p:nvSpPr>
        <p:spPr>
          <a:xfrm>
            <a:off x="731411" y="2213582"/>
            <a:ext cx="4725943" cy="1846151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Point2D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x, y;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norm2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*y;}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67D436AD-FFCF-4CA8-AA8C-B42E46D03240}"/>
              </a:ext>
            </a:extLst>
          </p:cNvPr>
          <p:cNvSpPr txBox="1">
            <a:spLocks/>
          </p:cNvSpPr>
          <p:nvPr/>
        </p:nvSpPr>
        <p:spPr>
          <a:xfrm>
            <a:off x="5620871" y="2213582"/>
            <a:ext cx="5020236" cy="395861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&lt;algorithm&gt;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vector&lt;Point2D&gt; vec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0.1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0.3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 {-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(vec),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(vec),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[](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Point2D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Point2D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norm2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norm2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 p : vec) cout &lt;&lt; p &lt;&lt; endl;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4B46C80-7405-438B-A031-1211DC3A4224}"/>
              </a:ext>
            </a:extLst>
          </p:cNvPr>
          <p:cNvSpPr/>
          <p:nvPr/>
        </p:nvSpPr>
        <p:spPr>
          <a:xfrm>
            <a:off x="731411" y="4225954"/>
            <a:ext cx="4725943" cy="929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(0.1, 0.3)</a:t>
            </a:r>
          </a:p>
          <a:p>
            <a:r>
              <a:rPr lang="ru-RU" dirty="0"/>
              <a:t>(1, 2)</a:t>
            </a:r>
          </a:p>
          <a:p>
            <a:r>
              <a:rPr lang="ru-RU" dirty="0"/>
              <a:t>(-8, 1)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A82FE4B-84DA-4B85-816C-110A0C29E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11" y="5385603"/>
            <a:ext cx="4725943" cy="929901"/>
          </a:xfrm>
        </p:spPr>
        <p:txBody>
          <a:bodyPr>
            <a:normAutofit fontScale="92500"/>
          </a:bodyPr>
          <a:lstStyle/>
          <a:p>
            <a:r>
              <a:rPr lang="ru-RU" dirty="0"/>
              <a:t>Лямбда-выражения идеально подходят, когда нужна простая функция, которая будет использоваться один раз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DE908BA-1FED-4AEE-895D-860E778AAA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7463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25230-21CE-4452-BDBC-F4350F4B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FF532D-7656-4FB0-9DB3-D2B5ED44D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94711"/>
            <a:ext cx="2834999" cy="1325562"/>
          </a:xfrm>
        </p:spPr>
        <p:txBody>
          <a:bodyPr/>
          <a:lstStyle/>
          <a:p>
            <a:r>
              <a:rPr lang="ru-RU" dirty="0"/>
              <a:t>Задача. Удалить из вектора все числа кратные 3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77E2BF-DC09-403A-AA47-F35AB257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F968E9-5972-4512-B69F-08F3522A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34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D158AEEF-0C15-4524-895D-DEDF21B43DC5}"/>
              </a:ext>
            </a:extLst>
          </p:cNvPr>
          <p:cNvSpPr txBox="1">
            <a:spLocks/>
          </p:cNvSpPr>
          <p:nvPr/>
        </p:nvSpPr>
        <p:spPr>
          <a:xfrm>
            <a:off x="4336766" y="1994711"/>
            <a:ext cx="6474669" cy="4104491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&lt;algorithm&gt;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&lt;numeric&gt;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vector&lt;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vec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iota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0, 1, 2, 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it =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[](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val %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;});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erase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(it,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 : vec) cout &lt;&lt; v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2B7753-4E0F-4494-AE23-2B7E091C22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6018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40887E-9928-4675-993B-F77FADE1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F3DD3A-8539-45F7-B649-AEB4199D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5871881"/>
            <a:ext cx="7559399" cy="765323"/>
          </a:xfrm>
        </p:spPr>
        <p:txBody>
          <a:bodyPr/>
          <a:lstStyle/>
          <a:p>
            <a:r>
              <a:rPr lang="ru-RU" dirty="0"/>
              <a:t>Да, можно не указывать каждый раз полный тип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D0F9EE-5AF3-489A-BB76-BC31F17C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27CA28-4A77-470A-BB0B-293AD159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35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EDAAD0B2-E7FC-4F1A-942A-30B81AF5A5CF}"/>
              </a:ext>
            </a:extLst>
          </p:cNvPr>
          <p:cNvSpPr txBox="1">
            <a:spLocks/>
          </p:cNvSpPr>
          <p:nvPr/>
        </p:nvSpPr>
        <p:spPr>
          <a:xfrm>
            <a:off x="1261873" y="1861519"/>
            <a:ext cx="7783516" cy="366970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vector&lt;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v{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&gt;::iterator it =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const_iterator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cit =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cbegin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reverse_iterator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rit =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const_reverse_iterator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crit =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crbegin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5C9E03-A7A4-45CC-A161-ADFD7E580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6895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40887E-9928-4675-993B-F77FADE1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D0F9EE-5AF3-489A-BB76-BC31F17C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27CA28-4A77-470A-BB0B-293AD159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36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EDAAD0B2-E7FC-4F1A-942A-30B81AF5A5CF}"/>
              </a:ext>
            </a:extLst>
          </p:cNvPr>
          <p:cNvSpPr txBox="1">
            <a:spLocks/>
          </p:cNvSpPr>
          <p:nvPr/>
        </p:nvSpPr>
        <p:spPr>
          <a:xfrm>
            <a:off x="1261872" y="1853097"/>
            <a:ext cx="7317352" cy="476993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vector&lt;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v{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it =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cit =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cbegin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rit =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crit =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crbegin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el =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crbegin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 el !=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crend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 ++el)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*el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2299EE-8934-4DD7-BEBD-54947DF308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86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89517-6C4F-4B18-BD26-41AFE091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Действия с итераторами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16DFCC8-7C64-480A-8B74-C779381D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0B0D99-5324-448E-BE17-E7A381F7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37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85E0A256-BE21-408C-9721-83F5989BD0BF}"/>
              </a:ext>
            </a:extLst>
          </p:cNvPr>
          <p:cNvSpPr txBox="1">
            <a:spLocks/>
          </p:cNvSpPr>
          <p:nvPr/>
        </p:nvSpPr>
        <p:spPr>
          <a:xfrm>
            <a:off x="1261872" y="1853097"/>
            <a:ext cx="4735516" cy="476993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&lt;iterator&gt;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&lt;algorithm&gt;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vector&lt;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v{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it1 =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// 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++it1;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// 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--it1;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// 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it2 =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(v),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(v),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// 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is_equal = it1 == it2;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// false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it3 =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(it1);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// 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it4 =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prev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(it3);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// 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it5 = it1 +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// 4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advance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(it1,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// 4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dist1 = it4 - it3;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// 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dist2 =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distance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(it3, it4);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// 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FD6EAC83-472A-453C-9B6D-A14F7947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613" y="1828800"/>
            <a:ext cx="4735515" cy="4769934"/>
          </a:xfrm>
        </p:spPr>
        <p:txBody>
          <a:bodyPr/>
          <a:lstStyle/>
          <a:p>
            <a:r>
              <a:rPr lang="ru-RU" dirty="0"/>
              <a:t>Итераторы бывают разные:</a:t>
            </a:r>
          </a:p>
          <a:p>
            <a:pPr lvl="1"/>
            <a:r>
              <a:rPr lang="en-US" dirty="0" err="1"/>
              <a:t>random_access_iterator</a:t>
            </a:r>
            <a:endParaRPr lang="ru-RU" dirty="0"/>
          </a:p>
          <a:p>
            <a:pPr lvl="1"/>
            <a:r>
              <a:rPr lang="en-US" dirty="0" err="1"/>
              <a:t>bidirectional_iterator</a:t>
            </a:r>
            <a:endParaRPr lang="en-US" dirty="0"/>
          </a:p>
          <a:p>
            <a:pPr lvl="1"/>
            <a:r>
              <a:rPr lang="en-US" dirty="0" err="1"/>
              <a:t>forward_iterator</a:t>
            </a:r>
            <a:endParaRPr lang="en-US" dirty="0"/>
          </a:p>
          <a:p>
            <a:r>
              <a:rPr lang="en-US" dirty="0"/>
              <a:t>operator</a:t>
            </a:r>
            <a:r>
              <a:rPr lang="ru-RU" dirty="0"/>
              <a:t>-- не определён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forward_iterator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7DD78E1-D72C-435E-8CE5-ADCD32E51F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7753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F6404A-7747-4F33-93B6-15ADB5DA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07BCCC-B37F-407C-B5C3-4A6B1DB4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38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7EF47A18-3062-4976-B3E6-6AB65DE430EA}"/>
              </a:ext>
            </a:extLst>
          </p:cNvPr>
          <p:cNvSpPr txBox="1">
            <a:spLocks/>
          </p:cNvSpPr>
          <p:nvPr/>
        </p:nvSpPr>
        <p:spPr>
          <a:xfrm>
            <a:off x="2052918" y="1691322"/>
            <a:ext cx="7799293" cy="496049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&lt;fstream&gt;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&lt;algorithm&gt;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&lt;numeric&gt;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&lt;iterator&gt;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string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fname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"input.txt"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ifstream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ifile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ifstream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::in);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istream_iterator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ifile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 end;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vector&lt;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vec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(start, end);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  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vec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vec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sum =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accumulate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vec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vec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0);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vec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vec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ostream_iterator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&gt;(cout,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4CAAF42-F8A3-4319-9F64-921431A1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6241587" cy="1325562"/>
          </a:xfrm>
        </p:spPr>
        <p:txBody>
          <a:bodyPr>
            <a:normAutofit/>
          </a:bodyPr>
          <a:lstStyle/>
          <a:p>
            <a:r>
              <a:rPr lang="ru-RU" dirty="0"/>
              <a:t>Итераторы</a:t>
            </a:r>
            <a:r>
              <a:rPr lang="en-US" dirty="0"/>
              <a:t> </a:t>
            </a:r>
            <a:r>
              <a:rPr lang="ru-RU" dirty="0"/>
              <a:t>в действии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62AD6270-0BF7-4816-854D-FE75C1D3F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752" y="1905715"/>
            <a:ext cx="2644589" cy="257663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6</a:t>
            </a:r>
            <a:r>
              <a:rPr lang="ru-RU" dirty="0"/>
              <a:t> строк кода</a:t>
            </a:r>
          </a:p>
          <a:p>
            <a:pPr lvl="1">
              <a:lnSpc>
                <a:spcPct val="130000"/>
              </a:lnSpc>
            </a:pPr>
            <a:r>
              <a:rPr lang="ru-RU" dirty="0"/>
              <a:t>Открываем файл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ru-RU" dirty="0"/>
              <a:t>Считываем массив</a:t>
            </a:r>
          </a:p>
          <a:p>
            <a:pPr lvl="1">
              <a:lnSpc>
                <a:spcPct val="130000"/>
              </a:lnSpc>
            </a:pPr>
            <a:r>
              <a:rPr lang="ru-RU" dirty="0"/>
              <a:t>Сортируем вектор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ru-RU" dirty="0"/>
              <a:t>Вычисляем сумму</a:t>
            </a:r>
          </a:p>
          <a:p>
            <a:pPr lvl="1">
              <a:lnSpc>
                <a:spcPct val="130000"/>
              </a:lnSpc>
            </a:pPr>
            <a:r>
              <a:rPr lang="ru-RU" dirty="0"/>
              <a:t>Выводим в консоль</a:t>
            </a: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45E4737-04DD-4232-B48D-FC9FB8CAE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2531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A1B33-D562-4D35-B06A-D1A01040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осталось за кадром?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1C75BB-C372-408A-BAEC-8FCC033F9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06599"/>
            <a:ext cx="8595360" cy="2339788"/>
          </a:xfrm>
        </p:spPr>
        <p:txBody>
          <a:bodyPr/>
          <a:lstStyle/>
          <a:p>
            <a:r>
              <a:rPr lang="ru-RU" dirty="0"/>
              <a:t>Многопоточность</a:t>
            </a:r>
          </a:p>
          <a:p>
            <a:r>
              <a:rPr lang="ru-RU" dirty="0"/>
              <a:t>Регулярные выражения</a:t>
            </a:r>
            <a:endParaRPr lang="en-US" dirty="0"/>
          </a:p>
          <a:p>
            <a:r>
              <a:rPr lang="ru-RU" dirty="0"/>
              <a:t>Генераторы случайных чисел</a:t>
            </a:r>
          </a:p>
          <a:p>
            <a:r>
              <a:rPr lang="ru-RU" dirty="0"/>
              <a:t>…</a:t>
            </a:r>
          </a:p>
          <a:p>
            <a:r>
              <a:rPr lang="en-US" dirty="0"/>
              <a:t>… …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AA1C8F-75D0-4E01-9213-BD4A9087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08523-762D-4754-9406-EA007F37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39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E892DDD-141B-4E4F-8B89-90AA08FADDC0}"/>
              </a:ext>
            </a:extLst>
          </p:cNvPr>
          <p:cNvSpPr/>
          <p:nvPr/>
        </p:nvSpPr>
        <p:spPr>
          <a:xfrm>
            <a:off x="2000564" y="4787171"/>
            <a:ext cx="7117975" cy="1078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ru-RU" sz="2000" dirty="0"/>
              <a:t>Старайтесь узнавать больше возможностей языка и стандартной библиотеки </a:t>
            </a:r>
            <a:r>
              <a:rPr lang="en-US" sz="2000" dirty="0"/>
              <a:t>C++. </a:t>
            </a:r>
            <a:r>
              <a:rPr lang="ru-RU" sz="2000" dirty="0"/>
              <a:t>Это позволит вам писать более выразительный и эффективный код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E3DE00-C146-41A4-91BB-520D84F16E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731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70FE4-E72F-4110-A58E-E6C339A1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вернуть несколько значений?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B99632-C516-4877-A454-9763F50C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83C2CD-9327-437E-9FBD-D471B44D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4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47B23070-6848-429D-82D2-1C6807E18075}"/>
              </a:ext>
            </a:extLst>
          </p:cNvPr>
          <p:cNvSpPr txBox="1">
            <a:spLocks/>
          </p:cNvSpPr>
          <p:nvPr/>
        </p:nvSpPr>
        <p:spPr>
          <a:xfrm>
            <a:off x="726141" y="1828799"/>
            <a:ext cx="5889812" cy="449131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&lt;utility&gt;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&lt;tuple&gt;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pair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valWithError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val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1.1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err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0.1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{val, err};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tuple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tupleReturner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string name =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pi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3.1415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symbol =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'M'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tie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(name, pi, symbol);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8036DB5F-E9B8-4865-BAA2-39905224DCE3}"/>
              </a:ext>
            </a:extLst>
          </p:cNvPr>
          <p:cNvSpPr txBox="1">
            <a:spLocks/>
          </p:cNvSpPr>
          <p:nvPr/>
        </p:nvSpPr>
        <p:spPr>
          <a:xfrm>
            <a:off x="5354577" y="5189697"/>
            <a:ext cx="5438570" cy="132556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[val, err] =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valWithError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[name, pi, symbol] =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tupleReturner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65F27FE8-6086-4677-8893-195B99651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4546" y="2438399"/>
            <a:ext cx="4199966" cy="25190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std::pair</a:t>
            </a:r>
            <a:r>
              <a:rPr lang="en-US" dirty="0"/>
              <a:t> </a:t>
            </a:r>
            <a:r>
              <a:rPr lang="ru-RU" dirty="0"/>
              <a:t>позволяет работать с парой</a:t>
            </a:r>
            <a:r>
              <a:rPr lang="en-US" dirty="0"/>
              <a:t> </a:t>
            </a:r>
            <a:r>
              <a:rPr lang="ru-RU" dirty="0"/>
              <a:t>гетерогенных объектов</a:t>
            </a: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std::tuple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гетерогенная коллекция фиксированного размера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7D0A2AA-3E84-4A8D-9D96-5081986EBD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96659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CC3D2-5C32-457C-995A-6D068306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Суммируем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47DEE9-DB27-4B41-9DE6-0C7172A9C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Обобщенное программирование является самодостаточной парадигмой программирования, как и объектно-ориентированное</a:t>
            </a:r>
            <a:endParaRPr lang="en-US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C++ </a:t>
            </a:r>
            <a:r>
              <a:rPr lang="ru-RU" dirty="0"/>
              <a:t>поддерживает парадигму обобщенного программирования посредством шаблонов (</a:t>
            </a:r>
            <a:r>
              <a:rPr lang="en-US" dirty="0"/>
              <a:t>templates</a:t>
            </a:r>
            <a:r>
              <a:rPr lang="ru-RU" dirty="0"/>
              <a:t>)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Стандартная библиотека </a:t>
            </a:r>
            <a:r>
              <a:rPr lang="en-US" dirty="0"/>
              <a:t>C++ </a:t>
            </a:r>
            <a:r>
              <a:rPr lang="ru-RU" dirty="0"/>
              <a:t>имеет реализацию основных структур данных и достаточно большой набор алгоритмов для работы с этими структурами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Итераторы инкапсулируют логику перемещения по элементам контейнера и позволяют единообразно использовать разные контейнеры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15F7F3-8E84-4743-82CA-2D13BCF2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624BE1-03A4-4545-B87A-9558EBD1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40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DE58BC-7FBD-48F5-9955-71DD32D119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662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BDA63-CB9F-4E7F-81FB-9C2401BD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7FF646-1631-490C-BD46-85D373D14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4394857" cy="4351337"/>
          </a:xfrm>
        </p:spPr>
        <p:txBody>
          <a:bodyPr>
            <a:normAutofit/>
          </a:bodyPr>
          <a:lstStyle/>
          <a:p>
            <a:r>
              <a:rPr lang="ru-RU" i="1" dirty="0"/>
              <a:t>C++</a:t>
            </a:r>
            <a:r>
              <a:rPr lang="ru-RU" dirty="0"/>
              <a:t> позволяет объединять любые элементы программы в пространства имен,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Пространства имён нужны для решения проблемы пересечения имен функций или классов</a:t>
            </a:r>
          </a:p>
          <a:p>
            <a:r>
              <a:rPr lang="ru-RU" dirty="0"/>
              <a:t>Пространства имен могут быть вложенными</a:t>
            </a:r>
          </a:p>
          <a:p>
            <a:r>
              <a:rPr lang="ru-RU" dirty="0"/>
              <a:t>Стандартные библиотечные функции и классы </a:t>
            </a:r>
            <a:r>
              <a:rPr lang="en-US" i="1" dirty="0"/>
              <a:t>C</a:t>
            </a:r>
            <a:r>
              <a:rPr lang="ru-RU" i="1" dirty="0"/>
              <a:t>++</a:t>
            </a:r>
            <a:r>
              <a:rPr lang="ru-RU" dirty="0"/>
              <a:t> определены в пространстве имен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6F1366-F574-432F-BC08-3066AD81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87AB8E-CCA8-436F-BED1-FA4F9B17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5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26A11228-3137-4348-908C-F6868F9A2D5A}"/>
              </a:ext>
            </a:extLst>
          </p:cNvPr>
          <p:cNvSpPr txBox="1">
            <a:spLocks/>
          </p:cNvSpPr>
          <p:nvPr/>
        </p:nvSpPr>
        <p:spPr>
          <a:xfrm>
            <a:off x="5827348" y="1789934"/>
            <a:ext cx="4894731" cy="47650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John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{cout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"John"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endl;}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Peter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{cout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"Peter"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endl;}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print();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Ошибка!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Peter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::print;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Peter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John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John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32511D-5C80-4807-A911-26C8210AF1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473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2E75A-7892-4582-AB61-9B932254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1D1FAF-DB2C-4AED-8D8B-186DFE11C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52" y="1937337"/>
            <a:ext cx="5280211" cy="4351337"/>
          </a:xfrm>
        </p:spPr>
        <p:txBody>
          <a:bodyPr/>
          <a:lstStyle/>
          <a:p>
            <a:r>
              <a:rPr lang="ru-RU" dirty="0"/>
              <a:t>При выполнении программы что-то может пойти «не так», и должен быть механизм сообщения о возникновении ошибки</a:t>
            </a:r>
          </a:p>
          <a:p>
            <a:r>
              <a:rPr lang="ru-RU" dirty="0"/>
              <a:t>В языке </a:t>
            </a:r>
            <a:r>
              <a:rPr lang="ru-RU" i="1" dirty="0"/>
              <a:t>С</a:t>
            </a:r>
            <a:r>
              <a:rPr lang="ru-RU" dirty="0"/>
              <a:t> для этого используются код возврата из функции, или глобальная переменная</a:t>
            </a:r>
          </a:p>
          <a:p>
            <a:r>
              <a:rPr lang="ru-RU" dirty="0"/>
              <a:t>Но как, например, сообщить, что возникла ошибка в конструкторе – у него ведь нет возвращаемого значения? </a:t>
            </a:r>
          </a:p>
          <a:p>
            <a:r>
              <a:rPr lang="ru-RU" dirty="0"/>
              <a:t>В </a:t>
            </a:r>
            <a:r>
              <a:rPr lang="ru-RU" i="1" dirty="0"/>
              <a:t>С++</a:t>
            </a:r>
            <a:r>
              <a:rPr lang="ru-RU" dirty="0"/>
              <a:t> встроен универсальный механизм сообщений о возникновении ошибок – обработка исключений. Похожий механизм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ru-RU" dirty="0"/>
              <a:t>-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ru-RU" dirty="0"/>
              <a:t> используется в большинстве современных языков программирования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C1F8F7B-1417-40C2-BA8B-2D458DF2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3A994B-374E-4D0F-9B9A-27E1FC2C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6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37B57835-53E9-4380-AE4D-7629C42E83B0}"/>
              </a:ext>
            </a:extLst>
          </p:cNvPr>
          <p:cNvSpPr txBox="1">
            <a:spLocks/>
          </p:cNvSpPr>
          <p:nvPr/>
        </p:nvSpPr>
        <p:spPr>
          <a:xfrm>
            <a:off x="5889454" y="1937337"/>
            <a:ext cx="5065058" cy="121740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divide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(j ==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99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i / j;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E0A33D01-52ED-4BB2-A377-4147C5B7A834}"/>
              </a:ext>
            </a:extLst>
          </p:cNvPr>
          <p:cNvSpPr txBox="1">
            <a:spLocks/>
          </p:cNvSpPr>
          <p:nvPr/>
        </p:nvSpPr>
        <p:spPr>
          <a:xfrm>
            <a:off x="5889454" y="3325457"/>
            <a:ext cx="5065058" cy="316678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divide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}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catch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ierr)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cerr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"Error! Code="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ierr &lt;&lt; endl;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}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catch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(...)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cerr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"Another error"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endl;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675391-FAD6-49EB-B70E-89A902E740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364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88060-9C10-4183-8D76-2433B2A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2B66DF-3E65-4F4E-8A15-DB55C57A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0092" y="1691323"/>
            <a:ext cx="3155576" cy="2560000"/>
          </a:xfrm>
        </p:spPr>
        <p:txBody>
          <a:bodyPr/>
          <a:lstStyle/>
          <a:p>
            <a:r>
              <a:rPr lang="ru-RU" dirty="0"/>
              <a:t>В заголовочном файле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&lt;stdexcept&gt;</a:t>
            </a:r>
            <a:r>
              <a:rPr lang="en-US" dirty="0"/>
              <a:t> </a:t>
            </a:r>
            <a:r>
              <a:rPr lang="ru-RU" dirty="0"/>
              <a:t>определены часто встречающиеся исключения</a:t>
            </a:r>
            <a:endParaRPr lang="en-US" dirty="0"/>
          </a:p>
          <a:p>
            <a:r>
              <a:rPr lang="ru-RU" dirty="0"/>
              <a:t>Классы стандартных исключений являются наследниками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::exception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3B1826-F357-44C3-81A6-3FC1C53A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4C1C35-5501-4F1F-B33F-26115773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7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EB2D55A5-D05D-4406-95F4-69D908AE9986}"/>
              </a:ext>
            </a:extLst>
          </p:cNvPr>
          <p:cNvSpPr txBox="1">
            <a:spLocks/>
          </p:cNvSpPr>
          <p:nvPr/>
        </p:nvSpPr>
        <p:spPr>
          <a:xfrm>
            <a:off x="1261872" y="1780969"/>
            <a:ext cx="6286410" cy="228900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&lt;stdexcept&gt;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h, m, s;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hh,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mm,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ss) :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(hh),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(mm),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(ss) { 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(mm &gt;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59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"minutes &gt; 59"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(ss &gt;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59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"seconds &gt; 59"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6C4E7FED-C303-43B7-BD3E-EBB259B2E05E}"/>
              </a:ext>
            </a:extLst>
          </p:cNvPr>
          <p:cNvSpPr txBox="1">
            <a:spLocks/>
          </p:cNvSpPr>
          <p:nvPr/>
        </p:nvSpPr>
        <p:spPr>
          <a:xfrm>
            <a:off x="1261872" y="4251322"/>
            <a:ext cx="6887046" cy="204619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Time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now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61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invalid_argument&amp; err)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cerr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"Error in creating now: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what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endl;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exception&amp; err)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cerr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"Something wrong: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what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endl;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D09CCBF-A5CB-4673-A0B1-C0DFC8F18DEC}"/>
              </a:ext>
            </a:extLst>
          </p:cNvPr>
          <p:cNvSpPr/>
          <p:nvPr/>
        </p:nvSpPr>
        <p:spPr>
          <a:xfrm>
            <a:off x="5082989" y="6073328"/>
            <a:ext cx="5405717" cy="4189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Error in creating now: minutes &gt; 59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09858AD-ED31-4E80-9A5F-FC86D34B99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003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54DDC-807D-44CD-868F-25F82F97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FFFFFF"/>
                </a:solidFill>
              </a:rPr>
              <a:t>Потоки ввода-вывода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Объект 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C2253CF-8F3F-45B0-ABBF-2415A8714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694999"/>
            <a:ext cx="9594723" cy="371540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2D6662-5841-4EBF-B0D4-C58B7FD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ru-RU" sz="900" kern="1200">
                <a:solidFill>
                  <a:srgbClr val="A6A6A6"/>
                </a:solidFill>
                <a:latin typeface="+mn-lt"/>
                <a:ea typeface="+mn-ea"/>
                <a:cs typeface="+mn-cs"/>
              </a:rPr>
              <a:t>Программирование на C++ и Python. Стандартная библиотека C++, 09.10.2019</a:t>
            </a:r>
            <a:endParaRPr lang="en-US" sz="900" kern="1200">
              <a:solidFill>
                <a:srgbClr val="A6A6A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8E037B-4E7C-410D-9234-C8C3820D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E58EDE0D-0787-4A03-969A-A1D77559C4A6}" type="slidenum">
              <a:rPr lang="en-US">
                <a:solidFill>
                  <a:srgbClr val="A6A6A6"/>
                </a:solidFill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>
              <a:solidFill>
                <a:srgbClr val="A6A6A6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00B64E0-8605-4DD7-AE2E-995FB7A31E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359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9E9AD-E5FE-4E4A-9916-1F1469C0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 ввода-вывода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875742-CB52-419E-B26A-F0107C0C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53430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dirty="0"/>
              <a:t>В </a:t>
            </a:r>
            <a:r>
              <a:rPr lang="en-US" i="1" dirty="0"/>
              <a:t>C</a:t>
            </a:r>
            <a:r>
              <a:rPr lang="ru-RU" i="1" dirty="0"/>
              <a:t>++</a:t>
            </a:r>
            <a:r>
              <a:rPr lang="ru-RU" dirty="0"/>
              <a:t> для работы с любыми устройствами ввода-вывода придумана абстракция </a:t>
            </a:r>
            <a:r>
              <a:rPr lang="ru-RU" i="1" dirty="0">
                <a:solidFill>
                  <a:srgbClr val="C00000"/>
                </a:solidFill>
              </a:rPr>
              <a:t>поток</a:t>
            </a:r>
            <a:r>
              <a:rPr lang="ru-RU" dirty="0"/>
              <a:t> (stream). Поток можно открыть и закрыть, в него можно писать или из него можно читать</a:t>
            </a:r>
            <a:endParaRPr lang="en-US" dirty="0"/>
          </a:p>
          <a:p>
            <a:pPr lvl="1"/>
            <a:r>
              <a:rPr lang="ru-RU" dirty="0"/>
              <a:t>Оператор &lt;&lt; добавляет данные в поток вывода (ostream)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Оператор &gt;&gt; читает данные из потока ввода (istream)</a:t>
            </a:r>
          </a:p>
          <a:p>
            <a:r>
              <a:rPr lang="ru-RU" dirty="0"/>
              <a:t>Типы потоков:</a:t>
            </a:r>
          </a:p>
          <a:p>
            <a:pPr lvl="1"/>
            <a:r>
              <a:rPr lang="ru-RU" sz="1800" dirty="0"/>
              <a:t>Стандартные потоки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r>
              <a:rPr lang="ru-RU" sz="1800" dirty="0"/>
              <a:t>. Глобальные объекты:</a:t>
            </a:r>
            <a:endParaRPr lang="en-US" sz="1800" dirty="0"/>
          </a:p>
          <a:p>
            <a:pPr lvl="2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sz="1600" dirty="0"/>
              <a:t> – терминал</a:t>
            </a:r>
            <a:endParaRPr lang="en-US" sz="1600" dirty="0"/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ru-RU" sz="1600" dirty="0"/>
              <a:t> – клавиатура</a:t>
            </a:r>
            <a:endParaRPr lang="en-US" sz="1600" dirty="0"/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cerr </a:t>
            </a:r>
            <a:r>
              <a:rPr lang="ru-RU" sz="1600" dirty="0"/>
              <a:t>– сообщения об ошибках</a:t>
            </a:r>
          </a:p>
          <a:p>
            <a:pPr lvl="1">
              <a:lnSpc>
                <a:spcPct val="110000"/>
              </a:lnSpc>
            </a:pPr>
            <a:r>
              <a:rPr lang="ru-RU" sz="1800" dirty="0"/>
              <a:t>Файловые потоки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&lt;fstream&gt;</a:t>
            </a:r>
            <a:endParaRPr lang="en-US" sz="1800" dirty="0"/>
          </a:p>
          <a:p>
            <a:pPr lvl="1"/>
            <a:r>
              <a:rPr lang="ru-RU" sz="1800" dirty="0"/>
              <a:t>Строковые потоки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&lt;sstream&gt;</a:t>
            </a:r>
            <a:endParaRPr lang="ru-RU" sz="1800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6A3763-1462-4B9B-AAC5-B63277A1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Стандартная библиотека C++, 09.10.2019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FE115C-0CD2-4780-90AF-8410295D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E3D57C-4A13-4C36-987F-FE6457C35C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654135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2050</Words>
  <Application>Microsoft Office PowerPoint</Application>
  <PresentationFormat>Широкоэкранный</PresentationFormat>
  <Paragraphs>782</Paragraphs>
  <Slides>40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Century Schoolbook</vt:lpstr>
      <vt:lpstr>Consolas</vt:lpstr>
      <vt:lpstr>Wingdings 2</vt:lpstr>
      <vt:lpstr>HDOfficeLightV0</vt:lpstr>
      <vt:lpstr>View</vt:lpstr>
      <vt:lpstr>Программирование на C++ и Python</vt:lpstr>
      <vt:lpstr>Стандартная библиотека</vt:lpstr>
      <vt:lpstr>std::string</vt:lpstr>
      <vt:lpstr>Как вернуть несколько значений?</vt:lpstr>
      <vt:lpstr>Пространства имён</vt:lpstr>
      <vt:lpstr>Обработка ошибок</vt:lpstr>
      <vt:lpstr>Обработка ошибок</vt:lpstr>
      <vt:lpstr>Потоки ввода-вывода</vt:lpstr>
      <vt:lpstr>Потоки ввода-вывода</vt:lpstr>
      <vt:lpstr>Строковые потоки</vt:lpstr>
      <vt:lpstr>Файловые потоки</vt:lpstr>
      <vt:lpstr>Настройка потока вывода</vt:lpstr>
      <vt:lpstr>Настройка потока вывода</vt:lpstr>
      <vt:lpstr>Суммируем I</vt:lpstr>
      <vt:lpstr>Обобщенное программирование</vt:lpstr>
      <vt:lpstr>Обобщенное программирование</vt:lpstr>
      <vt:lpstr>Шаблоны функций</vt:lpstr>
      <vt:lpstr>Шаблоны функций</vt:lpstr>
      <vt:lpstr>Шаблоны классов</vt:lpstr>
      <vt:lpstr>Стандартная библиотека шаблонов</vt:lpstr>
      <vt:lpstr>STL</vt:lpstr>
      <vt:lpstr>STL контейнеры</vt:lpstr>
      <vt:lpstr>std::vector</vt:lpstr>
      <vt:lpstr>std::list</vt:lpstr>
      <vt:lpstr>std::set</vt:lpstr>
      <vt:lpstr>std::map</vt:lpstr>
      <vt:lpstr>Какой контейнер использовать?</vt:lpstr>
      <vt:lpstr>STL алгоритмы</vt:lpstr>
      <vt:lpstr>Алгоритмы: пример</vt:lpstr>
      <vt:lpstr>Управление сравнением I</vt:lpstr>
      <vt:lpstr>Управление сравнением II</vt:lpstr>
      <vt:lpstr>Управление сравнением III</vt:lpstr>
      <vt:lpstr>Управление сравнением IV</vt:lpstr>
      <vt:lpstr>Пример</vt:lpstr>
      <vt:lpstr>Итераторы</vt:lpstr>
      <vt:lpstr>Итераторы</vt:lpstr>
      <vt:lpstr>Действия с итераторами</vt:lpstr>
      <vt:lpstr>Итераторы в действии</vt:lpstr>
      <vt:lpstr>Что осталось за кадром?</vt:lpstr>
      <vt:lpstr>Суммируем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C++ и Python</dc:title>
  <dc:creator>Vitaly Vorobyev</dc:creator>
  <cp:lastModifiedBy>Vitaly Vorobyev</cp:lastModifiedBy>
  <cp:revision>287</cp:revision>
  <dcterms:created xsi:type="dcterms:W3CDTF">2019-10-05T05:07:03Z</dcterms:created>
  <dcterms:modified xsi:type="dcterms:W3CDTF">2019-10-08T23:57:27Z</dcterms:modified>
</cp:coreProperties>
</file>