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1" r:id="rId10"/>
    <p:sldId id="266" r:id="rId11"/>
    <p:sldId id="262" r:id="rId12"/>
    <p:sldId id="265" r:id="rId13"/>
    <p:sldId id="263" r:id="rId14"/>
    <p:sldId id="270" r:id="rId15"/>
    <p:sldId id="264" r:id="rId16"/>
  </p:sldIdLst>
  <p:sldSz cx="24384000" cy="13716000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jp6QMRlftMJC/GZI1vGmVC7ha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9B1CE4-5F89-48F4-B016-4BC8ECCEEDBC}">
  <a:tblStyle styleId="{DF9B1CE4-5F89-48F4-B016-4BC8ECCEEDBC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41" d="100"/>
          <a:sy n="41" d="100"/>
        </p:scale>
        <p:origin x="691" y="6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ngo\Downloads\&#1057;&#1094;&#1077;&#1085;&#1072;&#1088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ngo\Downloads\DF_CF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ngo\Downloads\&#1057;&#1094;&#1077;&#1085;&#1072;&#1088;&#1080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3600" baseline="0"/>
              <a:t>Ликвидность по договорным сделкам</a:t>
            </a:r>
          </a:p>
        </c:rich>
      </c:tx>
      <c:layout>
        <c:manualLayout>
          <c:xMode val="edge"/>
          <c:yMode val="edge"/>
          <c:x val="0.3127122990087404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Баланс!$C$71</c:f>
              <c:strCache>
                <c:ptCount val="1"/>
                <c:pt idx="0">
                  <c:v>Ликвидные активы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Баланс!$D$71:$AB$71</c:f>
              <c:numCache>
                <c:formatCode>#,##0</c:formatCode>
                <c:ptCount val="25"/>
                <c:pt idx="0">
                  <c:v>143491.27298082176</c:v>
                </c:pt>
                <c:pt idx="1">
                  <c:v>137562.96323082177</c:v>
                </c:pt>
                <c:pt idx="2">
                  <c:v>137562.96323082177</c:v>
                </c:pt>
                <c:pt idx="3">
                  <c:v>137562.96323082177</c:v>
                </c:pt>
                <c:pt idx="4">
                  <c:v>137562.96323082177</c:v>
                </c:pt>
                <c:pt idx="5">
                  <c:v>137562.96323082177</c:v>
                </c:pt>
                <c:pt idx="6">
                  <c:v>137562.96323082177</c:v>
                </c:pt>
                <c:pt idx="7">
                  <c:v>137562.96323082177</c:v>
                </c:pt>
                <c:pt idx="8">
                  <c:v>137562.96323082177</c:v>
                </c:pt>
                <c:pt idx="9">
                  <c:v>137562.96323082177</c:v>
                </c:pt>
                <c:pt idx="10">
                  <c:v>137562.96323082177</c:v>
                </c:pt>
                <c:pt idx="11">
                  <c:v>137562.96323082177</c:v>
                </c:pt>
                <c:pt idx="12">
                  <c:v>137562.96323082177</c:v>
                </c:pt>
                <c:pt idx="13">
                  <c:v>137562.96323082177</c:v>
                </c:pt>
                <c:pt idx="14">
                  <c:v>137562.96323082177</c:v>
                </c:pt>
                <c:pt idx="15">
                  <c:v>137562.96323082177</c:v>
                </c:pt>
                <c:pt idx="16">
                  <c:v>137562.96323082177</c:v>
                </c:pt>
                <c:pt idx="17">
                  <c:v>137562.96323082177</c:v>
                </c:pt>
                <c:pt idx="18">
                  <c:v>137562.96323082177</c:v>
                </c:pt>
                <c:pt idx="19">
                  <c:v>137562.96323082177</c:v>
                </c:pt>
                <c:pt idx="20">
                  <c:v>137562.96323082177</c:v>
                </c:pt>
                <c:pt idx="21">
                  <c:v>137562.96323082177</c:v>
                </c:pt>
                <c:pt idx="22">
                  <c:v>137562.96323082177</c:v>
                </c:pt>
                <c:pt idx="23">
                  <c:v>137562.96323082177</c:v>
                </c:pt>
                <c:pt idx="24">
                  <c:v>137562.96323082177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EE-4C12-B989-C7F0FC8C0A9D}"/>
            </c:ext>
          </c:extLst>
        </c:ser>
        <c:ser>
          <c:idx val="1"/>
          <c:order val="1"/>
          <c:tx>
            <c:strRef>
              <c:f>Баланс!$C$72</c:f>
              <c:strCache>
                <c:ptCount val="1"/>
                <c:pt idx="0">
                  <c:v>Нестабильные пассивы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Баланс!$D$72:$AB$72</c:f>
              <c:numCache>
                <c:formatCode>#,##0</c:formatCode>
                <c:ptCount val="25"/>
                <c:pt idx="0">
                  <c:v>42614.71</c:v>
                </c:pt>
                <c:pt idx="1">
                  <c:v>48743.593000000001</c:v>
                </c:pt>
                <c:pt idx="2">
                  <c:v>54231.91</c:v>
                </c:pt>
                <c:pt idx="3">
                  <c:v>59096.869630000001</c:v>
                </c:pt>
                <c:pt idx="4">
                  <c:v>63472.512067000003</c:v>
                </c:pt>
                <c:pt idx="5">
                  <c:v>67432.237623699999</c:v>
                </c:pt>
                <c:pt idx="6">
                  <c:v>340890.62181765999</c:v>
                </c:pt>
                <c:pt idx="7">
                  <c:v>344017.68390313897</c:v>
                </c:pt>
                <c:pt idx="8">
                  <c:v>346965.9409104127</c:v>
                </c:pt>
                <c:pt idx="9">
                  <c:v>349539.01733333553</c:v>
                </c:pt>
                <c:pt idx="10">
                  <c:v>351835.88076894387</c:v>
                </c:pt>
                <c:pt idx="11">
                  <c:v>353909.59453570796</c:v>
                </c:pt>
                <c:pt idx="12">
                  <c:v>355823.25144300412</c:v>
                </c:pt>
                <c:pt idx="13">
                  <c:v>357754.32844300417</c:v>
                </c:pt>
                <c:pt idx="14">
                  <c:v>359804.05544300412</c:v>
                </c:pt>
                <c:pt idx="15">
                  <c:v>362176.0304430041</c:v>
                </c:pt>
                <c:pt idx="16">
                  <c:v>364426.71244300413</c:v>
                </c:pt>
                <c:pt idx="17">
                  <c:v>366589.27244300413</c:v>
                </c:pt>
                <c:pt idx="18">
                  <c:v>639467.53747040161</c:v>
                </c:pt>
                <c:pt idx="19">
                  <c:v>641708.43647040159</c:v>
                </c:pt>
                <c:pt idx="20">
                  <c:v>643987.58247040154</c:v>
                </c:pt>
                <c:pt idx="21">
                  <c:v>646284.72566306219</c:v>
                </c:pt>
                <c:pt idx="22">
                  <c:v>648599.87502086023</c:v>
                </c:pt>
                <c:pt idx="23">
                  <c:v>650932.44969975937</c:v>
                </c:pt>
                <c:pt idx="24">
                  <c:v>636282.44969975937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EE-4C12-B989-C7F0FC8C0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2643968"/>
        <c:axId val="1122642720"/>
      </c:lineChart>
      <c:catAx>
        <c:axId val="1122643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22642720"/>
        <c:crosses val="autoZero"/>
        <c:auto val="1"/>
        <c:lblAlgn val="ctr"/>
        <c:lblOffset val="100"/>
        <c:noMultiLvlLbl val="0"/>
      </c:catAx>
      <c:valAx>
        <c:axId val="112264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2264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3200" baseline="0" dirty="0"/>
              <a:t>Базовый сценарий</a:t>
            </a:r>
          </a:p>
        </c:rich>
      </c:tx>
      <c:layout>
        <c:manualLayout>
          <c:xMode val="edge"/>
          <c:yMode val="edge"/>
          <c:x val="0.3732713292209105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8495625222342866E-2"/>
          <c:y val="1.1598483505496316E-2"/>
          <c:w val="0.91914201809435014"/>
          <c:h val="0.81704789046049964"/>
        </c:manualLayout>
      </c:layout>
      <c:lineChart>
        <c:grouping val="standard"/>
        <c:varyColors val="0"/>
        <c:ser>
          <c:idx val="0"/>
          <c:order val="0"/>
          <c:tx>
            <c:strRef>
              <c:f>'Стрессовый сценарий баланс'!$C$73</c:f>
              <c:strCache>
                <c:ptCount val="1"/>
                <c:pt idx="0">
                  <c:v>Ликвидные активы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'Стрессовый сценарий баланс'!$D$73:$AB$73</c:f>
              <c:numCache>
                <c:formatCode>#,##0.00</c:formatCode>
                <c:ptCount val="25"/>
                <c:pt idx="0">
                  <c:v>143491.27298082176</c:v>
                </c:pt>
                <c:pt idx="1">
                  <c:v>136088.97301832176</c:v>
                </c:pt>
                <c:pt idx="2">
                  <c:v>136088.97301832176</c:v>
                </c:pt>
                <c:pt idx="3">
                  <c:v>136088.97301832176</c:v>
                </c:pt>
                <c:pt idx="4">
                  <c:v>136088.97301832176</c:v>
                </c:pt>
                <c:pt idx="5">
                  <c:v>136088.97301832176</c:v>
                </c:pt>
                <c:pt idx="6">
                  <c:v>406088.97301832179</c:v>
                </c:pt>
                <c:pt idx="7">
                  <c:v>406088.97301832179</c:v>
                </c:pt>
                <c:pt idx="8">
                  <c:v>406088.97301832179</c:v>
                </c:pt>
                <c:pt idx="9">
                  <c:v>406088.97301832179</c:v>
                </c:pt>
                <c:pt idx="10">
                  <c:v>406088.97301832179</c:v>
                </c:pt>
                <c:pt idx="11">
                  <c:v>406088.97301832179</c:v>
                </c:pt>
                <c:pt idx="12">
                  <c:v>406088.97301832179</c:v>
                </c:pt>
                <c:pt idx="13">
                  <c:v>402038.97301832179</c:v>
                </c:pt>
                <c:pt idx="14">
                  <c:v>402038.97301832179</c:v>
                </c:pt>
                <c:pt idx="15">
                  <c:v>402038.97301832179</c:v>
                </c:pt>
                <c:pt idx="16">
                  <c:v>402038.97301832179</c:v>
                </c:pt>
                <c:pt idx="17">
                  <c:v>402038.97301832179</c:v>
                </c:pt>
                <c:pt idx="18">
                  <c:v>673938.97301832179</c:v>
                </c:pt>
                <c:pt idx="19">
                  <c:v>673938.97301832179</c:v>
                </c:pt>
                <c:pt idx="20">
                  <c:v>673938.97301832179</c:v>
                </c:pt>
                <c:pt idx="21">
                  <c:v>673938.97301832179</c:v>
                </c:pt>
                <c:pt idx="22">
                  <c:v>673938.97301832179</c:v>
                </c:pt>
                <c:pt idx="23">
                  <c:v>673938.97301832179</c:v>
                </c:pt>
                <c:pt idx="24">
                  <c:v>936688.97301832179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E1-43E1-91CC-C934FE13B0B4}"/>
            </c:ext>
          </c:extLst>
        </c:ser>
        <c:ser>
          <c:idx val="1"/>
          <c:order val="1"/>
          <c:tx>
            <c:strRef>
              <c:f>'Стрессовый сценарий баланс'!$C$74</c:f>
              <c:strCache>
                <c:ptCount val="1"/>
                <c:pt idx="0">
                  <c:v>Нестабильные пассивы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'Стрессовый сценарий баланс'!$D$74:$AB$74</c:f>
              <c:numCache>
                <c:formatCode>General</c:formatCode>
                <c:ptCount val="25"/>
                <c:pt idx="0">
                  <c:v>42614.71</c:v>
                </c:pt>
                <c:pt idx="1">
                  <c:v>73743.593000000008</c:v>
                </c:pt>
                <c:pt idx="2">
                  <c:v>79231.91</c:v>
                </c:pt>
                <c:pt idx="3">
                  <c:v>84096.869630000001</c:v>
                </c:pt>
                <c:pt idx="4">
                  <c:v>88472.512067000003</c:v>
                </c:pt>
                <c:pt idx="5">
                  <c:v>92432.237623700014</c:v>
                </c:pt>
                <c:pt idx="6">
                  <c:v>365890.62181765999</c:v>
                </c:pt>
                <c:pt idx="7">
                  <c:v>369017.68390313903</c:v>
                </c:pt>
                <c:pt idx="8">
                  <c:v>371965.9409104127</c:v>
                </c:pt>
                <c:pt idx="9">
                  <c:v>374539.01733333553</c:v>
                </c:pt>
                <c:pt idx="10">
                  <c:v>376835.88076894387</c:v>
                </c:pt>
                <c:pt idx="11">
                  <c:v>378909.59453570796</c:v>
                </c:pt>
                <c:pt idx="12">
                  <c:v>380823.25144300412</c:v>
                </c:pt>
                <c:pt idx="13">
                  <c:v>434854.32844300417</c:v>
                </c:pt>
                <c:pt idx="14">
                  <c:v>436904.05544300412</c:v>
                </c:pt>
                <c:pt idx="15">
                  <c:v>439276.03044300416</c:v>
                </c:pt>
                <c:pt idx="16">
                  <c:v>441526.71244300413</c:v>
                </c:pt>
                <c:pt idx="17">
                  <c:v>443689.27244300413</c:v>
                </c:pt>
                <c:pt idx="18">
                  <c:v>766567.53747040161</c:v>
                </c:pt>
                <c:pt idx="19">
                  <c:v>768808.43647040159</c:v>
                </c:pt>
                <c:pt idx="20">
                  <c:v>771087.58247040166</c:v>
                </c:pt>
                <c:pt idx="21">
                  <c:v>773384.72566306219</c:v>
                </c:pt>
                <c:pt idx="22">
                  <c:v>775699.87502086023</c:v>
                </c:pt>
                <c:pt idx="23">
                  <c:v>778032.44969975948</c:v>
                </c:pt>
                <c:pt idx="24">
                  <c:v>770507.44969975937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E1-43E1-91CC-C934FE13B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932480"/>
        <c:axId val="1337932896"/>
      </c:lineChart>
      <c:catAx>
        <c:axId val="1337932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7932896"/>
        <c:crosses val="autoZero"/>
        <c:auto val="1"/>
        <c:lblAlgn val="ctr"/>
        <c:lblOffset val="100"/>
        <c:noMultiLvlLbl val="0"/>
      </c:catAx>
      <c:valAx>
        <c:axId val="133793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793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3600" baseline="0"/>
              <a:t>Стрессовый сценарий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'Стрессовый сценарий баланс'!$C$73</c:f>
              <c:strCache>
                <c:ptCount val="1"/>
                <c:pt idx="0">
                  <c:v>Ликвидные активы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'Стрессовый сценарий баланс'!$D$73:$AB$73</c:f>
              <c:numCache>
                <c:formatCode>#,##0.00</c:formatCode>
                <c:ptCount val="25"/>
                <c:pt idx="0">
                  <c:v>143491.27298082176</c:v>
                </c:pt>
                <c:pt idx="1">
                  <c:v>136088.97301832176</c:v>
                </c:pt>
                <c:pt idx="2">
                  <c:v>134785.49773082178</c:v>
                </c:pt>
                <c:pt idx="3">
                  <c:v>133630.06981869676</c:v>
                </c:pt>
                <c:pt idx="4">
                  <c:v>132590.85473990926</c:v>
                </c:pt>
                <c:pt idx="5">
                  <c:v>131650.419920193</c:v>
                </c:pt>
                <c:pt idx="6">
                  <c:v>400829.05367412756</c:v>
                </c:pt>
                <c:pt idx="7">
                  <c:v>400086.3764288263</c:v>
                </c:pt>
                <c:pt idx="8">
                  <c:v>399386.16538959881</c:v>
                </c:pt>
                <c:pt idx="9">
                  <c:v>398775.05973915465</c:v>
                </c:pt>
                <c:pt idx="10">
                  <c:v>398229.55467319768</c:v>
                </c:pt>
                <c:pt idx="11">
                  <c:v>397737.0476535912</c:v>
                </c:pt>
                <c:pt idx="12">
                  <c:v>397282.55413810833</c:v>
                </c:pt>
                <c:pt idx="13">
                  <c:v>379901.42335060833</c:v>
                </c:pt>
                <c:pt idx="14">
                  <c:v>379414.61318810831</c:v>
                </c:pt>
                <c:pt idx="15">
                  <c:v>378851.26912560832</c:v>
                </c:pt>
                <c:pt idx="16">
                  <c:v>239641.33857422654</c:v>
                </c:pt>
                <c:pt idx="17">
                  <c:v>238870.92657422653</c:v>
                </c:pt>
                <c:pt idx="18">
                  <c:v>492196.57205547648</c:v>
                </c:pt>
                <c:pt idx="19">
                  <c:v>491398.25178672647</c:v>
                </c:pt>
                <c:pt idx="20">
                  <c:v>490586.30602422648</c:v>
                </c:pt>
                <c:pt idx="21">
                  <c:v>489767.94876184117</c:v>
                </c:pt>
                <c:pt idx="22">
                  <c:v>488943.17680312553</c:v>
                </c:pt>
                <c:pt idx="23">
                  <c:v>488112.19707376778</c:v>
                </c:pt>
                <c:pt idx="24">
                  <c:v>758361.25957376778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02-4E64-BDD5-F5674B7FF288}"/>
            </c:ext>
          </c:extLst>
        </c:ser>
        <c:ser>
          <c:idx val="1"/>
          <c:order val="1"/>
          <c:tx>
            <c:strRef>
              <c:f>'Стрессовый сценарий баланс'!$C$74</c:f>
              <c:strCache>
                <c:ptCount val="1"/>
                <c:pt idx="0">
                  <c:v>Нестабильные пассивы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'Стрессовый сценарий баланс'!$D$74:$AB$74</c:f>
              <c:numCache>
                <c:formatCode>General</c:formatCode>
                <c:ptCount val="25"/>
                <c:pt idx="0">
                  <c:v>42614.71</c:v>
                </c:pt>
                <c:pt idx="1">
                  <c:v>73743.593000000008</c:v>
                </c:pt>
                <c:pt idx="2">
                  <c:v>79231.91</c:v>
                </c:pt>
                <c:pt idx="3">
                  <c:v>84096.869630000001</c:v>
                </c:pt>
                <c:pt idx="4">
                  <c:v>88472.512067000003</c:v>
                </c:pt>
                <c:pt idx="5">
                  <c:v>92432.237623700014</c:v>
                </c:pt>
                <c:pt idx="6">
                  <c:v>365890.62181765999</c:v>
                </c:pt>
                <c:pt idx="7">
                  <c:v>369017.68390313903</c:v>
                </c:pt>
                <c:pt idx="8">
                  <c:v>371965.9409104127</c:v>
                </c:pt>
                <c:pt idx="9">
                  <c:v>374539.01733333553</c:v>
                </c:pt>
                <c:pt idx="10">
                  <c:v>376835.88076894387</c:v>
                </c:pt>
                <c:pt idx="11">
                  <c:v>378909.59453570796</c:v>
                </c:pt>
                <c:pt idx="12">
                  <c:v>380823.25144300412</c:v>
                </c:pt>
                <c:pt idx="13">
                  <c:v>434854.32844300417</c:v>
                </c:pt>
                <c:pt idx="14">
                  <c:v>436904.05544300412</c:v>
                </c:pt>
                <c:pt idx="15">
                  <c:v>439276.03044300416</c:v>
                </c:pt>
                <c:pt idx="16">
                  <c:v>465650.85468730453</c:v>
                </c:pt>
                <c:pt idx="17">
                  <c:v>492370.06893160497</c:v>
                </c:pt>
                <c:pt idx="18">
                  <c:v>855230.29390330287</c:v>
                </c:pt>
                <c:pt idx="19">
                  <c:v>828365.12055900251</c:v>
                </c:pt>
                <c:pt idx="20">
                  <c:v>801093.83911470196</c:v>
                </c:pt>
                <c:pt idx="21">
                  <c:v>803620.69662662863</c:v>
                </c:pt>
                <c:pt idx="22">
                  <c:v>806167.36092020664</c:v>
                </c:pt>
                <c:pt idx="23">
                  <c:v>808733.19306699559</c:v>
                </c:pt>
                <c:pt idx="24">
                  <c:v>799103.19306699559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02-4E64-BDD5-F5674B7FF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932480"/>
        <c:axId val="1337932896"/>
      </c:lineChart>
      <c:catAx>
        <c:axId val="1337932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7932896"/>
        <c:crosses val="autoZero"/>
        <c:auto val="1"/>
        <c:lblAlgn val="ctr"/>
        <c:lblOffset val="100"/>
        <c:noMultiLvlLbl val="0"/>
      </c:catAx>
      <c:valAx>
        <c:axId val="133793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793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86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48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384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24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39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69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5230254" y="-37339"/>
            <a:ext cx="19217709" cy="13716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1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 type="tx">
  <p:cSld name="TITLE_AND_BODY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>
            <a:spLocks noGrp="1"/>
          </p:cNvSpPr>
          <p:nvPr>
            <p:ph type="pic" idx="2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>
            <a:spLocks noGrp="1"/>
          </p:cNvSpPr>
          <p:nvPr>
            <p:ph type="pic" idx="2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1pPr>
            <a:lvl2pPr marL="914400" lvl="1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2pPr>
            <a:lvl3pPr marL="1371600" lvl="2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3pPr>
            <a:lvl4pPr marL="1828800" lvl="3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4pPr>
            <a:lvl5pPr marL="2286000" lvl="4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>
            <a:spLocks noGrp="1"/>
          </p:cNvSpPr>
          <p:nvPr>
            <p:ph type="pic" idx="3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>
            <a:spLocks noGrp="1"/>
          </p:cNvSpPr>
          <p:nvPr>
            <p:ph type="pic" idx="4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marR="0" lvl="0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"/>
          <p:cNvCxnSpPr/>
          <p:nvPr/>
        </p:nvCxnSpPr>
        <p:spPr>
          <a:xfrm rot="10800000" flipH="1">
            <a:off x="10370343" y="1604166"/>
            <a:ext cx="1" cy="2777349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" name="Google Shape;57;p1"/>
          <p:cNvSpPr txBox="1"/>
          <p:nvPr/>
        </p:nvSpPr>
        <p:spPr>
          <a:xfrm>
            <a:off x="6291848" y="1604166"/>
            <a:ext cx="16585297" cy="415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МОДЕЛИРОВАНИЕ ЗАПАСА ЛИКВИДНОСТИ БАНКА НА ОСНОВЕ CF</a:t>
            </a: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291848" y="6858000"/>
            <a:ext cx="9443424" cy="264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600"/>
              <a:buFont typeface="Arial Narrow"/>
              <a:buNone/>
            </a:pPr>
            <a:r>
              <a:rPr lang="ru-RU" sz="36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Виталий Журавлев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600"/>
              <a:buFont typeface="Arial Narrow"/>
              <a:buNone/>
            </a:pPr>
            <a:r>
              <a:rPr lang="ru-RU" sz="36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Анжелика Шахурина</a:t>
            </a:r>
            <a:endParaRPr sz="36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600"/>
              <a:buFont typeface="Arial Narrow"/>
              <a:buNone/>
            </a:pPr>
            <a:r>
              <a:rPr lang="ru-RU" sz="36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Линар Мухтаров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600"/>
              <a:buFont typeface="Arial Narrow"/>
              <a:buNone/>
            </a:pPr>
            <a:r>
              <a:rPr lang="ru-RU" sz="36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Данис Слукин</a:t>
            </a:r>
            <a:endParaRPr sz="36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600"/>
              <a:buFont typeface="Arial Narrow"/>
              <a:buNone/>
            </a:pPr>
            <a:r>
              <a:rPr lang="ru-RU" sz="36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Максим Дашевский</a:t>
            </a:r>
            <a:endParaRPr sz="36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600"/>
              <a:buFont typeface="Arial Narrow"/>
              <a:buNone/>
            </a:pPr>
            <a:r>
              <a:rPr lang="ru-RU" sz="36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Александр Николаев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600"/>
              <a:buFont typeface="Arial Narrow"/>
              <a:buNone/>
            </a:pPr>
            <a:r>
              <a:rPr lang="ru-RU" sz="36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Аскар Жеткизгенов</a:t>
            </a:r>
            <a:endParaRPr sz="36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600"/>
              <a:buFont typeface="Arial Narrow"/>
              <a:buNone/>
            </a:pPr>
            <a:endParaRPr sz="36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600"/>
              <a:buFont typeface="Arial Narrow"/>
              <a:buNone/>
            </a:pPr>
            <a:endParaRPr sz="36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9" name="Google Shape;59;p1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6855" y="1330739"/>
            <a:ext cx="2166348" cy="2792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6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2796881" y="-432760"/>
            <a:ext cx="16415590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ПЛАН НА 2019-2020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7" name="Google Shape;108;p7">
            <a:extLst>
              <a:ext uri="{FF2B5EF4-FFF2-40B4-BE49-F238E27FC236}">
                <a16:creationId xmlns:a16="http://schemas.microsoft.com/office/drawing/2014/main" id="{E69B80E1-26B6-4991-81E5-D41507F4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951146"/>
              </p:ext>
            </p:extLst>
          </p:nvPr>
        </p:nvGraphicFramePr>
        <p:xfrm>
          <a:off x="1211197" y="2630603"/>
          <a:ext cx="19316149" cy="8491480"/>
        </p:xfrm>
        <a:graphic>
          <a:graphicData uri="http://schemas.openxmlformats.org/drawingml/2006/table">
            <a:tbl>
              <a:tblPr>
                <a:noFill/>
                <a:tableStyleId>{DF9B1CE4-5F89-48F4-B016-4BC8ECCEEDBC}</a:tableStyleId>
              </a:tblPr>
              <a:tblGrid>
                <a:gridCol w="700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0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394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Новые сделки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Дата начала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Срок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 dirty="0"/>
                        <a:t>Сумма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Выплата процентов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0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Депозиты до востребования ЮЛ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Кредиты ЮЛ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3 года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МБК</a:t>
                      </a:r>
                      <a:endParaRPr/>
                    </a:p>
                  </a:txBody>
                  <a:tcPr marL="17075" marR="17075" marT="170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01.06.2019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 года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270000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Ежедневно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0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Депозиты до востребования ФЛ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Кредиты ФЛ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1 год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0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Депозиты до востребования ЮЛ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01.06.2020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МБК</a:t>
                      </a:r>
                      <a:endParaRPr dirty="0"/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01.06.2020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 года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 dirty="0"/>
                        <a:t>30000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 dirty="0"/>
                        <a:t>Ежедневно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F81115F-EEA0-49E0-87B4-104B68E3B104}"/>
              </a:ext>
            </a:extLst>
          </p:cNvPr>
          <p:cNvSpPr txBox="1"/>
          <p:nvPr/>
        </p:nvSpPr>
        <p:spPr>
          <a:xfrm>
            <a:off x="1211197" y="11271380"/>
            <a:ext cx="19316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Возможные дополнения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СКР – в МБК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Расширение портфеля ценных бумаг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Расширение портфеля кредитов и депозитов</a:t>
            </a:r>
          </a:p>
        </p:txBody>
      </p:sp>
    </p:spTree>
    <p:extLst>
      <p:ext uri="{BB962C8B-B14F-4D97-AF65-F5344CB8AC3E}">
        <p14:creationId xmlns:p14="http://schemas.microsoft.com/office/powerpoint/2010/main" val="19145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6" name="Google Shape;106;p7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2796881" y="-432760"/>
            <a:ext cx="16415590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08" name="Google Shape;108;p7"/>
          <p:cNvGraphicFramePr/>
          <p:nvPr/>
        </p:nvGraphicFramePr>
        <p:xfrm>
          <a:off x="1211199" y="2630605"/>
          <a:ext cx="11703300" cy="5578925"/>
        </p:xfrm>
        <a:graphic>
          <a:graphicData uri="http://schemas.openxmlformats.org/drawingml/2006/table">
            <a:tbl>
              <a:tblPr>
                <a:noFill/>
                <a:tableStyleId>{DF9B1CE4-5F89-48F4-B016-4BC8ECCEEDBC}</a:tableStyleId>
              </a:tblPr>
              <a:tblGrid>
                <a:gridCol w="357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Новые сделки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Дата начала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Срок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Ставка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Сумма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Выплата процентов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Депозиты до востребования ЮЛ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7,40%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Кредиты ЮЛ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3 года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12,70%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МБК</a:t>
                      </a:r>
                      <a:endParaRPr/>
                    </a:p>
                  </a:txBody>
                  <a:tcPr marL="17075" marR="17075" marT="170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01.06.2019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 года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6%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270000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Ежедневно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Депозиты до востребования ФЛ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6,90%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Кредиты ФЛ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1 год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13,30%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Депозиты до востребования ЮЛ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01.06.2020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5,10%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МБК</a:t>
                      </a:r>
                      <a:endParaRPr dirty="0"/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01.06.2020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 года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4%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30000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 dirty="0"/>
                        <a:t>Ежедневно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9" name="Google Shape;109;p7"/>
          <p:cNvSpPr txBox="1"/>
          <p:nvPr/>
        </p:nvSpPr>
        <p:spPr>
          <a:xfrm>
            <a:off x="2869071" y="577516"/>
            <a:ext cx="15250487" cy="125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БАЗОВЫЙ СЦЕНАРИЙ</a:t>
            </a: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10" name="Google Shape;110;p7"/>
          <p:cNvGraphicFramePr/>
          <p:nvPr>
            <p:extLst>
              <p:ext uri="{D42A27DB-BD31-4B8C-83A1-F6EECF244321}">
                <p14:modId xmlns:p14="http://schemas.microsoft.com/office/powerpoint/2010/main" val="888801011"/>
              </p:ext>
            </p:extLst>
          </p:nvPr>
        </p:nvGraphicFramePr>
        <p:xfrm>
          <a:off x="12914499" y="2909547"/>
          <a:ext cx="10751975" cy="557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1" name="Google Shape;111;p7"/>
          <p:cNvGraphicFramePr/>
          <p:nvPr>
            <p:extLst>
              <p:ext uri="{D42A27DB-BD31-4B8C-83A1-F6EECF244321}">
                <p14:modId xmlns:p14="http://schemas.microsoft.com/office/powerpoint/2010/main" val="2209189896"/>
              </p:ext>
            </p:extLst>
          </p:nvPr>
        </p:nvGraphicFramePr>
        <p:xfrm>
          <a:off x="1201065" y="9183450"/>
          <a:ext cx="11703275" cy="3462715"/>
        </p:xfrm>
        <a:graphic>
          <a:graphicData uri="http://schemas.openxmlformats.org/drawingml/2006/table">
            <a:tbl>
              <a:tblPr>
                <a:noFill/>
                <a:tableStyleId>{DF9B1CE4-5F89-48F4-B016-4BC8ECCEEDBC}</a:tableStyleId>
              </a:tblPr>
              <a:tblGrid>
                <a:gridCol w="581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270">
                  <a:extLst>
                    <a:ext uri="{9D8B030D-6E8A-4147-A177-3AD203B41FA5}">
                      <a16:colId xmlns:a16="http://schemas.microsoft.com/office/drawing/2014/main" val="3238696946"/>
                    </a:ext>
                  </a:extLst>
                </a:gridCol>
              </a:tblGrid>
              <a:tr h="39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До 01.01.2019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 dirty="0"/>
                        <a:t>01.12.2020</a:t>
                      </a:r>
                      <a:endParaRPr sz="23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Мин. значения</a:t>
                      </a:r>
                      <a:endParaRPr sz="23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Ликвидные активы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   143 491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949 739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dirty="0"/>
                        <a:t>-</a:t>
                      </a:r>
                      <a:endParaRPr sz="24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Проблемные пассивы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      42 615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770 507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dirty="0"/>
                        <a:t>-</a:t>
                      </a:r>
                      <a:endParaRPr sz="24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Стабильные пассивы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   383 532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659 279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dirty="0"/>
                        <a:t>-</a:t>
                      </a:r>
                      <a:endParaRPr sz="24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 dirty="0"/>
                        <a:t>Показатель текущей ликвидности</a:t>
                      </a:r>
                      <a:endParaRPr sz="23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                   3,37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                1,23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0,816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Свободные кредитные ресурсы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   100 876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179 231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-143 066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Выплаты по субординированному займу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                          -   </a:t>
                      </a:r>
                      <a:endParaRPr sz="240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    540 740 </a:t>
                      </a:r>
                      <a:endParaRPr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dirty="0">
                          <a:latin typeface="Arial Narrow" panose="020B0606020202030204" pitchFamily="34" charset="0"/>
                        </a:rPr>
                        <a:t>-</a:t>
                      </a:r>
                      <a:endParaRPr sz="2400" dirty="0"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6" name="Google Shape;106;p7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2796881" y="-432760"/>
            <a:ext cx="16415590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2869071" y="577516"/>
            <a:ext cx="15250487" cy="125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СТРЕССОВЫЙ СЦЕНАРИЙ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F38E6-14C7-4901-82A6-F03640B8745E}"/>
              </a:ext>
            </a:extLst>
          </p:cNvPr>
          <p:cNvSpPr txBox="1"/>
          <p:nvPr/>
        </p:nvSpPr>
        <p:spPr>
          <a:xfrm>
            <a:off x="1211199" y="2556588"/>
            <a:ext cx="1821513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 1.04.2020</a:t>
            </a:r>
            <a:r>
              <a:rPr lang="en-US" sz="4400" dirty="0"/>
              <a:t>:</a:t>
            </a: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dirty="0"/>
              <a:t>Лимиты на разные источники привлечения ликвидности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dirty="0"/>
              <a:t>Увеличение уровня оттока дивидендов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dirty="0"/>
              <a:t>Увеличение</a:t>
            </a:r>
            <a:r>
              <a:rPr lang="en-US" sz="4800" dirty="0"/>
              <a:t> PD </a:t>
            </a:r>
            <a:r>
              <a:rPr lang="ru-RU" sz="4800" dirty="0"/>
              <a:t>кредиторов, увеличение уровня невозвратов кредитов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dirty="0"/>
              <a:t>Реструктуризация части кредитов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dirty="0"/>
              <a:t>Изменение процентных ставок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dirty="0"/>
              <a:t>Увеличение ставки обязательного резервирования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74467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8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7" name="Google Shape;117;p8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/>
          <p:nvPr/>
        </p:nvSpPr>
        <p:spPr>
          <a:xfrm>
            <a:off x="2869071" y="577516"/>
            <a:ext cx="15250487" cy="125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СТРЕССОВЫЙ СЦЕНАРИЙ</a:t>
            </a: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19" name="Google Shape;119;p8"/>
          <p:cNvGraphicFramePr/>
          <p:nvPr>
            <p:extLst>
              <p:ext uri="{D42A27DB-BD31-4B8C-83A1-F6EECF244321}">
                <p14:modId xmlns:p14="http://schemas.microsoft.com/office/powerpoint/2010/main" val="1969162450"/>
              </p:ext>
            </p:extLst>
          </p:nvPr>
        </p:nvGraphicFramePr>
        <p:xfrm>
          <a:off x="488700" y="2648641"/>
          <a:ext cx="11703300" cy="5578925"/>
        </p:xfrm>
        <a:graphic>
          <a:graphicData uri="http://schemas.openxmlformats.org/drawingml/2006/table">
            <a:tbl>
              <a:tblPr>
                <a:noFill/>
                <a:tableStyleId>{DF9B1CE4-5F89-48F4-B016-4BC8ECCEEDBC}</a:tableStyleId>
              </a:tblPr>
              <a:tblGrid>
                <a:gridCol w="357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Новые сделки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Дата начала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Срок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Ставка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Сумма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Выплата процентов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Депозиты до востребования ЮЛ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8,40%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Кредиты ЮЛ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3 года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11,20%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МБК</a:t>
                      </a:r>
                      <a:endParaRPr/>
                    </a:p>
                  </a:txBody>
                  <a:tcPr marL="17075" marR="17075" marT="1707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01.06.2019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 года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6%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270000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Ежедневно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Депозиты до востребования ФЛ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7,30%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Кредиты ФЛ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01.01.2020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1 год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12,30%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Депозиты до востребования ЮЛ</a:t>
                      </a:r>
                      <a:endParaRPr/>
                    </a:p>
                  </a:txBody>
                  <a:tcPr marL="163875" marR="163875" marT="81925" marB="819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01.06.2020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5,5%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250000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Ежегодно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МБК</a:t>
                      </a:r>
                      <a:endParaRPr/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01.06.2020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2 года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4%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/>
                        <a:t>30000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u="none" strike="noStrike" cap="none" dirty="0"/>
                        <a:t>Ежедневно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075" marR="17075" marT="1707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1" name="Google Shape;121;p8"/>
          <p:cNvGraphicFramePr/>
          <p:nvPr>
            <p:extLst>
              <p:ext uri="{D42A27DB-BD31-4B8C-83A1-F6EECF244321}">
                <p14:modId xmlns:p14="http://schemas.microsoft.com/office/powerpoint/2010/main" val="3992657374"/>
              </p:ext>
            </p:extLst>
          </p:nvPr>
        </p:nvGraphicFramePr>
        <p:xfrm>
          <a:off x="1211199" y="9071483"/>
          <a:ext cx="11703275" cy="4225740"/>
        </p:xfrm>
        <a:graphic>
          <a:graphicData uri="http://schemas.openxmlformats.org/drawingml/2006/table">
            <a:tbl>
              <a:tblPr>
                <a:noFill/>
                <a:tableStyleId>{DF9B1CE4-5F89-48F4-B016-4BC8ECCEEDBC}</a:tableStyleId>
              </a:tblPr>
              <a:tblGrid>
                <a:gridCol w="581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270">
                  <a:extLst>
                    <a:ext uri="{9D8B030D-6E8A-4147-A177-3AD203B41FA5}">
                      <a16:colId xmlns:a16="http://schemas.microsoft.com/office/drawing/2014/main" val="2202297550"/>
                    </a:ext>
                  </a:extLst>
                </a:gridCol>
              </a:tblGrid>
              <a:tr h="5487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До 01.01.2019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 dirty="0"/>
                        <a:t>01.05.2020</a:t>
                      </a:r>
                      <a:endParaRPr sz="23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01.01.2021</a:t>
                      </a:r>
                      <a:endParaRPr sz="23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Ликвидные активы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          143 491 </a:t>
                      </a:r>
                      <a:endParaRPr sz="2400" dirty="0"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239 641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758 361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Проблемные пассивы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             42 615 </a:t>
                      </a:r>
                      <a:endParaRPr sz="2400" dirty="0"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465 650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799 103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Стабильные пассивы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          383 532 </a:t>
                      </a:r>
                      <a:endParaRPr sz="2400" dirty="0"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740 556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630 684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 dirty="0"/>
                        <a:t>Показатель текущей ликвидности</a:t>
                      </a:r>
                      <a:endParaRPr sz="23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                          3,37 </a:t>
                      </a:r>
                      <a:endParaRPr sz="2400" dirty="0"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0,515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0,949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7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Свободные кредитные ресурсы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          100 876 </a:t>
                      </a:r>
                      <a:endParaRPr sz="2400" dirty="0"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-226 009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-40 742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0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300" u="none" strike="noStrike" cap="none"/>
                        <a:t>Выплаты по субординированному займу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800" marR="19800" marT="198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 Narrow"/>
                        <a:buNone/>
                      </a:pPr>
                      <a:r>
                        <a:rPr lang="ru-RU" sz="2400" b="0" i="0" u="none" strike="noStrike" cap="none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Arial Narrow"/>
                          <a:cs typeface="Arial Narrow"/>
                          <a:sym typeface="Arial Narrow"/>
                        </a:rPr>
                        <a:t>                                 -   </a:t>
                      </a:r>
                      <a:endParaRPr sz="2400" dirty="0"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270 000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540 739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39AC3C1D-A1B6-4B1F-B095-C400E880A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490548"/>
              </p:ext>
            </p:extLst>
          </p:nvPr>
        </p:nvGraphicFramePr>
        <p:xfrm>
          <a:off x="12447037" y="2444637"/>
          <a:ext cx="11936963" cy="677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3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4" name="Google Shape;74;p3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2796880" y="-432760"/>
            <a:ext cx="21506372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lvl="0">
              <a:buClr>
                <a:srgbClr val="253957"/>
              </a:buClr>
              <a:buSzPts val="7000"/>
            </a:pPr>
            <a:r>
              <a:rPr lang="ru-RU" sz="7000" b="1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АНТИКРИЗИСНОЕ УПРАВЛЕНИЕ ЛИКВИДНОСТЬЮ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2E4F15-3157-5D4F-9F4D-2E20D4F66F6D}"/>
              </a:ext>
            </a:extLst>
          </p:cNvPr>
          <p:cNvSpPr/>
          <p:nvPr/>
        </p:nvSpPr>
        <p:spPr>
          <a:xfrm>
            <a:off x="1635221" y="3190891"/>
            <a:ext cx="14810465" cy="5515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rgbClr val="233856"/>
              </a:buClr>
              <a:buSzPts val="36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33856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Принцип минимизации издержек при погашении дефицита ликвидности</a:t>
            </a:r>
          </a:p>
          <a:p>
            <a:pPr marL="457200" lvl="0" indent="-457200">
              <a:lnSpc>
                <a:spcPct val="150000"/>
              </a:lnSpc>
              <a:buClr>
                <a:srgbClr val="233856"/>
              </a:buClr>
              <a:buSzPts val="36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33856"/>
                </a:solidFill>
                <a:latin typeface="Arial Narrow"/>
                <a:ea typeface="Arial Narrow"/>
                <a:cs typeface="Arial Narrow"/>
                <a:sym typeface="Arial Narrow"/>
              </a:rPr>
              <a:t>Использование долговых бумаг банка в качестве расчетных средств </a:t>
            </a:r>
          </a:p>
          <a:p>
            <a:pPr marL="457200" lvl="0" indent="-457200">
              <a:lnSpc>
                <a:spcPct val="150000"/>
              </a:lnSpc>
              <a:buClr>
                <a:srgbClr val="233856"/>
              </a:buClr>
              <a:buSzPts val="36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33856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Продажу активов и улучшение их качества</a:t>
            </a:r>
          </a:p>
          <a:p>
            <a:pPr marL="457200" lvl="0" indent="-457200">
              <a:lnSpc>
                <a:spcPct val="150000"/>
              </a:lnSpc>
              <a:buClr>
                <a:srgbClr val="233856"/>
              </a:buClr>
              <a:buSzPts val="36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33856"/>
                </a:solidFill>
                <a:latin typeface="Arial Narrow"/>
                <a:ea typeface="Arial Narrow"/>
                <a:cs typeface="Arial Narrow"/>
                <a:sym typeface="Arial Narrow"/>
              </a:rPr>
              <a:t>Прекращение кредитования на определенный срок</a:t>
            </a:r>
          </a:p>
          <a:p>
            <a:pPr marL="457200" lvl="0" indent="-457200">
              <a:lnSpc>
                <a:spcPct val="150000"/>
              </a:lnSpc>
              <a:buClr>
                <a:srgbClr val="233856"/>
              </a:buClr>
              <a:buSzPts val="36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33856"/>
                </a:solidFill>
                <a:latin typeface="Arial Narrow"/>
                <a:ea typeface="Arial Narrow"/>
                <a:cs typeface="Arial Narrow"/>
                <a:sym typeface="Arial Narrow"/>
              </a:rPr>
              <a:t>Сокращение административно-управленческих расходов </a:t>
            </a:r>
          </a:p>
          <a:p>
            <a:pPr marL="457200" lvl="0" indent="-457200">
              <a:lnSpc>
                <a:spcPct val="150000"/>
              </a:lnSpc>
              <a:buClr>
                <a:srgbClr val="233856"/>
              </a:buClr>
              <a:buSzPts val="36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33856"/>
                </a:solidFill>
                <a:latin typeface="Arial Narrow"/>
                <a:ea typeface="Arial Narrow"/>
                <a:cs typeface="Arial Narrow"/>
                <a:sym typeface="Arial Narrow"/>
              </a:rPr>
              <a:t>Перенос капитальных затрат</a:t>
            </a:r>
          </a:p>
        </p:txBody>
      </p:sp>
    </p:spTree>
    <p:extLst>
      <p:ext uri="{BB962C8B-B14F-4D97-AF65-F5344CB8AC3E}">
        <p14:creationId xmlns:p14="http://schemas.microsoft.com/office/powerpoint/2010/main" val="194941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5951" y="5072464"/>
            <a:ext cx="2252097" cy="29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 txBox="1"/>
          <p:nvPr/>
        </p:nvSpPr>
        <p:spPr>
          <a:xfrm>
            <a:off x="11909870" y="3497874"/>
            <a:ext cx="56430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</a:pP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5" name="Google Shape;65;p2"/>
          <p:cNvSpPr txBox="1"/>
          <p:nvPr/>
        </p:nvSpPr>
        <p:spPr>
          <a:xfrm>
            <a:off x="1201065" y="2176463"/>
            <a:ext cx="21779250" cy="23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000"/>
              <a:buFont typeface="Arial Narrow"/>
              <a:buNone/>
            </a:pPr>
            <a:r>
              <a:rPr lang="ru-RU" sz="4000" b="1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Ликвидность</a:t>
            </a:r>
            <a:r>
              <a:rPr lang="ru-RU" sz="40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— это способность банка своевременно и с минимальными издержками отвечать по своим обязательствам, удовлетворять потребность клиентов в новых кредитах и собственные потребности в финансировании своих текущих нужд и инноваций.</a:t>
            </a:r>
            <a:endParaRPr sz="40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6" name="Google Shape;66;p2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2"/>
          <p:cNvGraphicFramePr/>
          <p:nvPr/>
        </p:nvGraphicFramePr>
        <p:xfrm>
          <a:off x="1366501" y="4100765"/>
          <a:ext cx="21779250" cy="9461430"/>
        </p:xfrm>
        <a:graphic>
          <a:graphicData uri="http://schemas.openxmlformats.org/drawingml/2006/table">
            <a:tbl>
              <a:tblPr firstRow="1" bandRow="1">
                <a:noFill/>
                <a:tableStyleId>{DF9B1CE4-5F89-48F4-B016-4BC8ECCEEDBC}</a:tableStyleId>
              </a:tblPr>
              <a:tblGrid>
                <a:gridCol w="57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1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Целевые показатели ликвидности кредитной организации</a:t>
                      </a:r>
                      <a:endParaRPr sz="3600" b="1" u="none" strike="noStrike" cap="none">
                        <a:solidFill>
                          <a:srgbClr val="253957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1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Ключевой </a:t>
                      </a:r>
                      <a:r>
                        <a:rPr lang="ru-RU" sz="3600" b="1" i="0" u="none" strike="noStrike" cap="none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показатель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1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результативности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1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Алгоритм расчета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1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Ограничение, 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Коэффициент мгновенной ликвидности, %</a:t>
                      </a:r>
                      <a:endParaRPr sz="3600" b="0" i="0" u="none" strike="noStrike" cap="none">
                        <a:solidFill>
                          <a:srgbClr val="253957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H2 = LAm / (О</a:t>
                      </a:r>
                      <a:r>
                        <a:rPr lang="ru-RU" sz="36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в.м  </a:t>
                      </a: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- 0,5О</a:t>
                      </a:r>
                      <a:r>
                        <a:rPr lang="ru-RU" sz="36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в.м</a:t>
                      </a: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*)</a:t>
                      </a:r>
                      <a:endParaRPr sz="3600" b="0" i="0" u="none" strike="noStrike" cap="none">
                        <a:solidFill>
                          <a:srgbClr val="253957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LAm — высоколиквидные активы;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</a:t>
                      </a:r>
                      <a:r>
                        <a:rPr lang="ru-RU" sz="28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в.м </a:t>
                      </a: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 обязательства по счетам до востребования;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</a:t>
                      </a:r>
                      <a:r>
                        <a:rPr lang="ru-RU" sz="28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в.м</a:t>
                      </a: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* - величина минимального совокупного остатка средств по счетам до востребования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&gt;15</a:t>
                      </a:r>
                      <a:endParaRPr sz="3600" b="0" i="0" u="none" strike="noStrike" cap="none">
                        <a:solidFill>
                          <a:srgbClr val="253957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Коэффициент текущей ликвидности, 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H3 = LAm / (О</a:t>
                      </a:r>
                      <a:r>
                        <a:rPr lang="ru-RU" sz="36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в.т </a:t>
                      </a: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 О</a:t>
                      </a:r>
                      <a:r>
                        <a:rPr lang="ru-RU" sz="36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в.т</a:t>
                      </a: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*)</a:t>
                      </a:r>
                      <a:endParaRPr sz="3600" b="0" i="0" u="none" strike="noStrike" cap="none">
                        <a:solidFill>
                          <a:srgbClr val="253957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</a:t>
                      </a:r>
                      <a:r>
                        <a:rPr lang="ru-RU" sz="28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в.т </a:t>
                      </a: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– обязательства по счетам до востребования + обязательства банка перед кредиторами сроком исполнения обязательств в ближайшие 30 календарных дней;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</a:t>
                      </a:r>
                      <a:r>
                        <a:rPr lang="ru-RU" sz="28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в.т</a:t>
                      </a: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* – величина минимального совокупного остатка средств по счетам до востребования и со сроком исполнения обязательств в ближайшие 30 календарных дней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&gt;50</a:t>
                      </a:r>
                      <a:endParaRPr sz="3600" b="0" i="0" u="none" strike="noStrike" cap="none">
                        <a:solidFill>
                          <a:srgbClr val="253957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Коэффициент покрытия (долгосрочной ликвидности), 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H4 = K</a:t>
                      </a:r>
                      <a:r>
                        <a:rPr lang="ru-RU" sz="36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р.д</a:t>
                      </a: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/ (К + ОД + 0,5О*)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2400"/>
                        <a:buFont typeface="Arial Narrow"/>
                        <a:buNone/>
                      </a:pPr>
                      <a:r>
                        <a:rPr lang="ru-RU" sz="24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K</a:t>
                      </a:r>
                      <a:r>
                        <a:rPr lang="ru-RU" sz="2400" b="0" i="0" u="none" strike="noStrike" cap="none" baseline="-25000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р.д </a:t>
                      </a:r>
                      <a:r>
                        <a:rPr lang="ru-RU" sz="24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– </a:t>
                      </a: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кредитные требования с оставшимся сроком до даты погашения свыше года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ОД - обязательства банка по кредитам и депозитам, полученным банком, а также по обращающимся на рынке долговым обязательствам с оставшимся сроком погашения свыше года;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О* – величина минимального совокупного остатка средств по счетам со сроком исполнения обязательств до года и счетам до востребования, не вошедшим в расчет показателя ОД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53957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53957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&lt;120</a:t>
                      </a:r>
                      <a:endParaRPr sz="3600" b="0" i="0" u="none" strike="noStrike" cap="none">
                        <a:solidFill>
                          <a:srgbClr val="253957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" name="Google Shape;68;p2"/>
          <p:cNvSpPr txBox="1"/>
          <p:nvPr/>
        </p:nvSpPr>
        <p:spPr>
          <a:xfrm>
            <a:off x="2796880" y="-432760"/>
            <a:ext cx="21025646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КОЭФФИЦИЕНТЫ ЛИКВИДНОСТИ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5" name="Google Shape;65;p2"/>
          <p:cNvSpPr txBox="1"/>
          <p:nvPr/>
        </p:nvSpPr>
        <p:spPr>
          <a:xfrm>
            <a:off x="1201065" y="2393030"/>
            <a:ext cx="21779250" cy="768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резкий отток привлеченных ресурсов до востребования и досрочное изъятие прочих депозитов; 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 err="1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непоставка</a:t>
            </a: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или невозврат активов (кредитные дефолты клиентов и эмитентов); 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снижение рыночной стоимости торговых и инвестиционных портфелей; 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недостаточная ликвидность финансовых инструментов, приводящая к невозможности своевременной и безубыточной реализации активов для поддержания ликвидности; 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несовпадение сроков погашения активов и пассивов банка (структурный фактор); 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возможность обесценения активов и пассивов, номинированных в разных валютах (фактор влияния валютного риска); 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закрытие для банка источников покупной ликвидности в результате непризнания банка на внешнем рынке, ухудшения репутации и рейтинга (фактор ухудшения имиджа банка)</a:t>
            </a:r>
          </a:p>
        </p:txBody>
      </p:sp>
      <p:pic>
        <p:nvPicPr>
          <p:cNvPr id="66" name="Google Shape;66;p2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8;p2">
            <a:extLst>
              <a:ext uri="{FF2B5EF4-FFF2-40B4-BE49-F238E27FC236}">
                <a16:creationId xmlns:a16="http://schemas.microsoft.com/office/drawing/2014/main" id="{1D877B4B-2B4A-AF48-BB37-B0416F201A5B}"/>
              </a:ext>
            </a:extLst>
          </p:cNvPr>
          <p:cNvSpPr txBox="1"/>
          <p:nvPr/>
        </p:nvSpPr>
        <p:spPr>
          <a:xfrm>
            <a:off x="2796880" y="-432760"/>
            <a:ext cx="21025646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dirty="0">
                <a:solidFill>
                  <a:srgbClr val="253957"/>
                </a:solidFill>
                <a:latin typeface="Arial Narrow"/>
                <a:ea typeface="Helvetica Neue Light"/>
                <a:cs typeface="Arial Narrow"/>
                <a:sym typeface="Arial Narrow"/>
              </a:rPr>
              <a:t>ФАКТОРЫ РИСКА ЛИКВИДНОСТИ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797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5" name="Google Shape;65;p2"/>
          <p:cNvSpPr txBox="1"/>
          <p:nvPr/>
        </p:nvSpPr>
        <p:spPr>
          <a:xfrm>
            <a:off x="1302375" y="7957011"/>
            <a:ext cx="21779250" cy="321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253957"/>
              </a:buClr>
              <a:buSzPts val="4000"/>
            </a:pPr>
            <a:r>
              <a:rPr lang="ru-RU" sz="4000" b="1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Инструменты управления платежной позицией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Депозиты и сделки РЕПО с Банком России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Рынок межбанковского кредитования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Торговые финансовые инструменты</a:t>
            </a:r>
          </a:p>
          <a:p>
            <a:pPr marL="571500" lvl="0" indent="-571500">
              <a:lnSpc>
                <a:spcPct val="150000"/>
              </a:lnSpc>
              <a:buClr>
                <a:srgbClr val="253957"/>
              </a:buClr>
              <a:buSzPts val="4000"/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6" name="Google Shape;66;p2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8;p2">
            <a:extLst>
              <a:ext uri="{FF2B5EF4-FFF2-40B4-BE49-F238E27FC236}">
                <a16:creationId xmlns:a16="http://schemas.microsoft.com/office/drawing/2014/main" id="{1D877B4B-2B4A-AF48-BB37-B0416F201A5B}"/>
              </a:ext>
            </a:extLst>
          </p:cNvPr>
          <p:cNvSpPr txBox="1"/>
          <p:nvPr/>
        </p:nvSpPr>
        <p:spPr>
          <a:xfrm>
            <a:off x="2796880" y="-432760"/>
            <a:ext cx="21025646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dirty="0">
                <a:solidFill>
                  <a:srgbClr val="253957"/>
                </a:solidFill>
                <a:latin typeface="Arial Narrow"/>
                <a:ea typeface="Helvetica Neue Light"/>
                <a:cs typeface="Arial Narrow"/>
                <a:sym typeface="Arial Narrow"/>
              </a:rPr>
              <a:t>УПРАВЛЕНИЕ ЛИКВИДНОСТЬЮ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2894AC9-7EEE-4146-8260-60804F73D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39675"/>
              </p:ext>
            </p:extLst>
          </p:nvPr>
        </p:nvGraphicFramePr>
        <p:xfrm>
          <a:off x="1558966" y="2904540"/>
          <a:ext cx="20790570" cy="3840480"/>
        </p:xfrm>
        <a:graphic>
          <a:graphicData uri="http://schemas.openxmlformats.org/drawingml/2006/table">
            <a:tbl>
              <a:tblPr firstRow="1" bandRow="1">
                <a:tableStyleId>{DF9B1CE4-5F89-48F4-B016-4BC8ECCEEDBC}</a:tableStyleId>
              </a:tblPr>
              <a:tblGrid>
                <a:gridCol w="10395285">
                  <a:extLst>
                    <a:ext uri="{9D8B030D-6E8A-4147-A177-3AD203B41FA5}">
                      <a16:colId xmlns:a16="http://schemas.microsoft.com/office/drawing/2014/main" val="107054187"/>
                    </a:ext>
                  </a:extLst>
                </a:gridCol>
                <a:gridCol w="10395285">
                  <a:extLst>
                    <a:ext uri="{9D8B030D-6E8A-4147-A177-3AD203B41FA5}">
                      <a16:colId xmlns:a16="http://schemas.microsoft.com/office/drawing/2014/main" val="837973020"/>
                    </a:ext>
                  </a:extLst>
                </a:gridCol>
              </a:tblGrid>
              <a:tr h="600141">
                <a:tc>
                  <a:txBody>
                    <a:bodyPr/>
                    <a:lstStyle/>
                    <a:p>
                      <a:r>
                        <a:rPr lang="ru-RU" sz="3600" b="1" dirty="0"/>
                        <a:t>Управление долгосрочной ликвидностью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1" dirty="0"/>
                        <a:t>Управление краткосрочной (текущей) ликвидностью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89935"/>
                  </a:ext>
                </a:extLst>
              </a:tr>
              <a:tr h="1421388">
                <a:tc>
                  <a:txBody>
                    <a:bodyPr/>
                    <a:lstStyle/>
                    <a:p>
                      <a:r>
                        <a:rPr lang="ru-RU" sz="3200" dirty="0"/>
                        <a:t>Прогнозный баланс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Санкционирования (постановки на позицию) текущих сделок и операций банка на основе критерия соблюдения установленных лимитов ликвидности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91103"/>
                  </a:ext>
                </a:extLst>
              </a:tr>
              <a:tr h="536969">
                <a:tc>
                  <a:txBody>
                    <a:bodyPr/>
                    <a:lstStyle/>
                    <a:p>
                      <a:r>
                        <a:rPr lang="ru-RU" sz="3200" dirty="0"/>
                        <a:t>Сценарное моделирование и стресс-тестирование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Ежедневное прогнозирование платежной позиции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57818"/>
                  </a:ext>
                </a:extLst>
              </a:tr>
              <a:tr h="913699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cs typeface="Arial Narrow"/>
                          <a:sym typeface="Arial"/>
                        </a:rPr>
                        <a:t>Мероприятия по регулированию недостатка (избытка) ликвидности банка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07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80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5" name="Google Shape;65;p2"/>
          <p:cNvSpPr txBox="1"/>
          <p:nvPr/>
        </p:nvSpPr>
        <p:spPr>
          <a:xfrm>
            <a:off x="1201065" y="2855622"/>
            <a:ext cx="21779250" cy="321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253957"/>
              </a:buClr>
              <a:buSzPts val="4000"/>
            </a:pP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1) Накопление ликвидных активов для удовлетворения ожидаемого спроса на них.</a:t>
            </a:r>
            <a:b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ru-RU" sz="4000" dirty="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2) Покупка активов на рынке в случае возникновения неожиданных потребностей в ликвидности.</a:t>
            </a:r>
          </a:p>
        </p:txBody>
      </p:sp>
      <p:pic>
        <p:nvPicPr>
          <p:cNvPr id="66" name="Google Shape;66;p2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8;p2">
            <a:extLst>
              <a:ext uri="{FF2B5EF4-FFF2-40B4-BE49-F238E27FC236}">
                <a16:creationId xmlns:a16="http://schemas.microsoft.com/office/drawing/2014/main" id="{1D877B4B-2B4A-AF48-BB37-B0416F201A5B}"/>
              </a:ext>
            </a:extLst>
          </p:cNvPr>
          <p:cNvSpPr txBox="1"/>
          <p:nvPr/>
        </p:nvSpPr>
        <p:spPr>
          <a:xfrm>
            <a:off x="2796880" y="-432760"/>
            <a:ext cx="21025646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dirty="0">
                <a:solidFill>
                  <a:srgbClr val="253957"/>
                </a:solidFill>
                <a:latin typeface="Arial Narrow"/>
                <a:ea typeface="Helvetica Neue Light"/>
                <a:cs typeface="Arial Narrow"/>
                <a:sym typeface="Arial Narrow"/>
              </a:rPr>
              <a:t>УПРАВЛЕНИЕ АКТИВАМИ И ПАССИВАМИ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C9486B-1A9B-E74C-B5D2-7FFAFF0AE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65" y="5893350"/>
            <a:ext cx="10439500" cy="47910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DD09A4-3D8F-3E41-A5ED-A0A424236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2014" y="5938217"/>
            <a:ext cx="10663145" cy="4746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051A6-02EB-B14E-AB32-8ED28ECFA453}"/>
              </a:ext>
            </a:extLst>
          </p:cNvPr>
          <p:cNvSpPr txBox="1"/>
          <p:nvPr/>
        </p:nvSpPr>
        <p:spPr>
          <a:xfrm>
            <a:off x="3927848" y="4991851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Метод фондового пула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EDB03-7341-2C41-AD01-004AC4CFEAE7}"/>
              </a:ext>
            </a:extLst>
          </p:cNvPr>
          <p:cNvSpPr txBox="1"/>
          <p:nvPr/>
        </p:nvSpPr>
        <p:spPr>
          <a:xfrm>
            <a:off x="14523686" y="4997239"/>
            <a:ext cx="6479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Метод распределения активов</a:t>
            </a:r>
          </a:p>
        </p:txBody>
      </p:sp>
    </p:spTree>
    <p:extLst>
      <p:ext uri="{BB962C8B-B14F-4D97-AF65-F5344CB8AC3E}">
        <p14:creationId xmlns:p14="http://schemas.microsoft.com/office/powerpoint/2010/main" val="400148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3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4" name="Google Shape;74;p3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3"/>
          <p:cNvGraphicFramePr/>
          <p:nvPr>
            <p:extLst>
              <p:ext uri="{D42A27DB-BD31-4B8C-83A1-F6EECF244321}">
                <p14:modId xmlns:p14="http://schemas.microsoft.com/office/powerpoint/2010/main" val="49742237"/>
              </p:ext>
            </p:extLst>
          </p:nvPr>
        </p:nvGraphicFramePr>
        <p:xfrm>
          <a:off x="1794627" y="2310816"/>
          <a:ext cx="21506375" cy="11204050"/>
        </p:xfrm>
        <a:graphic>
          <a:graphicData uri="http://schemas.openxmlformats.org/drawingml/2006/table">
            <a:tbl>
              <a:tblPr firstRow="1" bandRow="1">
                <a:noFill/>
                <a:tableStyleId>{DF9B1CE4-5F89-48F4-B016-4BC8ECCEEDBC}</a:tableStyleId>
              </a:tblPr>
              <a:tblGrid>
                <a:gridCol w="766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1" i="0" u="none" strike="noStrike" cap="none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Метод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1" i="0" u="none" strike="noStrike" cap="none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Описание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Метод структуры средств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u="none" strike="noStrike" cap="none" dirty="0">
                          <a:solidFill>
                            <a:srgbClr val="233856"/>
                          </a:solidFill>
                        </a:rPr>
                        <a:t>RLD=∑ </a:t>
                      </a:r>
                      <a:r>
                        <a:rPr lang="ru-RU" sz="3600" u="none" strike="noStrike" cap="none" dirty="0" err="1">
                          <a:solidFill>
                            <a:srgbClr val="233856"/>
                          </a:solidFill>
                        </a:rPr>
                        <a:t>nl</a:t>
                      </a:r>
                      <a:r>
                        <a:rPr lang="ru-RU" sz="3600" u="none" strike="noStrike" cap="none" baseline="-25000" dirty="0" err="1">
                          <a:solidFill>
                            <a:srgbClr val="233856"/>
                          </a:solidFill>
                        </a:rPr>
                        <a:t>m</a:t>
                      </a:r>
                      <a:r>
                        <a:rPr lang="ru-RU" sz="3600" u="none" strike="noStrike" cap="none" dirty="0">
                          <a:solidFill>
                            <a:srgbClr val="233856"/>
                          </a:solidFill>
                        </a:rPr>
                        <a:t>× </a:t>
                      </a:r>
                      <a:r>
                        <a:rPr lang="ru-RU" sz="3600" u="none" strike="noStrike" cap="none" dirty="0" err="1">
                          <a:solidFill>
                            <a:srgbClr val="233856"/>
                          </a:solidFill>
                        </a:rPr>
                        <a:t>P</a:t>
                      </a:r>
                      <a:r>
                        <a:rPr lang="ru-RU" sz="3600" u="none" strike="noStrike" cap="none" baseline="-25000" dirty="0" err="1">
                          <a:solidFill>
                            <a:srgbClr val="233856"/>
                          </a:solidFill>
                        </a:rPr>
                        <a:t>m</a:t>
                      </a:r>
                      <a:endParaRPr sz="3600" u="none" strike="noStrike" cap="none" baseline="-25000" dirty="0">
                        <a:solidFill>
                          <a:srgbClr val="23385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u="none" strike="noStrike" cap="none" dirty="0">
                          <a:solidFill>
                            <a:srgbClr val="233856"/>
                          </a:solidFill>
                        </a:rPr>
                        <a:t>RLD — совокупная потребность в ликвидности для выполнения обязательств по погашению депозитов; </a:t>
                      </a:r>
                      <a:endParaRPr sz="2800" u="none" strike="noStrike" cap="none" dirty="0">
                        <a:solidFill>
                          <a:srgbClr val="23385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u="none" strike="noStrike" cap="none" dirty="0" err="1">
                          <a:solidFill>
                            <a:srgbClr val="233856"/>
                          </a:solidFill>
                        </a:rPr>
                        <a:t>nl</a:t>
                      </a:r>
                      <a:r>
                        <a:rPr lang="ru-RU" sz="2800" u="none" strike="noStrike" cap="none" baseline="-25000" dirty="0" err="1">
                          <a:solidFill>
                            <a:srgbClr val="233856"/>
                          </a:solidFill>
                        </a:rPr>
                        <a:t>m</a:t>
                      </a:r>
                      <a:r>
                        <a:rPr lang="ru-RU" sz="2800" u="none" strike="noStrike" cap="none" dirty="0">
                          <a:solidFill>
                            <a:srgbClr val="233856"/>
                          </a:solidFill>
                        </a:rPr>
                        <a:t> — норма формирования резервов ликвидности для </a:t>
                      </a:r>
                      <a:r>
                        <a:rPr lang="ru-RU" sz="2800" u="none" strike="noStrike" cap="none" dirty="0" err="1">
                          <a:solidFill>
                            <a:srgbClr val="233856"/>
                          </a:solidFill>
                        </a:rPr>
                        <a:t>m-го</a:t>
                      </a:r>
                      <a:r>
                        <a:rPr lang="ru-RU" sz="2800" u="none" strike="noStrike" cap="none" dirty="0">
                          <a:solidFill>
                            <a:srgbClr val="233856"/>
                          </a:solidFill>
                        </a:rPr>
                        <a:t> вида ресурсов; </a:t>
                      </a:r>
                      <a:endParaRPr sz="2800" u="none" strike="noStrike" cap="none" dirty="0">
                        <a:solidFill>
                          <a:srgbClr val="23385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u="none" strike="noStrike" cap="none" dirty="0" err="1">
                          <a:solidFill>
                            <a:srgbClr val="233856"/>
                          </a:solidFill>
                        </a:rPr>
                        <a:t>P</a:t>
                      </a:r>
                      <a:r>
                        <a:rPr lang="ru-RU" sz="2800" u="none" strike="noStrike" cap="none" baseline="-25000" dirty="0" err="1">
                          <a:solidFill>
                            <a:srgbClr val="233856"/>
                          </a:solidFill>
                        </a:rPr>
                        <a:t>m</a:t>
                      </a:r>
                      <a:r>
                        <a:rPr lang="ru-RU" sz="2800" u="none" strike="noStrike" cap="none" dirty="0">
                          <a:solidFill>
                            <a:srgbClr val="233856"/>
                          </a:solidFill>
                        </a:rPr>
                        <a:t> — объем обязательств данного вида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u="none" strike="noStrike" cap="none" dirty="0">
                          <a:solidFill>
                            <a:srgbClr val="233856"/>
                          </a:solidFill>
                        </a:rPr>
                        <a:t>RLK = SK – VK</a:t>
                      </a:r>
                      <a:endParaRPr sz="3600" u="none" strike="noStrike" cap="none" dirty="0">
                        <a:solidFill>
                          <a:srgbClr val="23385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u="none" strike="noStrike" cap="none" dirty="0">
                          <a:solidFill>
                            <a:srgbClr val="233856"/>
                          </a:solidFill>
                        </a:rPr>
                        <a:t>RLK – прогнозируемый рост кредитного портфеля; </a:t>
                      </a:r>
                      <a:endParaRPr sz="2800" u="none" strike="noStrike" cap="none" dirty="0">
                        <a:solidFill>
                          <a:srgbClr val="23385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u="none" strike="noStrike" cap="none" dirty="0">
                          <a:solidFill>
                            <a:srgbClr val="233856"/>
                          </a:solidFill>
                        </a:rPr>
                        <a:t>SK – прогнозируемый спрос на кредиты; </a:t>
                      </a:r>
                      <a:endParaRPr sz="2800" u="none" strike="noStrike" cap="none" dirty="0">
                        <a:solidFill>
                          <a:srgbClr val="23385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u="none" strike="noStrike" cap="none" dirty="0">
                          <a:solidFill>
                            <a:srgbClr val="233856"/>
                          </a:solidFill>
                        </a:rPr>
                        <a:t>VK – ожидаемых объемов возврата средств по действующим </a:t>
                      </a:r>
                      <a:r>
                        <a:rPr lang="ru-RU" sz="28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договорам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u="none" strike="noStrike" cap="none" dirty="0">
                          <a:solidFill>
                            <a:srgbClr val="233856"/>
                          </a:solidFill>
                        </a:rPr>
                        <a:t>RL = RLD + RLK</a:t>
                      </a:r>
                      <a:endParaRPr sz="3600" u="none" strike="noStrike" cap="none" dirty="0">
                        <a:solidFill>
                          <a:srgbClr val="23385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2800"/>
                        <a:buFont typeface="Arial Narrow"/>
                        <a:buNone/>
                      </a:pPr>
                      <a:r>
                        <a:rPr lang="ru-RU" sz="2800" u="none" strike="noStrike" cap="none" dirty="0">
                          <a:solidFill>
                            <a:srgbClr val="233856"/>
                          </a:solidFill>
                        </a:rPr>
                        <a:t>RL – необходимый запас ликвидности</a:t>
                      </a:r>
                      <a:endParaRPr sz="2400" u="none" strike="noStrike" cap="none" dirty="0">
                        <a:solidFill>
                          <a:srgbClr val="23385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Метод коэффициентов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Соблюдение коэффициентов, установленных на основе рекомендаций Базельского комитета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Метод источников и использования средств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Ликвидные активы [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, 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+ 1] = Ликвидные активы [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] +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+ Возврат срочных активов [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, 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+ 1] – Выдача кредитов [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, 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+ 1] –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– Погашение срочных депозитов [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, 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+ 1] + Планируемый приток срочных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депозитов [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, 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+ 1] ± Изменение стержневых депозитов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856"/>
                        </a:buClr>
                        <a:buSzPts val="3600"/>
                        <a:buFont typeface="Arial Narrow"/>
                        <a:buNone/>
                      </a:pP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[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, 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+ 1] ± Сальдо доходов-расходов [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, </a:t>
                      </a:r>
                      <a:r>
                        <a:rPr lang="ru-RU" sz="3600" b="0" i="0" u="none" strike="noStrike" cap="none" dirty="0" err="1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</a:t>
                      </a:r>
                      <a:r>
                        <a:rPr lang="ru-RU" sz="3600" b="0" i="0" u="none" strike="noStrike" cap="none" dirty="0">
                          <a:solidFill>
                            <a:srgbClr val="23385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+ 1].</a:t>
                      </a:r>
                      <a:endParaRPr sz="3600" b="0" i="0" u="none" strike="noStrike" cap="none" dirty="0">
                        <a:solidFill>
                          <a:srgbClr val="233856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" name="Google Shape;76;p3"/>
          <p:cNvSpPr txBox="1"/>
          <p:nvPr/>
        </p:nvSpPr>
        <p:spPr>
          <a:xfrm>
            <a:off x="2796881" y="-432760"/>
            <a:ext cx="16415590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МЕТОДЫ УПРАВЛЕНИЯ ЛИКВИДНОСТЬЮ</a:t>
            </a: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4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2" name="Google Shape;82;p4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2796881" y="-432760"/>
            <a:ext cx="16415590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МОДЕЛЬ</a:t>
            </a: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1597575" y="2726454"/>
            <a:ext cx="17646772" cy="857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</a:pPr>
            <a:r>
              <a:rPr lang="ru-RU" sz="66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Сделки -&gt; Денежные потоки -&gt; Баланс -&gt; </a:t>
            </a:r>
            <a:endParaRPr sz="6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</a:pPr>
            <a:r>
              <a:rPr lang="ru-RU" sz="66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-&gt; Показатели ликвидности</a:t>
            </a:r>
            <a:endParaRPr sz="6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</a:pPr>
            <a:endParaRPr sz="6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ru-RU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Рассматриваемые параметры: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ru-RU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Ликвидные активы (ЛА)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ru-RU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Нестабильные пассивы (НП)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ru-RU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Показатель текущей ликвидности = ЛА/НП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ru-RU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Свободные кредитные ресурсы (СКР) = ЛА - НП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5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0" name="Google Shape;90;p5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2796881" y="-432760"/>
            <a:ext cx="16415590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ИНСТРУМЕНТЫ</a:t>
            </a: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1341827" y="3613166"/>
            <a:ext cx="21779428" cy="568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914400" marR="0" lvl="0" indent="-914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AutoNum type="arabicPeriod"/>
            </a:pPr>
            <a:r>
              <a:rPr lang="ru-RU" sz="6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Инструмент для моделирования CF списка сделок банка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lang="ru-RU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Ввод – Список сделок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lang="ru-RU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Вывод – </a:t>
            </a:r>
            <a:r>
              <a:rPr lang="ru-RU" sz="44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Excel</a:t>
            </a:r>
            <a:r>
              <a:rPr lang="ru-RU" sz="4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файл с денежными потоками по кодам баланса </a:t>
            </a:r>
            <a:endParaRPr sz="4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r>
              <a:rPr lang="ru-RU" sz="5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</a:t>
            </a:r>
            <a:r>
              <a:rPr lang="ru-RU" sz="6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Инструмент обработки сделок</a:t>
            </a:r>
            <a:endParaRPr sz="6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6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2796881" y="-432760"/>
            <a:ext cx="16415590" cy="23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ru-RU" sz="7000" b="1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ТЕКУЩИЕ СДЕЛКИ</a:t>
            </a: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B16C758-8A8C-479B-B230-62D5A1C85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34284"/>
              </p:ext>
            </p:extLst>
          </p:nvPr>
        </p:nvGraphicFramePr>
        <p:xfrm>
          <a:off x="1391893" y="2593675"/>
          <a:ext cx="22475813" cy="934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1145</Words>
  <Application>Microsoft Office PowerPoint</Application>
  <PresentationFormat>Произвольный</PresentationFormat>
  <Paragraphs>308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 Narrow</vt:lpstr>
      <vt:lpstr>Calibri</vt:lpstr>
      <vt:lpstr>Helvetica Neue Light</vt:lpstr>
      <vt:lpstr>Helvetica Neue</vt:lpstr>
      <vt:lpstr>Arial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Кремлёв</dc:creator>
  <cp:lastModifiedBy>Александр Николаев</cp:lastModifiedBy>
  <cp:revision>12</cp:revision>
  <dcterms:modified xsi:type="dcterms:W3CDTF">2020-12-26T06:29:45Z</dcterms:modified>
</cp:coreProperties>
</file>