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9"/>
  </p:notesMasterIdLst>
  <p:sldIdLst>
    <p:sldId id="256" r:id="rId2"/>
    <p:sldId id="263" r:id="rId3"/>
    <p:sldId id="258" r:id="rId4"/>
    <p:sldId id="259" r:id="rId5"/>
    <p:sldId id="265" r:id="rId6"/>
    <p:sldId id="264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48" autoAdjust="0"/>
    <p:restoredTop sz="86130" autoAdjust="0"/>
  </p:normalViewPr>
  <p:slideViewPr>
    <p:cSldViewPr snapToGrid="0">
      <p:cViewPr varScale="1">
        <p:scale>
          <a:sx n="103" d="100"/>
          <a:sy n="103" d="100"/>
        </p:scale>
        <p:origin x="31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3537F-44BA-47CE-A3B5-B8903A0AD288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91D58-F242-426A-826D-CD8D51D53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152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91D58-F242-426A-826D-CD8D51D5335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824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91D58-F242-426A-826D-CD8D51D5335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15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9B98D-CB9B-4E0C-977C-92224D161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3A8628-35ED-4768-86DF-20060DA7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CDE7EB-AB90-419F-9F22-CB9681A8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FE41-3E6D-4BCE-88FE-DA3C9557452C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762FF7-CD4A-4B98-AE9D-3B744CEE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51252C-1787-4E28-83E0-B01B83E7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050-5DF6-44EC-A809-46F050E51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21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DA93B-0EA9-42FC-BB67-E0E3E21A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3B6EE6-0CF3-41FE-8330-51BDFEF7E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4D57C7-678D-4712-A883-A84328B9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FE41-3E6D-4BCE-88FE-DA3C9557452C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E28E07-A438-481C-A309-20DA21AA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CC8B74-07C9-4879-AC8C-BD13D05F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050-5DF6-44EC-A809-46F050E51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3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3C3183A-A8FD-43F7-99D1-186647361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A5F797-DDA9-441C-9324-89AE7F79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F8BBBA-2F59-4A2B-BC36-15299B71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FE41-3E6D-4BCE-88FE-DA3C9557452C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464927-F7FB-4031-93D0-9B3445DB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950061-94AE-4CB3-92F3-6AA442C2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050-5DF6-44EC-A809-46F050E51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61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55164-3394-4E30-AC93-D85EBFCB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032350-CC40-479D-9856-492815547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AF5FE3-6818-4C32-A40A-9EBA3279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FE41-3E6D-4BCE-88FE-DA3C9557452C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0E5825-41DB-45F5-AB83-628FC674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6D41C1-BEF4-4994-AF10-4192A22A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050-5DF6-44EC-A809-46F050E51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2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1BD34-8962-4DCA-A7FB-77DD1F6D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6D9296-9D1D-4893-B4C9-F5FD64DFC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198D4A-0C1C-4630-BEE5-FE2564C9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FE41-3E6D-4BCE-88FE-DA3C9557452C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36B38A-D1F5-426B-83B5-5E6D2268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B69348-1BA2-4C72-98F1-DFD34041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050-5DF6-44EC-A809-46F050E51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66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89169-948C-4B1F-909E-B2223732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2462B2-6A90-4150-ADBE-CE3ED900D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DEAE40-E752-422E-9B0F-7C1164FB1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5CA421-5790-419A-AEA4-F409A2D9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FE41-3E6D-4BCE-88FE-DA3C9557452C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E229D0-E006-41B3-9393-3D568533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239BB1-86A6-4707-9E6E-4B6B70E9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050-5DF6-44EC-A809-46F050E51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71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4FEAD-FF39-4C0C-94F5-BF688C6C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D0D895-291C-4BAC-9A88-564C95D04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4A6068-0D84-44CF-ADEA-D6ECD7237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2EA6A4-B85D-414D-B188-FB147DA90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2E8B9F-1D30-4840-9D28-A08C55BA0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C93079D-5478-4C0D-9F81-8D08261F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FE41-3E6D-4BCE-88FE-DA3C9557452C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4B0816B-1D41-4D5F-9AC9-8A9F53F4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AE1F18F-B75C-48A7-BB06-2FA203B3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050-5DF6-44EC-A809-46F050E51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29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A4C70-6325-45BA-8F27-C0549950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1CEE58-B56D-43E5-9EF3-37483CB6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FE41-3E6D-4BCE-88FE-DA3C9557452C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E1309D7-9618-4C7A-93A4-7F1BB94C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461E0B-6CDB-49AA-8B6E-06D945F7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050-5DF6-44EC-A809-46F050E51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04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75233BA-D2C2-4301-AD86-ACEF10F0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FE41-3E6D-4BCE-88FE-DA3C9557452C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435917C-EC6C-4769-909E-EC5DA98A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5D3900-9242-4D9F-ABD2-A23D6A90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050-5DF6-44EC-A809-46F050E51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53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D8D15-4157-4869-B2B3-1B522CCF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879336-6FF7-4032-91B1-1E8D3838E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FA92AA-FD35-4503-AC00-DAAF37591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ECBD50-4706-444D-A362-F1D8957D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FE41-3E6D-4BCE-88FE-DA3C9557452C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AB7C49-7D87-4340-9FE8-64B2C9FD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2E6AFD-D928-4862-9452-5548D019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050-5DF6-44EC-A809-46F050E51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60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E74E0-DB91-4712-8D67-292222874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48D06-74DB-4D9B-99F7-C5452C03F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CCEAA4-DCB0-4502-8BAE-DDDB1228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7AF475-01A7-4BB0-987E-08F27DA3A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FE41-3E6D-4BCE-88FE-DA3C9557452C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C215A6-72EB-4558-96A6-F3BF91BE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858A8D-1273-40A6-97B7-532C7A7D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050-5DF6-44EC-A809-46F050E51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23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DB108-1342-4C93-B0E1-ECA453AC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B86758-EA07-4765-AD32-4840C95DA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CA3013-2122-4646-9ACC-272F6AEFF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9FE41-3E6D-4BCE-88FE-DA3C9557452C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887E8A-20A9-4D5D-8EF9-091C0AB77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16C6A7-590F-44E3-837E-73B90ACD8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93050-5DF6-44EC-A809-46F050E51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42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C67FB0-2E16-45D2-88F3-4F055C1E6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cs typeface="Times New Roman" panose="02020603050405020304" pitchFamily="18" charset="0"/>
              </a:rPr>
              <a:t>Управление материальной точкой, движущейся в вертикальной плоскости под действием реактивной силы и силы тяжести с неразделёнными многоточечными промежуточными условиями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2B79DA-D83C-4360-A066-970B14E9B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2000" dirty="0">
                <a:cs typeface="Times New Roman" panose="02020603050405020304" pitchFamily="18" charset="0"/>
              </a:rPr>
              <a:t>В. В. Бирюков </a:t>
            </a:r>
            <a:br>
              <a:rPr lang="ru-RU" sz="2000" dirty="0">
                <a:cs typeface="Times New Roman" panose="02020603050405020304" pitchFamily="18" charset="0"/>
              </a:rPr>
            </a:br>
            <a:r>
              <a:rPr lang="en-US" sz="2000" dirty="0">
                <a:cs typeface="Times New Roman" panose="02020603050405020304" pitchFamily="18" charset="0"/>
              </a:rPr>
              <a:t>2 </a:t>
            </a:r>
            <a:r>
              <a:rPr lang="ru-RU" sz="2000" dirty="0">
                <a:cs typeface="Times New Roman" panose="02020603050405020304" pitchFamily="18" charset="0"/>
              </a:rPr>
              <a:t>курс ИМИТ ИГУ</a:t>
            </a:r>
          </a:p>
        </p:txBody>
      </p:sp>
    </p:spTree>
    <p:extLst>
      <p:ext uri="{BB962C8B-B14F-4D97-AF65-F5344CB8AC3E}">
        <p14:creationId xmlns:p14="http://schemas.microsoft.com/office/powerpoint/2010/main" val="163575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7360EE1-C663-442B-A451-751BFF74A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64205"/>
            <a:ext cx="9905998" cy="5226996"/>
          </a:xfrm>
        </p:spPr>
        <p:txBody>
          <a:bodyPr anchor="t">
            <a:normAutofit/>
          </a:bodyPr>
          <a:lstStyle/>
          <a:p>
            <a:r>
              <a:rPr lang="ru-RU" sz="2000" dirty="0">
                <a:cs typeface="Times New Roman" panose="02020603050405020304" pitchFamily="18" charset="0"/>
              </a:rPr>
              <a:t>В этой работе используется теория составных динамических систем.</a:t>
            </a:r>
          </a:p>
          <a:p>
            <a:pPr marL="0" indent="0">
              <a:buNone/>
            </a:pPr>
            <a:r>
              <a:rPr lang="ru-RU" sz="2000" dirty="0">
                <a:cs typeface="Times New Roman" panose="02020603050405020304" pitchFamily="18" charset="0"/>
              </a:rPr>
              <a:t>Она используется в ряде прикладных задач</a:t>
            </a:r>
            <a:r>
              <a:rPr lang="en-US" sz="2000" dirty="0">
                <a:cs typeface="Times New Roman" panose="02020603050405020304" pitchFamily="18" charset="0"/>
              </a:rPr>
              <a:t>,</a:t>
            </a:r>
            <a:r>
              <a:rPr lang="ru-RU" sz="2000" dirty="0">
                <a:cs typeface="Times New Roman" panose="02020603050405020304" pitchFamily="18" charset="0"/>
              </a:rPr>
              <a:t> к примеру в задачах программного управления и задачах оптимального управления. Практическое применение представлено в работах </a:t>
            </a:r>
            <a:r>
              <a:rPr lang="en-US" sz="2000" dirty="0">
                <a:cs typeface="Times New Roman" panose="02020603050405020304" pitchFamily="18" charset="0"/>
              </a:rPr>
              <a:t>[1,2].</a:t>
            </a:r>
            <a:endParaRPr lang="ru-RU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cs typeface="Times New Roman" panose="02020603050405020304" pitchFamily="18" charset="0"/>
              </a:rPr>
              <a:t>[1] </a:t>
            </a:r>
            <a:r>
              <a:rPr lang="ru-RU" sz="1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Барсегян</a:t>
            </a:r>
            <a:r>
              <a:rPr lang="ru-RU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В.Р. Задача управления для поэтапно меняющихся линейных систем нагруженных дифференциальных уравнений. / В.Р. </a:t>
            </a:r>
            <a:r>
              <a:rPr lang="ru-RU" sz="1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Барсегян</a:t>
            </a:r>
            <a:r>
              <a:rPr lang="ru-RU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// Автоматика и телемеханика. – 2018.  – №4. – С. 19-30.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[2] </a:t>
            </a:r>
            <a:r>
              <a:rPr lang="ru-RU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Конечно-элементное моделирование хирургического скальпеля с пьезоэлектрическим приводом. / А.С. </a:t>
            </a:r>
            <a:r>
              <a:rPr lang="ru-RU" sz="1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Скалиух</a:t>
            </a:r>
            <a:r>
              <a:rPr lang="ru-RU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П.А. Оганесян, А.А. Соловьева, Т.Е. Герасименко // Машиностроение и компьютерные технологии. – 2018. – №12. – С. 15-23.</a:t>
            </a:r>
          </a:p>
          <a:p>
            <a:pPr marL="0" indent="0">
              <a:buNone/>
            </a:pP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13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2F1EA-FD23-4134-9359-74FAE41E7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782595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Постановка</a:t>
            </a:r>
            <a:r>
              <a:rPr lang="ru-RU" sz="2400" dirty="0"/>
              <a:t> </a:t>
            </a:r>
            <a:r>
              <a:rPr lang="ru-RU" sz="3200" dirty="0"/>
              <a:t>задачи</a:t>
            </a: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7D92109-5B15-40BD-9D48-BAD4B92B7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1" y="622571"/>
                <a:ext cx="9905998" cy="5160392"/>
              </a:xfrm>
            </p:spPr>
            <p:txBody>
              <a:bodyPr anchor="t">
                <a:normAutofit/>
              </a:bodyPr>
              <a:lstStyle/>
              <a:p>
                <a:r>
                  <a:rPr lang="ru-RU" sz="2200" dirty="0">
                    <a:cs typeface="Times New Roman" panose="02020603050405020304" pitchFamily="18" charset="0"/>
                  </a:rPr>
                  <a:t>Пусть заданы начальное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2200" dirty="0"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2200" dirty="0"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22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200" dirty="0">
                    <a:cs typeface="Times New Roman" panose="02020603050405020304" pitchFamily="18" charset="0"/>
                  </a:rPr>
                  <a:t>	и конечное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2200" dirty="0"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2200" dirty="0"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22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200" dirty="0">
                    <a:cs typeface="Times New Roman" panose="02020603050405020304" pitchFamily="18" charset="0"/>
                  </a:rPr>
                  <a:t>	состояния системы</a:t>
                </a:r>
                <a:endParaRPr lang="en-US" sz="2200" dirty="0">
                  <a:cs typeface="Times New Roman" panose="02020603050405020304" pitchFamily="18" charset="0"/>
                </a:endParaRPr>
              </a:p>
              <a:p>
                <a:r>
                  <a:rPr lang="ru-RU" sz="2200" dirty="0">
                    <a:cs typeface="Times New Roman" panose="02020603050405020304" pitchFamily="18" charset="0"/>
                  </a:rPr>
                  <a:t>Пусть также заданы промежуточные моменты времени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</a:t>
                </a:r>
                <a:r>
                  <a:rPr lang="ru-RU" sz="2200" dirty="0"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</a:t>
                </a:r>
                <a:br>
                  <a:rPr lang="en-US" sz="2200" dirty="0"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0= </m:t>
                        </m:r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&lt; </m:t>
                        </m:r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&lt; </m:t>
                        </m:r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, </a:t>
                </a:r>
                <a:r>
                  <a:rPr lang="ru-RU" sz="2200" dirty="0">
                    <a:cs typeface="Times New Roman" panose="02020603050405020304" pitchFamily="18" charset="0"/>
                  </a:rPr>
                  <a:t>а неразделённые промежуточные условия имеют следующий вид</a:t>
                </a:r>
                <a:r>
                  <a:rPr lang="en-US" sz="2200" dirty="0">
                    <a:cs typeface="Times New Roman" panose="02020603050405020304" pitchFamily="18" charset="0"/>
                  </a:rPr>
                  <a:t>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,	</a:t>
                </a:r>
                <a:br>
                  <a:rPr lang="ru-RU" sz="2200" dirty="0">
                    <a:cs typeface="Times New Roman" panose="02020603050405020304" pitchFamily="18" charset="0"/>
                  </a:rPr>
                </a:br>
                <a:r>
                  <a:rPr lang="en-US" sz="2200" dirty="0"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.</a:t>
                </a:r>
                <a:r>
                  <a:rPr lang="ru-RU" sz="2200" dirty="0">
                    <a:cs typeface="Times New Roman" panose="02020603050405020304" pitchFamily="18" charset="0"/>
                  </a:rPr>
                  <a:t>           </a:t>
                </a:r>
                <a:r>
                  <a:rPr lang="en-US" sz="2200" dirty="0">
                    <a:cs typeface="Times New Roman" panose="02020603050405020304" pitchFamily="18" charset="0"/>
                  </a:rPr>
                  <a:t>(1)</a:t>
                </a:r>
              </a:p>
              <a:p>
                <a:r>
                  <a:rPr lang="ru-RU" sz="2200" dirty="0">
                    <a:cs typeface="Times New Roman" panose="02020603050405020304" pitchFamily="18" charset="0"/>
                  </a:rPr>
                  <a:t>Требуется найти условия,</a:t>
                </a:r>
                <a:r>
                  <a:rPr lang="en-US" sz="2200" dirty="0">
                    <a:cs typeface="Times New Roman" panose="02020603050405020304" pitchFamily="18" charset="0"/>
                  </a:rPr>
                  <a:t> </a:t>
                </a:r>
                <a:r>
                  <a:rPr lang="ru-RU" sz="2200" dirty="0">
                    <a:cs typeface="Times New Roman" panose="02020603050405020304" pitchFamily="18" charset="0"/>
                  </a:rPr>
                  <a:t>при которых существуют управляющее воздействие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ru-RU" sz="2200" dirty="0">
                    <a:cs typeface="Times New Roman" panose="02020603050405020304" pitchFamily="18" charset="0"/>
                  </a:rPr>
                  <a:t> </a:t>
                </a:r>
                <a:r>
                  <a:rPr lang="ru-RU" sz="2200">
                    <a:cs typeface="Times New Roman" panose="02020603050405020304" pitchFamily="18" charset="0"/>
                  </a:rPr>
                  <a:t>и движение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200" dirty="0">
                    <a:cs typeface="Times New Roman" panose="02020603050405020304" pitchFamily="18" charset="0"/>
                  </a:rPr>
                  <a:t>,переводящие движение системы из начального состояния в конечное.</a:t>
                </a:r>
                <a:endParaRPr 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7D92109-5B15-40BD-9D48-BAD4B92B7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1" y="622571"/>
                <a:ext cx="9905998" cy="5160392"/>
              </a:xfrm>
              <a:blipFill>
                <a:blip r:embed="rId2"/>
                <a:stretch>
                  <a:fillRect l="-739" t="-1535" r="-1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84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6B65FA5-FBD9-43FE-83CF-8B7BE1BD6C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1" y="721188"/>
                <a:ext cx="9905998" cy="4466897"/>
              </a:xfrm>
            </p:spPr>
            <p:txBody>
              <a:bodyPr anchor="t">
                <a:normAutofit fontScale="92500" lnSpcReduction="10000"/>
              </a:bodyPr>
              <a:lstStyle/>
              <a:p>
                <a:r>
                  <a:rPr lang="ru-RU" sz="2400" dirty="0">
                    <a:cs typeface="Times New Roman" panose="02020603050405020304" pitchFamily="18" charset="0"/>
                  </a:rPr>
                  <a:t>В качестве решения поставленной задачи, была рассмотрена задача управления материальной точкой, движущейся в вертикальной плоскости под действием реактивной силы и силы тяжести</a:t>
                </a:r>
                <a:r>
                  <a:rPr lang="en-US" sz="2400" dirty="0">
                    <a:cs typeface="Times New Roman" panose="02020603050405020304" pitchFamily="18" charset="0"/>
                  </a:rPr>
                  <a:t>.</a:t>
                </a:r>
                <a:r>
                  <a:rPr lang="ru-RU" sz="2400" dirty="0">
                    <a:cs typeface="Times New Roman" panose="02020603050405020304" pitchFamily="18" charset="0"/>
                  </a:rPr>
                  <a:t> Тогда её движение можно описать векторным уравнением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ru-RU" sz="2400" dirty="0">
                    <a:cs typeface="Times New Roman" panose="02020603050405020304" pitchFamily="18" charset="0"/>
                  </a:rPr>
                  <a:t>.  	</a:t>
                </a:r>
                <a:r>
                  <a:rPr lang="ru-RU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(2)</a:t>
                </a:r>
              </a:p>
              <a:p>
                <a:pPr marL="0" indent="0">
                  <a:buNone/>
                </a:pPr>
                <a:r>
                  <a:rPr lang="ru-RU" sz="2400" dirty="0">
                    <a:cs typeface="Times New Roman" panose="02020603050405020304" pitchFamily="18" charset="0"/>
                  </a:rPr>
                  <a:t>Проектируя уравнение на горизонтальную и вертикальную оси координат и введя нужные обозначения, запишем уравнение </a:t>
                </a:r>
                <a:r>
                  <a:rPr lang="ru-RU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(2) </a:t>
                </a:r>
                <a:r>
                  <a:rPr lang="ru-RU" sz="2400" dirty="0">
                    <a:cs typeface="Times New Roman" panose="02020603050405020304" pitchFamily="18" charset="0"/>
                  </a:rPr>
                  <a:t>в нормальной форме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br>
                  <a:rPr lang="ru-RU" sz="2400" i="1" dirty="0"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ru-RU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ru-RU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 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ru-RU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ru-RU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 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cs typeface="Times New Roman" panose="02020603050405020304" pitchFamily="18" charset="0"/>
                  </a:rPr>
                  <a:t>	(3)</a:t>
                </a:r>
              </a:p>
              <a:p>
                <a:pPr marL="0" indent="0">
                  <a:buNone/>
                </a:pPr>
                <a:r>
                  <a:rPr lang="ru-RU" sz="2400" dirty="0">
                    <a:cs typeface="Times New Roman" panose="02020603050405020304" pitchFamily="18" charset="0"/>
                  </a:rPr>
                  <a:t> будем считать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и </m:t>
                    </m:r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400" dirty="0">
                    <a:cs typeface="Times New Roman" panose="02020603050405020304" pitchFamily="18" charset="0"/>
                  </a:rPr>
                  <a:t> управляющим воздействием</a:t>
                </a:r>
                <a:r>
                  <a:rPr lang="ru-RU" sz="2400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6B65FA5-FBD9-43FE-83CF-8B7BE1BD6C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1" y="721188"/>
                <a:ext cx="9905998" cy="4466897"/>
              </a:xfrm>
              <a:blipFill>
                <a:blip r:embed="rId2"/>
                <a:stretch>
                  <a:fillRect l="-800" t="-2183" r="-369" b="-1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44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4A3CE0EF-CADA-4FEA-A601-2B493C9FD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72" y="923925"/>
            <a:ext cx="10303055" cy="56497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CCBF0E4-0642-4F9E-837A-786686535534}"/>
                  </a:ext>
                </a:extLst>
              </p:cNvPr>
              <p:cNvSpPr txBox="1"/>
              <p:nvPr/>
            </p:nvSpPr>
            <p:spPr>
              <a:xfrm>
                <a:off x="4220429" y="1123417"/>
                <a:ext cx="202788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Начало</m:t>
                      </m:r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  <a:latin typeface="Century Gothic" panose="020B0502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CCBF0E4-0642-4F9E-837A-786686535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429" y="1123417"/>
                <a:ext cx="2027881" cy="307777"/>
              </a:xfrm>
              <a:prstGeom prst="rect">
                <a:avLst/>
              </a:prstGeom>
              <a:blipFill>
                <a:blip r:embed="rId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CBF17B9-1DA7-4EC1-BEC5-595335DEDD7F}"/>
                  </a:ext>
                </a:extLst>
              </p:cNvPr>
              <p:cNvSpPr txBox="1"/>
              <p:nvPr/>
            </p:nvSpPr>
            <p:spPr>
              <a:xfrm>
                <a:off x="2171833" y="1754369"/>
                <a:ext cx="612507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Ввод  </m:t>
                      </m:r>
                      <m:sSub>
                        <m:sSubPr>
                          <m:ctrlPr>
                            <a:rPr lang="ru-R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и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CBF17B9-1DA7-4EC1-BEC5-595335DED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833" y="1754369"/>
                <a:ext cx="6125075" cy="246221"/>
              </a:xfrm>
              <a:prstGeom prst="rect">
                <a:avLst/>
              </a:prstGeom>
              <a:blipFill>
                <a:blip r:embed="rId5"/>
                <a:stretch>
                  <a:fillRect b="-3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956567B-68EA-4761-A86D-1A05CA721161}"/>
                  </a:ext>
                </a:extLst>
              </p:cNvPr>
              <p:cNvSpPr txBox="1"/>
              <p:nvPr/>
            </p:nvSpPr>
            <p:spPr>
              <a:xfrm>
                <a:off x="3288838" y="2382579"/>
                <a:ext cx="389106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−промежуточное условие (1)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 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956567B-68EA-4761-A86D-1A05CA721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838" y="2382579"/>
                <a:ext cx="3891064" cy="246221"/>
              </a:xfrm>
              <a:prstGeom prst="rect">
                <a:avLst/>
              </a:prstGeom>
              <a:blipFill>
                <a:blip r:embed="rId6"/>
                <a:stretch>
                  <a:fillRect b="-3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8E43498D-D841-4022-9304-EFBD79C5B4F2}"/>
              </a:ext>
            </a:extLst>
          </p:cNvPr>
          <p:cNvSpPr txBox="1"/>
          <p:nvPr/>
        </p:nvSpPr>
        <p:spPr>
          <a:xfrm>
            <a:off x="2971431" y="2976876"/>
            <a:ext cx="521473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Запись промежуточного условия в матричной форме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5EF29DB-6A2D-4046-B036-AC34F3FC3530}"/>
                  </a:ext>
                </a:extLst>
              </p:cNvPr>
              <p:cNvSpPr txBox="1"/>
              <p:nvPr/>
            </p:nvSpPr>
            <p:spPr>
              <a:xfrm>
                <a:off x="2269330" y="3419229"/>
                <a:ext cx="6236436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Нахождение фундаментальной матрицы </m:t>
                      </m:r>
                    </m:oMath>
                    <m:oMath xmlns:m="http://schemas.openxmlformats.org/officeDocument/2006/math">
                      <m:r>
                        <a:rPr lang="ru-RU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решения однородной</m:t>
                      </m:r>
                      <m:r>
                        <a:rPr lang="ru-R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части</m:t>
                      </m:r>
                      <m:r>
                        <a:rPr lang="ru-R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системы</m:t>
                      </m:r>
                      <m:r>
                        <a:rPr lang="ru-RU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ru-R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RU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</a:endParaRPr>
              </a:p>
              <a:p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5EF29DB-6A2D-4046-B036-AC34F3FC3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330" y="3419229"/>
                <a:ext cx="6236436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35534B0-EEC9-42DC-8A90-08392F90797D}"/>
                  </a:ext>
                </a:extLst>
              </p:cNvPr>
              <p:cNvSpPr txBox="1"/>
              <p:nvPr/>
            </p:nvSpPr>
            <p:spPr>
              <a:xfrm>
                <a:off x="3139078" y="4199815"/>
                <a:ext cx="4496937" cy="281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ru-R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ru-R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временной промежуток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0,2</m:t>
                          </m:r>
                        </m:e>
                      </m:acc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35534B0-EEC9-42DC-8A90-08392F907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078" y="4199815"/>
                <a:ext cx="4496937" cy="281552"/>
              </a:xfrm>
              <a:prstGeom prst="rect">
                <a:avLst/>
              </a:prstGeom>
              <a:blipFill>
                <a:blip r:embed="rId8"/>
                <a:stretch>
                  <a:fillRect l="-136" r="-271" b="-23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9B0F5B6E-AB93-4E77-8D0B-E98B3CE39523}"/>
              </a:ext>
            </a:extLst>
          </p:cNvPr>
          <p:cNvSpPr txBox="1"/>
          <p:nvPr/>
        </p:nvSpPr>
        <p:spPr>
          <a:xfrm>
            <a:off x="3675713" y="4824852"/>
            <a:ext cx="380617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Нахождение управляющего воздействия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4CF8807-C023-4AAC-941F-07BA2CF2FD0D}"/>
                  </a:ext>
                </a:extLst>
              </p:cNvPr>
              <p:cNvSpPr txBox="1"/>
              <p:nvPr/>
            </p:nvSpPr>
            <p:spPr>
              <a:xfrm>
                <a:off x="4183384" y="5460546"/>
                <a:ext cx="279082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Нахождение движения точки</m:t>
                      </m:r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4CF8807-C023-4AAC-941F-07BA2CF2F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384" y="5460546"/>
                <a:ext cx="2790829" cy="246221"/>
              </a:xfrm>
              <a:prstGeom prst="rect">
                <a:avLst/>
              </a:prstGeom>
              <a:blipFill>
                <a:blip r:embed="rId9"/>
                <a:stretch>
                  <a:fillRect l="-1528" r="-437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5A19242F-4272-46CD-A428-EC9F76D8031A}"/>
              </a:ext>
            </a:extLst>
          </p:cNvPr>
          <p:cNvSpPr txBox="1"/>
          <p:nvPr/>
        </p:nvSpPr>
        <p:spPr>
          <a:xfrm>
            <a:off x="4875777" y="5996117"/>
            <a:ext cx="71718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Конец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EEFA90D-90A0-44D4-A3DC-935E1B5D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472" y="230019"/>
            <a:ext cx="9905998" cy="693906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Блок-схема решения задачи</a:t>
            </a:r>
          </a:p>
        </p:txBody>
      </p:sp>
    </p:spTree>
    <p:extLst>
      <p:ext uri="{BB962C8B-B14F-4D97-AF65-F5344CB8AC3E}">
        <p14:creationId xmlns:p14="http://schemas.microsoft.com/office/powerpoint/2010/main" val="160444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47D64-FD52-4408-8964-1D22A64A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93906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Заключение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C54BB8-C581-49FE-B0D6-A000DE4E59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449421"/>
                <a:ext cx="9905998" cy="4341779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>
                    <a:cs typeface="Times New Roman" panose="02020603050405020304" pitchFamily="18" charset="0"/>
                  </a:rPr>
                  <a:t>Таким образом для системы (3) с заданными начальными и конечными значениями фазового вектора и неразделёнными промежуточными условиями (1) получены явные выражения для управления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>
                    <a:cs typeface="Times New Roman" panose="02020603050405020304" pitchFamily="18" charset="0"/>
                  </a:rPr>
                  <a:t> и соответсвенного движения</a:t>
                </a:r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C54BB8-C581-49FE-B0D6-A000DE4E5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449421"/>
                <a:ext cx="9905998" cy="4341779"/>
              </a:xfrm>
              <a:blipFill>
                <a:blip r:embed="rId2"/>
                <a:stretch>
                  <a:fillRect l="-615" t="-15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07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216FB-C644-4AD5-9645-CC6211067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329" y="39064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Спасибо</a:t>
            </a:r>
            <a:r>
              <a:rPr lang="ru-RU" sz="3200" dirty="0"/>
              <a:t>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0876196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</TotalTime>
  <Words>462</Words>
  <Application>Microsoft Office PowerPoint</Application>
  <PresentationFormat>Широкоэкранный</PresentationFormat>
  <Paragraphs>42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Century Gothic</vt:lpstr>
      <vt:lpstr>Тема Office</vt:lpstr>
      <vt:lpstr>Управление материальной точкой, движущейся в вертикальной плоскости под действием реактивной силы и силы тяжести с неразделёнными многоточечными промежуточными условиями</vt:lpstr>
      <vt:lpstr>Презентация PowerPoint</vt:lpstr>
      <vt:lpstr>Постановка задачи</vt:lpstr>
      <vt:lpstr>Презентация PowerPoint</vt:lpstr>
      <vt:lpstr>Блок-схема решения задачи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материальной точки, движущейся в вертикальной плоскости под действием реактивной силы и силы тяжести с неразделёнными многоточечными промежуточными условиями</dc:title>
  <dc:creator>Виталий Бирюков</dc:creator>
  <cp:lastModifiedBy>Виталий Бирюков</cp:lastModifiedBy>
  <cp:revision>58</cp:revision>
  <dcterms:created xsi:type="dcterms:W3CDTF">2021-03-30T06:38:56Z</dcterms:created>
  <dcterms:modified xsi:type="dcterms:W3CDTF">2021-05-25T13:00:56Z</dcterms:modified>
</cp:coreProperties>
</file>