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  <p:sldMasterId id="2147483798" r:id="rId2"/>
    <p:sldMasterId id="2147483786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59" r:id="rId7"/>
    <p:sldId id="266" r:id="rId8"/>
    <p:sldId id="260" r:id="rId9"/>
    <p:sldId id="267" r:id="rId10"/>
    <p:sldId id="261" r:id="rId11"/>
    <p:sldId id="271" r:id="rId12"/>
    <p:sldId id="265" r:id="rId13"/>
    <p:sldId id="268" r:id="rId14"/>
    <p:sldId id="269" r:id="rId15"/>
    <p:sldId id="270" r:id="rId16"/>
    <p:sldId id="264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F76F-8D12-453A-8E60-10922809DB95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409F4-E5D5-4661-9518-2E7FCECD7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2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194AA-3D61-4366-A8B7-C943B1A18BAD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FF7D-3A52-4B43-8A30-69288D21C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00B-1D1A-4999-8F74-858A6CD2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0D6DBE-57D7-463D-8889-11D2E0D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56964-0D5F-4BC6-9D09-B993468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351E7-2EDA-46FE-86CF-71E5D544EE7B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C56BC-EE96-4F5A-8BDA-CB918DB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E0570-ECD3-405F-9114-D405C9D1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2A715-A5AF-463E-B0C2-E50E74EF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A0BD7-F89B-43A5-B435-590F9C5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1938B-5A20-4355-8AD7-6C4E6943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67EA1D-4817-480C-88B8-FC2B5A58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12F37-452D-43B6-847C-E195475C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6C85DB-DE75-44CE-A61E-9B8599069D54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21E2D-FE59-404A-A864-C077B3E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62C41-491F-4444-ABB4-2C3B8C32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4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4ACC-46DA-4D81-85EB-62818DEC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72AB1F-8455-4648-B744-59395F42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DF687-EE76-4BD4-8AA4-FC9B767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268B68-0FC1-4F8F-8461-AE728E5774CF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00F6-7672-4EBD-B66F-C4F90F7F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6542F-40F6-4216-AFA7-A2B90CA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1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1AAC82-1906-4761-B9B4-96FC79D3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39195D-F111-4C9E-A5F5-C81CF4AA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AF2D7-ECA2-46F7-A2B9-7B0434BD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8791B3-0F3E-4E10-9B4F-E29055412B82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F607F-8758-43EB-9E31-617E72C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6ACC0-10B0-4951-A993-494D3AB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8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00B-1D1A-4999-8F74-858A6CD2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0D6DBE-57D7-463D-8889-11D2E0D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56964-0D5F-4BC6-9D09-B993468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351E7-2EDA-46FE-86CF-71E5D544EE7B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C56BC-EE96-4F5A-8BDA-CB918DB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E0570-ECD3-405F-9114-D405C9D1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2A715-A5AF-463E-B0C2-E50E74EF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98BDE4-EBC1-4B36-A365-42B06BE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F29FC-2A21-4E32-9F28-343C464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FD5DA-73B3-472C-9B1C-B10E79B82D7C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870A2-C802-4F82-8D18-ADEA82C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01027-B6EB-463B-82DA-E9770474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83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AB0798F-4146-4F46-A300-F0CAD67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83E568-A07D-4950-89C4-300E530D50AE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71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CF8C5-D3F9-4038-A646-AC3016050DAD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14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B2DB4-81F3-49B6-B05F-FCF02FC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47FE1-BB9B-4DB3-8DCE-1F1D5292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92E765-54A7-4B30-B50C-5BE375EB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9EF91-9EFC-44F9-BD16-597E2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9D67-08CF-4539-8D2A-7716B2F6F3C9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35082-55DA-490A-A7ED-C811200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E376D-0EC1-4BBF-89B2-FF8CA0F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23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95D71-E9BB-44C4-B7FA-5D2F1987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09779-1575-45E9-A982-66A3AEF5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9DE503-413C-4D12-882E-CED80811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D00716-7FCA-486F-BEE1-73A6F85F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B413C3-4851-49CD-97D1-E481B19C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C2F8F5-5C19-41B6-9234-9D755EE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7EC4B-4227-4114-8988-1E5F2285A16E}" type="datetime1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CDAFE9-20DA-42BC-B452-60D61D98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F463C6-D38E-49E3-8D9F-4F47510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69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9FFC9-7976-4AD3-BFA8-73C8672F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DF56E9-AF52-4D7C-A20F-7839FB5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76B126-A041-4D91-8F59-9332C5D12E9C}" type="datetime1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211CA6-9DAB-40A3-A82F-F2088257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71CE38-64D1-49F8-9F1C-046D7E52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98BDE4-EBC1-4B36-A365-42B06BE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F29FC-2A21-4E32-9F28-343C464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FD5DA-73B3-472C-9B1C-B10E79B82D7C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870A2-C802-4F82-8D18-ADEA82C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01027-B6EB-463B-82DA-E9770474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3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E6874D-AA01-4787-A96B-439F5AFB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00207-42F2-42DF-9048-336342E38091}" type="datetime1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8D2CC0-C7EB-4C35-960D-9F09D5F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F6F892-374F-4C47-9335-71401BFD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20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C2CC-F668-4C4A-8CA9-8AB92BDB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8ECA5-AB73-42E0-94A7-28E999E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3DED5-61EC-4DDD-8C68-90524FAE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73ECD-9799-4ECF-ACBF-47D86A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4DF5A6-75BA-4976-A850-63328CD04782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244D3-8168-4394-BBD9-EFD639AA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19783B-D017-4F93-A8A8-E4E6E29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92075"/>
            <a:ext cx="2743200" cy="365125"/>
          </a:xfrm>
        </p:spPr>
        <p:txBody>
          <a:bodyPr/>
          <a:lstStyle>
            <a:lvl1pPr>
              <a:defRPr sz="2200"/>
            </a:lvl1pPr>
          </a:lstStyle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A0BD7-F89B-43A5-B435-590F9C5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1938B-5A20-4355-8AD7-6C4E6943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67EA1D-4817-480C-88B8-FC2B5A58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12F37-452D-43B6-847C-E195475C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6C85DB-DE75-44CE-A61E-9B8599069D54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21E2D-FE59-404A-A864-C077B3E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62C41-491F-4444-ABB4-2C3B8C32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81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4ACC-46DA-4D81-85EB-62818DEC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72AB1F-8455-4648-B744-59395F42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DF687-EE76-4BD4-8AA4-FC9B767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268B68-0FC1-4F8F-8461-AE728E5774CF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00F6-7672-4EBD-B66F-C4F90F7F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6542F-40F6-4216-AFA7-A2B90CA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3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1AAC82-1906-4761-B9B4-96FC79D3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39195D-F111-4C9E-A5F5-C81CF4AA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AF2D7-ECA2-46F7-A2B9-7B0434BD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8791B3-0F3E-4E10-9B4F-E29055412B82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F607F-8758-43EB-9E31-617E72C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6ACC0-10B0-4951-A993-494D3AB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1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28F-ADDE-4FE5-9D8A-33A7D8A41264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31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C19E-71DF-4AC6-951A-B644557F9C36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25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55F7-5698-4D7F-ABCF-08E9AE9BF89C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87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1BD5-5932-44A4-AD7C-F17C12A21A8F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A81B-D00B-4981-B321-E5434097586D}" type="datetime1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AB0798F-4146-4F46-A300-F0CAD67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83E568-A07D-4950-89C4-300E530D50AE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08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AB32-4C09-4653-8C14-20DB25A22242}" type="datetime1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528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886-5CF0-4ED7-99F9-A20FCE794FE3}" type="datetime1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03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0F5C-8AE2-4FED-8E30-1AF6246DA3B2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369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0CA1-E5A5-491F-8043-1EFAC06E2B60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1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EF5-F41B-4F2C-8F94-DF31907F4D79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34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6BF3-2BB5-4F1B-822C-EF2338496048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CF8C5-D3F9-4038-A646-AC3016050DAD}" type="datetime1">
              <a:rPr lang="ru-RU" smtClean="0"/>
              <a:t>19.04.2022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66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B2DB4-81F3-49B6-B05F-FCF02FC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47FE1-BB9B-4DB3-8DCE-1F1D5292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92E765-54A7-4B30-B50C-5BE375EB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9EF91-9EFC-44F9-BD16-597E2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9D67-08CF-4539-8D2A-7716B2F6F3C9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35082-55DA-490A-A7ED-C811200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E376D-0EC1-4BBF-89B2-FF8CA0F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95D71-E9BB-44C4-B7FA-5D2F1987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09779-1575-45E9-A982-66A3AEF5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9DE503-413C-4D12-882E-CED80811B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D00716-7FCA-486F-BEE1-73A6F85F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B413C3-4851-49CD-97D1-E481B19C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C2F8F5-5C19-41B6-9234-9D755EEE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7EC4B-4227-4114-8988-1E5F2285A16E}" type="datetime1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CDAFE9-20DA-42BC-B452-60D61D98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F463C6-D38E-49E3-8D9F-4F47510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9FFC9-7976-4AD3-BFA8-73C8672F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DF56E9-AF52-4D7C-A20F-7839FB5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76B126-A041-4D91-8F59-9332C5D12E9C}" type="datetime1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211CA6-9DAB-40A3-A82F-F2088257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71CE38-64D1-49F8-9F1C-046D7E52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2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E6874D-AA01-4787-A96B-439F5AFB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00207-42F2-42DF-9048-336342E38091}" type="datetime1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8D2CC0-C7EB-4C35-960D-9F09D5F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F6F892-374F-4C47-9335-71401BFD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8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C2CC-F668-4C4A-8CA9-8AB92BDB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8ECA5-AB73-42E0-94A7-28E999E2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3DED5-61EC-4DDD-8C68-90524FAE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73ECD-9799-4ECF-ACBF-47D86A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4DF5A6-75BA-4976-A850-63328CD04782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244D3-8168-4394-BBD9-EFD639AA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19783B-D017-4F93-A8A8-E4E6E29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92075"/>
            <a:ext cx="2743200" cy="365125"/>
          </a:xfrm>
        </p:spPr>
        <p:txBody>
          <a:bodyPr/>
          <a:lstStyle>
            <a:lvl1pPr>
              <a:defRPr sz="2200"/>
            </a:lvl1pPr>
          </a:lstStyle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65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5FC0F-B8E3-41B1-9967-ABC13A4D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687155-04F9-4AE0-9ED6-41CCD8BF0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2" name="Дата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2E25-F322-4D2E-BFEA-022AFF24B44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85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5FC0F-B8E3-41B1-9967-ABC13A4D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70FF-E110-42FC-89FA-89A9F7E4B95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687155-04F9-4AE0-9ED6-41CCD8BF0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DB99-07CA-4DF5-88E2-538EA8D9167D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9BF5-9560-4409-AADD-7B1FCE98A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26958"/>
            <a:ext cx="9144000" cy="2387600"/>
          </a:xfrm>
        </p:spPr>
        <p:txBody>
          <a:bodyPr>
            <a:no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Управление материальной точкой, движущейся в вертикальной плоскости под действием реактивной силы и силы </a:t>
            </a:r>
            <a:r>
              <a:rPr lang="ru-RU" sz="2400" dirty="0" smtClean="0">
                <a:cs typeface="Times New Roman" panose="02020603050405020304" pitchFamily="18" charset="0"/>
              </a:rPr>
              <a:t>тяжести, </a:t>
            </a:r>
            <a:r>
              <a:rPr lang="ru-RU" sz="2400" dirty="0">
                <a:cs typeface="Times New Roman" panose="02020603050405020304" pitchFamily="18" charset="0"/>
              </a:rPr>
              <a:t>с неразделёнными многоточечными промежуточными условиями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4558"/>
            <a:ext cx="9144000" cy="1655762"/>
          </a:xfrm>
        </p:spPr>
        <p:txBody>
          <a:bodyPr/>
          <a:lstStyle/>
          <a:p>
            <a:pPr algn="r"/>
            <a:r>
              <a:rPr lang="ru-RU" sz="2000" dirty="0">
                <a:cs typeface="Times New Roman" panose="02020603050405020304" pitchFamily="18" charset="0"/>
              </a:rPr>
              <a:t>В. В. Бирюков </a:t>
            </a:r>
            <a:br>
              <a:rPr lang="ru-RU" sz="2000" dirty="0"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3 </a:t>
            </a:r>
            <a:r>
              <a:rPr lang="ru-RU" sz="2000" dirty="0">
                <a:cs typeface="Times New Roman" panose="02020603050405020304" pitchFamily="18" charset="0"/>
              </a:rPr>
              <a:t>курс ИМИТ ИГУ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2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40685" y="352260"/>
            <a:ext cx="10431462" cy="9302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Примеры выполнения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374"/>
            <a:ext cx="5128729" cy="3228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16" y="1553447"/>
            <a:ext cx="5445616" cy="474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Заголовок 1"/>
              <p:cNvSpPr txBox="1">
                <a:spLocks/>
              </p:cNvSpPr>
              <p:nvPr/>
            </p:nvSpPr>
            <p:spPr>
              <a:xfrm>
                <a:off x="838199" y="1282535"/>
                <a:ext cx="5128729" cy="15532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0,1,2,3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3,2,2,1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6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82535"/>
                <a:ext cx="5128729" cy="1553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82" y="2339440"/>
            <a:ext cx="10725405" cy="2364567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298820" y="1379551"/>
            <a:ext cx="9813967" cy="2297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2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8395" y="1546630"/>
            <a:ext cx="8919366" cy="792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Текстовый результат работы программы представленный на языке </a:t>
            </a:r>
            <a:r>
              <a:rPr lang="en-US" sz="2200" dirty="0" err="1"/>
              <a:t>t</a:t>
            </a:r>
            <a:r>
              <a:rPr lang="en-US" sz="2200" dirty="0" err="1" smtClean="0"/>
              <a:t>ex</a:t>
            </a:r>
            <a:r>
              <a:rPr lang="en-US" sz="2200" dirty="0"/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448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56" y="1331562"/>
            <a:ext cx="5424214" cy="47145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6" y="2509246"/>
            <a:ext cx="5133885" cy="35368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Заголовок 1"/>
              <p:cNvSpPr txBox="1">
                <a:spLocks/>
              </p:cNvSpPr>
              <p:nvPr/>
            </p:nvSpPr>
            <p:spPr>
              <a:xfrm>
                <a:off x="538729" y="1199408"/>
                <a:ext cx="5128729" cy="155320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0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29" y="1199408"/>
                <a:ext cx="5128729" cy="1553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298820" y="1379551"/>
            <a:ext cx="9813967" cy="2297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2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8395" y="1546630"/>
            <a:ext cx="8919366" cy="792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Текстовый результат работы программы представленный на языке </a:t>
            </a:r>
            <a:r>
              <a:rPr lang="en-US" sz="2200" dirty="0" err="1"/>
              <a:t>t</a:t>
            </a:r>
            <a:r>
              <a:rPr lang="en-US" sz="2200" dirty="0" err="1" smtClean="0"/>
              <a:t>ex</a:t>
            </a:r>
            <a:r>
              <a:rPr lang="en-US" sz="2200" dirty="0"/>
              <a:t>: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5" y="2506519"/>
            <a:ext cx="10484392" cy="23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>
                    <a:cs typeface="Times New Roman" panose="02020603050405020304" pitchFamily="18" charset="0"/>
                  </a:rPr>
                  <a:t>Таким образом для системы (3) с заданными начальными и конечными значениями фазового вектора и неразделёнными промежуточными условиями (1) получены явные выражения для управления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>
                    <a:cs typeface="Times New Roman" panose="02020603050405020304" pitchFamily="18" charset="0"/>
                  </a:rPr>
                  <a:t> и </a:t>
                </a:r>
                <a:r>
                  <a:rPr lang="ru-RU" sz="2200" dirty="0" smtClean="0">
                    <a:cs typeface="Times New Roman" panose="02020603050405020304" pitchFamily="18" charset="0"/>
                  </a:rPr>
                  <a:t>соответственного движения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</a:t>
                </a:r>
                <a:r>
                  <a:rPr lang="ru-RU" sz="2200" i="1" dirty="0" smtClean="0"/>
                  <a:t/>
                </a:r>
                <a:br>
                  <a:rPr lang="ru-RU" sz="2200" i="1" dirty="0" smtClean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/>
                  <a:t>Также составлена программа, на языке </a:t>
                </a:r>
                <a:r>
                  <a:rPr lang="en-US" sz="2200" dirty="0" smtClean="0"/>
                  <a:t>Python 3</a:t>
                </a:r>
                <a:r>
                  <a:rPr lang="ru-RU" sz="2200" dirty="0" smtClean="0"/>
                  <a:t> с использованием сторонних библиотек</a:t>
                </a:r>
                <a:r>
                  <a:rPr lang="en-US" sz="2200" dirty="0" smtClean="0"/>
                  <a:t>, </a:t>
                </a:r>
                <a:r>
                  <a:rPr lang="ru-RU" sz="2200" dirty="0" smtClean="0"/>
                  <a:t>реализующая алгоритм нахождения выше названных величин.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dirty="0" smtClean="0"/>
              <a:t>Заключение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84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97528" y="23449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337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4107" y="1270660"/>
            <a:ext cx="10041196" cy="47162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В этой работе используются элементы теории составных динамических систем.</a:t>
            </a:r>
          </a:p>
          <a:p>
            <a:pPr marL="0" indent="0">
              <a:buNone/>
            </a:pPr>
            <a:r>
              <a:rPr lang="ru-RU" sz="2400" dirty="0" smtClean="0">
                <a:cs typeface="Times New Roman" panose="02020603050405020304" pitchFamily="18" charset="0"/>
              </a:rPr>
              <a:t>Она используется в ряде прикладных задач</a:t>
            </a:r>
            <a:r>
              <a:rPr lang="en-US" sz="2400" dirty="0" smtClean="0"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cs typeface="Times New Roman" panose="02020603050405020304" pitchFamily="18" charset="0"/>
              </a:rPr>
              <a:t> к примеру в задачах программного управления и задачах оптимального управления. Практическое применение представлено в работах </a:t>
            </a:r>
            <a:r>
              <a:rPr lang="en-US" sz="2400" dirty="0" smtClean="0">
                <a:cs typeface="Times New Roman" panose="02020603050405020304" pitchFamily="18" charset="0"/>
              </a:rPr>
              <a:t>[1,2].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cs typeface="Times New Roman" panose="02020603050405020304" pitchFamily="18" charset="0"/>
              </a:rPr>
              <a:t>[1] </a:t>
            </a:r>
            <a:r>
              <a:rPr lang="ru-R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Барсегян</a:t>
            </a: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 В.Р. Задача управления для поэтапно меняющихся линейных систем нагруженных дифференциальных уравнений. / В.Р. </a:t>
            </a:r>
            <a:r>
              <a:rPr lang="ru-R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Барсегян</a:t>
            </a: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 // Автоматика и телемеханика. – 2018.  – №4. – С. 19-30.</a:t>
            </a:r>
            <a:endParaRPr lang="en-US" sz="1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Конечно-элементное моделирование хирургического скальпеля с пьезоэлектрическим приводом. / А.С. </a:t>
            </a:r>
            <a:r>
              <a:rPr lang="ru-R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Скалиух</a:t>
            </a: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, П.А. Оганесян, А.А. Соловьева, Т.Е. Герасименко // Машиностроение и компьютерные технологии. – 2018. – №12. – С. 15-23.</a:t>
            </a:r>
          </a:p>
          <a:p>
            <a:pPr marL="0" indent="0">
              <a:buNone/>
            </a:pPr>
            <a:endParaRPr lang="ru-RU" dirty="0" smtClean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816"/>
                <a:ext cx="10515600" cy="48991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000" dirty="0" smtClean="0">
                    <a:cs typeface="Times New Roman" panose="02020603050405020304" pitchFamily="18" charset="0"/>
                  </a:rPr>
                  <a:t>Пусть заданы начальное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	и конечное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	состояния </a:t>
                </a:r>
                <a:r>
                  <a:rPr lang="ru-RU" sz="2000" dirty="0" smtClean="0">
                    <a:cs typeface="Times New Roman" panose="02020603050405020304" pitchFamily="18" charset="0"/>
                  </a:rPr>
                  <a:t>системы, описанные фазовыми векторами.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Пусть также заданы промежуточные моменты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0=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&lt;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&lt;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cs typeface="Times New Roman" panose="02020603050405020304" pitchFamily="18" charset="0"/>
                  </a:rPr>
                  <a:t>а неразделённые промежуточные условия имеют следующий вид</a:t>
                </a:r>
                <a:r>
                  <a:rPr lang="en-US" sz="20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,	</a:t>
                </a:r>
                <a:r>
                  <a:rPr lang="ru-RU" sz="2000" dirty="0">
                    <a:cs typeface="Times New Roman" panose="02020603050405020304" pitchFamily="18" charset="0"/>
                  </a:rPr>
                  <a:t/>
                </a:r>
                <a:br>
                  <a:rPr lang="ru-RU" sz="2000" dirty="0">
                    <a:cs typeface="Times New Roman" panose="02020603050405020304" pitchFamily="18" charset="0"/>
                  </a:rPr>
                </a:br>
                <a:r>
                  <a:rPr lang="en-US" sz="20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.</a:t>
                </a:r>
                <a:r>
                  <a:rPr lang="ru-RU" sz="2000" dirty="0">
                    <a:cs typeface="Times New Roman" panose="02020603050405020304" pitchFamily="18" charset="0"/>
                  </a:rPr>
                  <a:t>           </a:t>
                </a:r>
                <a:r>
                  <a:rPr lang="en-US" sz="2000" dirty="0">
                    <a:cs typeface="Times New Roman" panose="02020603050405020304" pitchFamily="18" charset="0"/>
                  </a:rPr>
                  <a:t>(1)</a:t>
                </a:r>
              </a:p>
              <a:p>
                <a:pPr marL="0" indent="0" algn="just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Требуется найти условия,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cs typeface="Times New Roman" panose="02020603050405020304" pitchFamily="18" charset="0"/>
                  </a:rPr>
                  <a:t>при которых существуют управляющее воздействие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 и движение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cs typeface="Times New Roman" panose="02020603050405020304" pitchFamily="18" charset="0"/>
                  </a:rPr>
                  <a:t>,</a:t>
                </a:r>
                <a:r>
                  <a:rPr lang="ru-RU" sz="2000" dirty="0" smtClean="0">
                    <a:cs typeface="Times New Roman" panose="02020603050405020304" pitchFamily="18" charset="0"/>
                  </a:rPr>
                  <a:t>переводящее систему </a:t>
                </a:r>
                <a:r>
                  <a:rPr lang="ru-RU" sz="2000" dirty="0">
                    <a:cs typeface="Times New Roman" panose="02020603050405020304" pitchFamily="18" charset="0"/>
                  </a:rPr>
                  <a:t>из начального состояния в конечное.</a:t>
                </a:r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816"/>
                <a:ext cx="10515600" cy="4899147"/>
              </a:xfrm>
              <a:blipFill>
                <a:blip r:embed="rId2"/>
                <a:stretch>
                  <a:fillRect l="-638" t="-1370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241940"/>
            <a:ext cx="10515600" cy="9128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Постановка задачи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95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2338" y="1114301"/>
                <a:ext cx="10521462" cy="602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cs typeface="Times New Roman" panose="02020603050405020304" pitchFamily="18" charset="0"/>
                  </a:rPr>
                  <a:t>В качестве решения поставленной задачи, была рассмотрена задача управления материальной точкой, движущейся в вертикальной плоскости под действием реактивной силы и силы тяжести</a:t>
                </a:r>
                <a:r>
                  <a:rPr lang="en-US" sz="2200" dirty="0">
                    <a:cs typeface="Times New Roman" panose="02020603050405020304" pitchFamily="18" charset="0"/>
                  </a:rPr>
                  <a:t>.</a:t>
                </a:r>
                <a:r>
                  <a:rPr lang="ru-RU" sz="2200" dirty="0">
                    <a:cs typeface="Times New Roman" panose="02020603050405020304" pitchFamily="18" charset="0"/>
                  </a:rPr>
                  <a:t> Тогда её движение можно описать </a:t>
                </a:r>
                <a:r>
                  <a:rPr lang="ru-RU" sz="2200" dirty="0" smtClean="0">
                    <a:cs typeface="Times New Roman" panose="02020603050405020304" pitchFamily="18" charset="0"/>
                  </a:rPr>
                  <a:t>уравнением Мещерского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:</a:t>
                </a:r>
                <a:endParaRPr lang="ru-RU" sz="220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ru-RU" sz="2200" dirty="0">
                    <a:cs typeface="Times New Roman" panose="02020603050405020304" pitchFamily="18" charset="0"/>
                  </a:rPr>
                  <a:t>.  	</a:t>
                </a:r>
                <a:r>
                  <a:rPr lang="ru-RU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</a:t>
                </a:r>
              </a:p>
              <a:p>
                <a:pPr marL="0" indent="0">
                  <a:buNone/>
                </a:pPr>
                <a:r>
                  <a:rPr lang="ru-RU" sz="2200" dirty="0">
                    <a:cs typeface="Times New Roman" panose="02020603050405020304" pitchFamily="18" charset="0"/>
                  </a:rPr>
                  <a:t>Проектируя уравнение на горизонтальную и вертикальную оси координат и введя нужные обозначения, запишем уравнение </a:t>
                </a:r>
                <a:r>
                  <a:rPr lang="ru-RU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ru-RU" sz="2200" dirty="0">
                    <a:cs typeface="Times New Roman" panose="02020603050405020304" pitchFamily="18" charset="0"/>
                  </a:rPr>
                  <a:t>в нормальной форме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ru-RU" sz="2200" i="1" dirty="0">
                    <a:cs typeface="Times New Roman" panose="02020603050405020304" pitchFamily="18" charset="0"/>
                  </a:rPr>
                  <a:t/>
                </a:r>
                <a:br>
                  <a:rPr lang="ru-RU" sz="2200" i="1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ru-RU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 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cs typeface="Times New Roman" panose="02020603050405020304" pitchFamily="18" charset="0"/>
                  </a:rPr>
                  <a:t>	(3)</a:t>
                </a:r>
              </a:p>
              <a:p>
                <a:pPr marL="0" indent="0">
                  <a:buNone/>
                </a:pPr>
                <a:r>
                  <a:rPr lang="ru-RU" sz="2200" dirty="0">
                    <a:cs typeface="Times New Roman" panose="02020603050405020304" pitchFamily="18" charset="0"/>
                  </a:rPr>
                  <a:t> будем считать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200" dirty="0">
                    <a:cs typeface="Times New Roman" panose="02020603050405020304" pitchFamily="18" charset="0"/>
                  </a:rPr>
                  <a:t> управляющим воздействием</a:t>
                </a:r>
                <a:r>
                  <a:rPr lang="ru-RU" sz="2200" dirty="0"/>
                  <a:t>.</a:t>
                </a:r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338" y="1114301"/>
                <a:ext cx="10521462" cy="6024563"/>
              </a:xfrm>
              <a:blipFill>
                <a:blip r:embed="rId2"/>
                <a:stretch>
                  <a:fillRect l="-753"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2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Данная задача была автоматизирована с помощью </a:t>
            </a:r>
            <a:r>
              <a:rPr lang="en-US" sz="2200" dirty="0"/>
              <a:t>Python 3.8</a:t>
            </a:r>
            <a:r>
              <a:rPr lang="ru-RU" sz="2200" dirty="0"/>
              <a:t> с использованием </a:t>
            </a:r>
            <a:r>
              <a:rPr lang="ru-RU" sz="2200" dirty="0" smtClean="0"/>
              <a:t>сторонних библиотек</a:t>
            </a:r>
            <a:r>
              <a:rPr lang="en-US" sz="2200" dirty="0" smtClean="0"/>
              <a:t>:</a:t>
            </a:r>
          </a:p>
          <a:p>
            <a:r>
              <a:rPr lang="en-US" sz="2200" dirty="0" err="1"/>
              <a:t>s</a:t>
            </a:r>
            <a:r>
              <a:rPr lang="en-US" sz="2200" dirty="0" err="1" smtClean="0"/>
              <a:t>ympy</a:t>
            </a:r>
            <a:r>
              <a:rPr lang="en-US" sz="2200" dirty="0" smtClean="0"/>
              <a:t> – </a:t>
            </a:r>
            <a:r>
              <a:rPr lang="ru-RU" sz="2200" dirty="0" smtClean="0"/>
              <a:t>библиотека,</a:t>
            </a:r>
            <a:r>
              <a:rPr lang="en-US" sz="2200" dirty="0" smtClean="0"/>
              <a:t> </a:t>
            </a:r>
            <a:r>
              <a:rPr lang="ru-RU" sz="2200" dirty="0" smtClean="0"/>
              <a:t>позволяющая </a:t>
            </a:r>
            <a:r>
              <a:rPr lang="ru-RU" sz="2200" dirty="0"/>
              <a:t>реализовать символьные </a:t>
            </a:r>
            <a:r>
              <a:rPr lang="ru-RU" sz="2200" dirty="0" smtClean="0"/>
              <a:t>вычисления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r>
              <a:rPr lang="en-US" sz="2200" dirty="0"/>
              <a:t>p</a:t>
            </a:r>
            <a:r>
              <a:rPr lang="en-US" sz="2200" dirty="0" smtClean="0"/>
              <a:t>yQt5 – </a:t>
            </a:r>
            <a:r>
              <a:rPr lang="ru-RU" sz="2200" dirty="0" smtClean="0"/>
              <a:t>библиотека, отвечающая за создание пользовательского интерфейса</a:t>
            </a:r>
            <a:r>
              <a:rPr lang="en-US" sz="2200" dirty="0" smtClean="0"/>
              <a:t>;</a:t>
            </a: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3835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Программная реализация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273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1618" y="1269574"/>
            <a:ext cx="27956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UML - </a:t>
            </a:r>
            <a:r>
              <a:rPr lang="ru-RU" sz="2200" dirty="0" smtClean="0"/>
              <a:t>диаграмм</a:t>
            </a:r>
            <a:r>
              <a:rPr lang="ru-RU" sz="2200" dirty="0"/>
              <a:t>а</a:t>
            </a:r>
            <a:r>
              <a:rPr lang="ru-RU" sz="2200" dirty="0" smtClean="0"/>
              <a:t>, демонстрирующую принцип работы программы.</a:t>
            </a:r>
            <a:endParaRPr lang="ru-RU" sz="2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174564"/>
            <a:ext cx="10515600" cy="10261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Диаграмма активностей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10" y="1269574"/>
            <a:ext cx="4967491" cy="55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459" y="1152372"/>
            <a:ext cx="5961413" cy="556910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7456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/>
              <a:t>Диаграмма активностей</a:t>
            </a:r>
            <a:r>
              <a:rPr lang="en-US" sz="3200" dirty="0" smtClean="0"/>
              <a:t> (</a:t>
            </a:r>
            <a:r>
              <a:rPr lang="ru-RU" sz="3200" dirty="0" smtClean="0"/>
              <a:t>продолжение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Система линейных дифференциальных уравнений представлена в матричном виде</a:t>
                </a:r>
                <a:r>
                  <a:rPr lang="en-US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ru-RU" sz="2200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ru-RU" sz="2200" dirty="0"/>
                  <a:t>г</a:t>
                </a:r>
                <a:r>
                  <a:rPr lang="ru-RU" sz="2200" dirty="0" smtClean="0"/>
                  <a:t>де матрица А – матрица коэффициентов размером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200" dirty="0" smtClean="0"/>
                  <a:t>)</a:t>
                </a:r>
                <a:r>
                  <a:rPr lang="en-US" sz="2200" dirty="0" smtClean="0"/>
                  <a:t>.</a:t>
                </a:r>
              </a:p>
              <a:p>
                <a:pPr marL="457200" indent="-457200" algn="just">
                  <a:buAutoNum type="arabicParenR"/>
                </a:pPr>
                <a:r>
                  <a:rPr lang="ru-RU" sz="2200" dirty="0" smtClean="0"/>
                  <a:t>Найдём характеристические числа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200" dirty="0" smtClean="0"/>
                  <a:t> матрицы А. Для этого решим характеристическое уравнение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ru-RU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/>
              </a:p>
              <a:p>
                <a:pPr marL="457200" indent="-457200" algn="just">
                  <a:buAutoNum type="arabicParenR"/>
                </a:pPr>
                <a:r>
                  <a:rPr lang="ru-RU" sz="2200" dirty="0" smtClean="0"/>
                  <a:t>Фундаментальную матрицу будем искать в виде</a:t>
                </a:r>
                <a:r>
                  <a:rPr lang="en-US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/>
                  <a:t>+ …          (4)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>
                <a:blip r:embed="rId2"/>
                <a:stretch>
                  <a:fillRect l="-812" t="-182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8200" y="10623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Нахождение фундаментальной матрицы однородной части системы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22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Для каждого характеристического числа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,</a:t>
                </a:r>
                <a:r>
                  <a:rPr lang="ru-RU" sz="2200" dirty="0" smtClean="0"/>
                  <a:t> кратность которого равна 1, запишем уравнение</a:t>
                </a:r>
                <a:r>
                  <a:rPr lang="en-US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 smtClean="0"/>
                  <a:t>   (</a:t>
                </a:r>
                <a:r>
                  <a:rPr lang="ru-RU" sz="2200" dirty="0" smtClean="0"/>
                  <a:t>5</a:t>
                </a:r>
                <a:r>
                  <a:rPr lang="en-US" sz="2200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ru-RU" sz="2200" dirty="0" smtClean="0"/>
                  <a:t>Если кратность какого-либо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больше единицы и равна </a:t>
                </a:r>
                <a:r>
                  <a:rPr lang="en-US" sz="2200" dirty="0" smtClean="0"/>
                  <a:t>m</a:t>
                </a:r>
                <a:r>
                  <a:rPr lang="ru-RU" sz="2200" dirty="0" smtClean="0"/>
                  <a:t>, то вместе с уравнением (5) запишем ещё </a:t>
                </a:r>
                <a:r>
                  <a:rPr lang="en-US" sz="2200" dirty="0" smtClean="0"/>
                  <a:t>(m - 1)</a:t>
                </a:r>
                <a:r>
                  <a:rPr lang="ru-RU" sz="2200" dirty="0" smtClean="0"/>
                  <a:t> уравнений, которые получается путём дифференцирования (5)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…</a:t>
                </a:r>
              </a:p>
              <a:p>
                <a:pPr marL="0" indent="0" algn="just">
                  <a:buNone/>
                </a:pPr>
                <a:r>
                  <a:rPr lang="ru-RU" sz="2200" dirty="0">
                    <a:ea typeface="Cambria Math" panose="02040503050406030204" pitchFamily="18" charset="0"/>
                  </a:rPr>
                  <a:t> </a:t>
                </a:r>
                <a:r>
                  <a:rPr lang="ru-RU" sz="2200" dirty="0" smtClean="0">
                    <a:ea typeface="Cambria Math" panose="02040503050406030204" pitchFamily="18" charset="0"/>
                  </a:rPr>
                  <a:t>Из полученной системы найдём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="0" dirty="0" smtClean="0">
                    <a:ea typeface="Cambria Math" panose="02040503050406030204" pitchFamily="18" charset="0"/>
                  </a:rPr>
                  <a:t>,…,</a:t>
                </a:r>
                <a:r>
                  <a:rPr lang="ru-RU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b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200" b="0" dirty="0" smtClean="0">
                    <a:ea typeface="Cambria Math" panose="02040503050406030204" pitchFamily="18" charset="0"/>
                  </a:rPr>
                  <a:t>и построим искомую матрицу.</a:t>
                </a:r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70FF-E110-42FC-89FA-89A9F7E4B9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4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base.com-94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powerpointbase.com-942</Template>
  <TotalTime>680</TotalTime>
  <Words>322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powerpointbase.com-942</vt:lpstr>
      <vt:lpstr>1_powerpointbase.com-942</vt:lpstr>
      <vt:lpstr>Специальное оформление</vt:lpstr>
      <vt:lpstr>Управление материальной точкой, движущейся в вертикальной плоскости под действием реактивной силы и силы тяжести, с неразделёнными многоточечными промежуточными условиями</vt:lpstr>
      <vt:lpstr>Презентация PowerPoint</vt:lpstr>
      <vt:lpstr>Постановка задачи</vt:lpstr>
      <vt:lpstr>Презентация PowerPoint</vt:lpstr>
      <vt:lpstr>Программная реализация</vt:lpstr>
      <vt:lpstr>Диаграмма активностей</vt:lpstr>
      <vt:lpstr>Презентация PowerPoint</vt:lpstr>
      <vt:lpstr>Нахождение фундаментальной матрицы однородной части системы</vt:lpstr>
      <vt:lpstr>Презентация PowerPoint</vt:lpstr>
      <vt:lpstr>Примеры выполнения программы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материальной точкой, движущейся в вертикальной плоскости под действием реактивной силы и силы тяжести с неразделёнными многоточечными промежуточными условиями</dc:title>
  <dc:creator>Виталий Бирюков</dc:creator>
  <cp:lastModifiedBy>Виталий Бирюков</cp:lastModifiedBy>
  <cp:revision>36</cp:revision>
  <dcterms:created xsi:type="dcterms:W3CDTF">2022-04-05T14:24:23Z</dcterms:created>
  <dcterms:modified xsi:type="dcterms:W3CDTF">2022-04-19T13:59:30Z</dcterms:modified>
</cp:coreProperties>
</file>