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 Black"/>
      <p:bold r:id="rId16"/>
      <p:boldItalic r:id="rId17"/>
    </p:embeddedFont>
    <p:embeddedFont>
      <p:font typeface="Roboto Thin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Didact Gothic"/>
      <p:regular r:id="rId26"/>
    </p:embeddedFont>
    <p:embeddedFont>
      <p:font typeface="Roboto Light"/>
      <p:regular r:id="rId27"/>
      <p:bold r:id="rId28"/>
      <p:italic r:id="rId29"/>
      <p:boldItalic r:id="rId30"/>
    </p:embeddedFont>
    <p:embeddedFont>
      <p:font typeface="Bree Serif"/>
      <p:regular r:id="rId31"/>
    </p:embeddedFon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gZ2RAFTwZBL/fJr1GsFT1ZmwC2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Thin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idactGothic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Light-bold.fntdata"/><Relationship Id="rId27" Type="http://schemas.openxmlformats.org/officeDocument/2006/relationships/font" Target="fonts/Roboto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reeSerif-regular.fntdata"/><Relationship Id="rId30" Type="http://schemas.openxmlformats.org/officeDocument/2006/relationships/font" Target="fonts/RobotoLight-boldItalic.fntdata"/><Relationship Id="rId11" Type="http://schemas.openxmlformats.org/officeDocument/2006/relationships/slide" Target="slides/slide7.xml"/><Relationship Id="rId33" Type="http://schemas.openxmlformats.org/officeDocument/2006/relationships/font" Target="fonts/RobotoMono-bold.fntdata"/><Relationship Id="rId10" Type="http://schemas.openxmlformats.org/officeDocument/2006/relationships/slide" Target="slides/slide6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9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font" Target="fonts/RobotoBlack-boldItalic.fntdata"/><Relationship Id="rId16" Type="http://schemas.openxmlformats.org/officeDocument/2006/relationships/font" Target="fonts/RobotoBlack-bold.fntdata"/><Relationship Id="rId19" Type="http://schemas.openxmlformats.org/officeDocument/2006/relationships/font" Target="fonts/RobotoThin-bold.fntdata"/><Relationship Id="rId18" Type="http://schemas.openxmlformats.org/officeDocument/2006/relationships/font" Target="fonts/RobotoThi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fb94c6ad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10fb94c6ad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fb94c6ad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10fb94c6ad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c0645ea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0c0645ea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08150b07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108150b07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08150b07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108150b07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08150b07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108150b07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08150b07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1108150b07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fb94c6a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10fb94c6a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fb94c6ad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10fb94c6ad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fb94c6ad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10fb94c6ad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3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4" name="Google Shape;74;p3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5" name="Google Shape;75;p3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3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40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2" name="Google Shape;82;p35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3" name="Google Shape;83;p35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4" name="Google Shape;84;p35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0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88" name="Google Shape;88;p30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1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92" name="Google Shape;92;p31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7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" name="Google Shape;14;p37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" name="Google Shape;15;p37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" name="Google Shape;16;p37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37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32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" name="Google Shape;25;p32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2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" name="Google Shape;27;p32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2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" name="Google Shape;29;p32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" name="Google Shape;31;p32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2" name="Google Shape;32;p32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" name="Google Shape;33;p32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p32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6" name="Google Shape;36;p32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7" name="Google Shape;37;p32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8" name="Google Shape;38;p32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32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32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4" name="Google Shape;44;p38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5" name="Google Shape;45;p38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6" name="Google Shape;46;p38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7" name="Google Shape;47;p38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38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38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9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53" name="Google Shape;53;p29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33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Google Shape;59;p33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" name="Google Shape;60;p33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33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33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3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6" name="Google Shape;66;p34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7" name="Google Shape;67;p34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8" name="Google Shape;68;p34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8" name="Google Shape;8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85930" y="98225"/>
            <a:ext cx="1229945" cy="346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Intalnirea 1</a:t>
            </a:r>
            <a:endParaRPr/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700"/>
              <a:t>Setup, Variabile, Tipuri de date</a:t>
            </a:r>
            <a:endParaRPr sz="1700"/>
          </a:p>
        </p:txBody>
      </p:sp>
      <p:sp>
        <p:nvSpPr>
          <p:cNvPr id="100" name="Google Shape;100;p1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fb94c6ad8_0_3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Functia input()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2" name="Google Shape;272;g10fb94c6ad8_0_3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3" name="Google Shape;273;g10fb94c6ad8_0_38"/>
          <p:cNvSpPr txBox="1"/>
          <p:nvPr/>
        </p:nvSpPr>
        <p:spPr>
          <a:xfrm>
            <a:off x="361625" y="1333800"/>
            <a:ext cx="8520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Functia input() ne ajuta sa luam date de la tastatura si sa le salvam intr-o variabila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Daca nu facem type casting, defaultul datelor date de user = string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Ulterior putem accesa valorile salvate in variabile dupa necesitate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4" name="Google Shape;274;g10fb94c6ad8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025" y="2318700"/>
            <a:ext cx="693420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fb94c6ad8_0_46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String (len(), metode)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0" name="Google Shape;280;g10fb94c6ad8_0_4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1" name="Google Shape;281;g10fb94c6ad8_0_46"/>
          <p:cNvSpPr txBox="1"/>
          <p:nvPr/>
        </p:nvSpPr>
        <p:spPr>
          <a:xfrm>
            <a:off x="385588" y="1251150"/>
            <a:ext cx="852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Functia len() ne spune cate caractere are stringul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Dupa my_str daca punem . ajungem la functii ajutatoare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Upper, lower, replace, count etc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Accesati descrierea lor apasand CTRL+Click pe numele lor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c0645ead7_0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Sfaturi generale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" name="Google Shape;208;g10c0645ead7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g10c0645ead7_0_0"/>
          <p:cNvSpPr txBox="1"/>
          <p:nvPr/>
        </p:nvSpPr>
        <p:spPr>
          <a:xfrm>
            <a:off x="311700" y="1416500"/>
            <a:ext cx="8520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tratați cu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seriozitate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profesionalism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acest nou obiectiv.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Cei care își ating obiectivele nu sunt întotdeauna cei mai smart, dar întotdeauna vor fi cei mai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muncitori!.</a:t>
            </a:r>
            <a:endParaRPr b="1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Alocă-ți timp pentru studiu. Rutina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consistență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Consistența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excelență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faceți tot posibilul să participați la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toate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sesiunile live.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vă lăsați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comentarii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explicative în cod. Notițe pentru voi din viitor. 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Recomand să vizualizați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înregistrarea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Să vă notați aspectele importante + întrebări pentru trainer pentru ora următoare.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vă faceți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temele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unde nu reușiți singuri, să întrebați pe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grup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Trainerul va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răspunde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vor beneficia și ceilalți cursanți de răspuns.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Puteți chiar să faceți un grup doar de studenți și să vă întâlniți o dată pe săptămână să discutați temele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împreună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Fiecare va veni cu o perspectivă nouă și în final toți vor avea de câștigat.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 timpul orelor, să aveți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curaj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să puneți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întrebări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când ceva nu e clar.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08150b074_0_2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Obiective Intalnire 1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" name="Google Shape;215;g1108150b074_0_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g1108150b074_0_28"/>
          <p:cNvSpPr txBox="1"/>
          <p:nvPr/>
        </p:nvSpPr>
        <p:spPr>
          <a:xfrm>
            <a:off x="311700" y="1416500"/>
            <a:ext cx="85206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avem toti setup functional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intelegem cum functioneaza programarea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Primul program Hello World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 este un comentariu?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stim si sa putem explica altora ce e o variabila si de ce avem nevoie de ea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intelegem cele mai uzuale tipuri de date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intelegem ce este type casting si de ce e util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intelegem cum functioneaza print statement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stim cum luam date de la tastatura (user input)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 in operatori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descoperim si sa aprofundam complexitatea unui string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Index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Length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Metode ajutatoare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08150b074_0_34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Principii de baza in programare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2" name="Google Shape;222;g1108150b074_0_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g1108150b074_0_34"/>
          <p:cNvSpPr txBox="1"/>
          <p:nvPr/>
        </p:nvSpPr>
        <p:spPr>
          <a:xfrm>
            <a:off x="311700" y="1416500"/>
            <a:ext cx="8520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compila = a traduce din ‘human reading syntax’ in ‘machine language’ 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Codul se interpreteaza secvential, linie cu linie, de sus in jos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Machine language = binary code (cod binar) - combinatii diferite de 0 si 1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Principiul seamana cu cel din codul morse. Pt 1 se transmite un impuls electric, pt 0 o pauza. 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 bit = memorie in care incape doar o singura valoare. 1 (true), 0 (false)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 Byte = 8 biti. Numere intre 0 (00000000) si 255 (11111111)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 Kilobyte = 1.024 bytes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 Megabyte = 1.024 kilobytes (1.048.575 bytes) 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Terminal - zona in care trimitem instructiuni catre program (altele decat cod python)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Ex: ‘python --version’ 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Tot de aici putem instala librarii externe (ex: pip install dateutil)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Consola -  zona in care primim output (raspuns vizual) de la programul rulat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IDE - Integrated Development Environment - Pycharm. Este un editor de cod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Venv - Virtual environment - zona care foloseste in mod izolat si securizat toate librariile externe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08150b074_0_4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Hello World + Comentarii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9" name="Google Shape;229;g1108150b074_0_4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g1108150b074_0_43"/>
          <p:cNvSpPr txBox="1"/>
          <p:nvPr/>
        </p:nvSpPr>
        <p:spPr>
          <a:xfrm>
            <a:off x="311700" y="1416500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1" name="Google Shape;231;g1108150b074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1725" y="1505375"/>
            <a:ext cx="6165488" cy="30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08150b074_0_5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Variabile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7" name="Google Shape;237;g1108150b074_0_5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" name="Google Shape;238;g1108150b074_0_58"/>
          <p:cNvSpPr txBox="1"/>
          <p:nvPr/>
        </p:nvSpPr>
        <p:spPr>
          <a:xfrm>
            <a:off x="347375" y="2275475"/>
            <a:ext cx="8520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 variabila este un container din memorie care stocheaza valori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 puteti imagina o cutiuta, pe care punem un label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Variabilele au nume unic, ca sa poata fi identificate si folosite ulterior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Variabila e creata in momentul in care ii atribuim o valoare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 putem pune spatiu in numele unei variabile (my_var sau myVar)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Variabilele incep cu litera mica dar pot contine cifre (user1) si simbolul _ 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Variabilele sunt case sensitive (myvar=3 e diferita de myVar=3)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Variabilele pot sa isi schimbe valoarea pe parcursul executiei programului (suprascriere)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 chiar si tipul de date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Putem atribui mai multe valori in one line, sau aceeasi valoare mai multor variabile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9" name="Google Shape;239;g1108150b074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050" y="1371225"/>
            <a:ext cx="3942500" cy="7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1108150b074_0_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050" y="4548700"/>
            <a:ext cx="2885370" cy="4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fb94c6ad8_0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Tipuri de date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6" name="Google Shape;246;g10fb94c6ad8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" name="Google Shape;247;g10fb94c6ad8_0_0"/>
          <p:cNvSpPr txBox="1"/>
          <p:nvPr/>
        </p:nvSpPr>
        <p:spPr>
          <a:xfrm>
            <a:off x="361625" y="1333800"/>
            <a:ext cx="8520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Datele salvate in variabile pot avea diferite tipuri 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Exista mai multe tipuri de date dar cele mai importante/folosite sunt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 - numar intreg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float - numar zecimal 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bool - adevarat/fals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string - sir de caractere de la tastatura delimitate de ‘ ‘ sau “ “ 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 intalnirea 3 vom discuta si despre colectii, care sunt tot tipuri de date (list, dict, set, tuple)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g10fb94c6ad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750" y="3451850"/>
            <a:ext cx="460057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fb94c6ad8_0_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Functia type() si type casting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4" name="Google Shape;254;g10fb94c6ad8_0_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5" name="Google Shape;255;g10fb94c6ad8_0_9"/>
          <p:cNvSpPr txBox="1"/>
          <p:nvPr/>
        </p:nvSpPr>
        <p:spPr>
          <a:xfrm>
            <a:off x="361625" y="1333800"/>
            <a:ext cx="852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 functie este o logica de cod predefinita care face ceva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Are sintaxa nume_functie()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 paranteze punem datele de intrare / input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Vom discuta pe larg despre functii in capitolele urmatoare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Functia type ne expune tipul de date al variabilei date ca input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Functiile int(), str(), bool(), float() schimba tipul de date. (ex: int(‘3’) =&gt; 3)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6" name="Google Shape;256;g10fb94c6ad8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650" y="2678550"/>
            <a:ext cx="375285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10fb94c6ad8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7650" y="3973300"/>
            <a:ext cx="610552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fb94c6ad8_0_1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Functia print()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3" name="Google Shape;263;g10fb94c6ad8_0_1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4" name="Google Shape;264;g10fb94c6ad8_0_19"/>
          <p:cNvSpPr txBox="1"/>
          <p:nvPr/>
        </p:nvSpPr>
        <p:spPr>
          <a:xfrm>
            <a:off x="361625" y="1333800"/>
            <a:ext cx="852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Printeaza in consola ce punem intre paranteze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Daca dorim sa facem o concatenare (adunare) de stringuri, putem face asta cu +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Daca dorim sa aduname int + string (mere cu pere), vom primi eroare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Exista 2 solutii pentru a rezolva aceasta problema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5" name="Google Shape;265;g10fb94c6ad8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700" y="2053550"/>
            <a:ext cx="56578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10fb94c6ad8_0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663" y="3694150"/>
            <a:ext cx="844867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