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Black"/>
      <p:bold r:id="rId14"/>
      <p:boldItalic r:id="rId15"/>
    </p:embeddedFont>
    <p:embeddedFont>
      <p:font typeface="Roboto Thin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Didact Gothic"/>
      <p:regular r:id="rId24"/>
    </p:embeddedFont>
    <p:embeddedFont>
      <p:font typeface="Roboto Light"/>
      <p:regular r:id="rId25"/>
      <p:bold r:id="rId26"/>
      <p:italic r:id="rId27"/>
      <p:boldItalic r:id="rId28"/>
    </p:embeddedFont>
    <p:embeddedFont>
      <p:font typeface="Bree Serif"/>
      <p:regular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jHzeTFtFwiiFWm4QESrUvXMHwo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DidactGothic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reeSerif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font" Target="fonts/RobotoBlack-boldItalic.fntdata"/><Relationship Id="rId14" Type="http://schemas.openxmlformats.org/officeDocument/2006/relationships/font" Target="fonts/RobotoBlack-bold.fntdata"/><Relationship Id="rId17" Type="http://schemas.openxmlformats.org/officeDocument/2006/relationships/font" Target="fonts/RobotoThin-bold.fntdata"/><Relationship Id="rId16" Type="http://schemas.openxmlformats.org/officeDocument/2006/relationships/font" Target="fonts/RobotoThin-regular.fntdata"/><Relationship Id="rId19" Type="http://schemas.openxmlformats.org/officeDocument/2006/relationships/font" Target="fonts/RobotoThin-boldItalic.fntdata"/><Relationship Id="rId18" Type="http://schemas.openxmlformats.org/officeDocument/2006/relationships/font" Target="fonts/RobotoTh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0645e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c0645e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8150b0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115eacd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1115eacd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3dc2140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13dc2140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3dc2140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13dc2140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eab7d7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2eab7d7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a7bdcc7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2a7bdcc7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5c2c0dfb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45c2c0df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Intalnirea 5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700"/>
              <a:t>Functii, Exceptii</a:t>
            </a:r>
            <a:endParaRPr sz="1700"/>
          </a:p>
        </p:txBody>
      </p:sp>
      <p:sp>
        <p:nvSpPr>
          <p:cNvPr id="100" name="Google Shape;100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0645ead7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10c0645ead7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10c0645ead7_0_0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muncitori!.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faceți tot posibilul să participați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lăsați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cod. Notițe pentru voi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vă notați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faceți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să întrebați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aveți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puneți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8150b074_0_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Intalnire 5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1108150b074_0_28"/>
          <p:cNvSpPr txBox="1"/>
          <p:nvPr/>
        </p:nvSpPr>
        <p:spPr>
          <a:xfrm>
            <a:off x="311700" y="1416500"/>
            <a:ext cx="8520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invatam sa lucram cu functii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Functii simple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Functii cu parametri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Functii cu return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Functii cu parametri si return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Exceptii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115eacdc4_0_2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Ce este o functie?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g11115eacdc4_0_2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g11115eacdc4_0_22"/>
          <p:cNvSpPr txBox="1"/>
          <p:nvPr/>
        </p:nvSpPr>
        <p:spPr>
          <a:xfrm>
            <a:off x="311700" y="1416500"/>
            <a:ext cx="8520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zona de cod cu o mica logica proprie, care poate fi folosita/refolosita (apelata) de oricate ori avem nevoie.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Asta e si utilitatea ei principala, ajuta sa eliminam copy paste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Write once, use n times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g11115eacdc4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9463" y="2411350"/>
            <a:ext cx="33432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3dc21406b_0_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Ce este un parametru?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g113dc21406b_0_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g113dc21406b_0_1"/>
          <p:cNvSpPr txBox="1"/>
          <p:nvPr/>
        </p:nvSpPr>
        <p:spPr>
          <a:xfrm>
            <a:off x="311700" y="1416500"/>
            <a:ext cx="85206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Datele de intrare (input) intr-o functie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Uneori functia are nevoie de niste date ca sa poata functiona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ex, daca ar fi sa continuam functia print_hi si sa o customizam pentru diferiti utilizatori vom avea nevoie de un parametru unde sa pastram utilizatorii diferiti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functie poate sa aiba oricati parametri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Params sunt optionali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avem mai multi, se despart de ,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Practic sunt niste variabile declarate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dar neinitializate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Ele vor fi initializate (adica vor primi valori),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 apelarea functiei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g113dc21406b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455" y="2839250"/>
            <a:ext cx="3589225" cy="19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3dc21406b_0_1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Ce este un return?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g113dc21406b_0_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g113dc21406b_0_19"/>
          <p:cNvSpPr txBox="1"/>
          <p:nvPr/>
        </p:nvSpPr>
        <p:spPr>
          <a:xfrm>
            <a:off x="311700" y="1416500"/>
            <a:ext cx="8520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foloseste cand functia ne si expune un raspuns (output)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Acest raspuns se poate salva in variabile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Return e optional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poate returna orice tip de date cunoscut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general, return e ultimul lucru in functie,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deoarece aici se iese din functie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like a lovechild between break + pop :))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(iese din functie dar ne ofera si un raspuns)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general avem un singur return.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Exceptie cand folosim if else,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atunci putem avea mai multe,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dar oricum la rulare se va ajunge doar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intr-un singur caz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Google Shape;240;g113dc21406b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5375" y="2126800"/>
            <a:ext cx="3448150" cy="28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eab7d7fc0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Exceptii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6" name="Google Shape;246;g12eab7d7fc0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g12eab7d7fc0_0_0"/>
          <p:cNvSpPr txBox="1"/>
          <p:nvPr/>
        </p:nvSpPr>
        <p:spPr>
          <a:xfrm>
            <a:off x="311700" y="1416500"/>
            <a:ext cx="8520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Situatii cand codul nu poate executa instructiunile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acest caz codul ‘arunca’ o exceptie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Programatorii se pot astepta la ea, pot sa o ‘prinda’ si sa o ‘trateze’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acest sens putem anticipa erori si evitam sa ‘crape’ aplicatia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foloseste sintaxa try/except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Uneori dorim sa ‘ridicam’ o exceptie intentionat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g12eab7d7fc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600" y="2957125"/>
            <a:ext cx="49010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2eab7d7fc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600" y="4538250"/>
            <a:ext cx="3558822" cy="4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a7bdcc745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 handling</a:t>
            </a:r>
            <a:endParaRPr/>
          </a:p>
        </p:txBody>
      </p:sp>
      <p:pic>
        <p:nvPicPr>
          <p:cNvPr id="255" name="Google Shape;255;g22a7bdcc74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2900"/>
            <a:ext cx="2828925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22a7bdcc745_0_0"/>
          <p:cNvSpPr txBox="1"/>
          <p:nvPr/>
        </p:nvSpPr>
        <p:spPr>
          <a:xfrm>
            <a:off x="3822775" y="1430800"/>
            <a:ext cx="5009400" cy="27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75715E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100">
                <a:solidFill>
                  <a:srgbClr val="FFFF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divide(x, y):</a:t>
            </a:r>
            <a:endParaRPr sz="11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188038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75715E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188038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b="1" lang="en-GB" sz="11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>
                <a:solidFill>
                  <a:srgbClr val="FFFF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-GB" sz="11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GB" sz="1100">
                <a:solidFill>
                  <a:srgbClr val="FFFF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11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188038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GB" sz="1100">
                <a:solidFill>
                  <a:srgbClr val="FFFF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ZeroDivisionError:</a:t>
            </a:r>
            <a:endParaRPr sz="11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188038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100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"Sorry ! You are dividing by zero "</a:t>
            </a:r>
            <a: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188038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188038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"Yeah ! Your answer is :"</a:t>
            </a:r>
            <a: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result)</a:t>
            </a:r>
            <a:endParaRPr sz="11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188038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1100">
              <a:solidFill>
                <a:srgbClr val="75715E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'This is always executed'</a:t>
            </a:r>
            <a: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b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divide(</a:t>
            </a:r>
            <a:r>
              <a:rPr lang="en-GB" sz="11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divide(</a:t>
            </a:r>
            <a:r>
              <a:rPr lang="en-GB" sz="11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00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1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5c2c0dfba_0_0"/>
          <p:cNvSpPr txBox="1"/>
          <p:nvPr>
            <p:ph type="ctrTitle"/>
          </p:nvPr>
        </p:nvSpPr>
        <p:spPr>
          <a:xfrm>
            <a:off x="4611875" y="3710925"/>
            <a:ext cx="4152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&amp; curiozități?</a:t>
            </a:r>
            <a:endParaRPr/>
          </a:p>
        </p:txBody>
      </p:sp>
      <p:sp>
        <p:nvSpPr>
          <p:cNvPr id="262" name="Google Shape;262;g145c2c0dfba_0_0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45c2c0dfba_0_0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45c2c0dfba_0_0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45c2c0dfba_0_0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45c2c0dfba_0_0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45c2c0dfba_0_0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45c2c0dfba_0_0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45c2c0dfba_0_0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45c2c0dfba_0_0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45c2c0dfba_0_0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45c2c0dfba_0_0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45c2c0dfba_0_0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45c2c0dfba_0_0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45c2c0dfba_0_0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45c2c0dfba_0_0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45c2c0dfba_0_0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45c2c0dfba_0_0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45c2c0dfba_0_0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45c2c0dfba_0_0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45c2c0dfba_0_0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45c2c0dfba_0_0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45c2c0dfba_0_0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45c2c0dfba_0_0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45c2c0dfba_0_0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45c2c0dfba_0_0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45c2c0dfba_0_0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45c2c0dfba_0_0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45c2c0dfba_0_0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45c2c0dfba_0_0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45c2c0dfba_0_0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45c2c0dfba_0_0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45c2c0dfba_0_0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45c2c0dfba_0_0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45c2c0dfba_0_0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45c2c0dfba_0_0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45c2c0dfba_0_0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45c2c0dfba_0_0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45c2c0dfba_0_0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45c2c0dfba_0_0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45c2c0dfba_0_0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45c2c0dfba_0_0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45c2c0dfba_0_0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45c2c0dfba_0_0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45c2c0dfba_0_0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45c2c0dfba_0_0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45c2c0dfba_0_0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45c2c0dfba_0_0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45c2c0dfba_0_0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45c2c0dfba_0_0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45c2c0dfba_0_0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45c2c0dfba_0_0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45c2c0dfba_0_0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45c2c0dfba_0_0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45c2c0dfba_0_0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45c2c0dfba_0_0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45c2c0dfba_0_0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45c2c0dfba_0_0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45c2c0dfba_0_0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45c2c0dfba_0_0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45c2c0dfba_0_0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45c2c0dfba_0_0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45c2c0dfba_0_0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45c2c0dfba_0_0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45c2c0dfba_0_0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45c2c0dfba_0_0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45c2c0dfba_0_0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45c2c0dfba_0_0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45c2c0dfba_0_0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45c2c0dfba_0_0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45c2c0dfba_0_0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45c2c0dfba_0_0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45c2c0dfba_0_0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45c2c0dfba_0_0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45c2c0dfba_0_0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45c2c0dfba_0_0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45c2c0dfba_0_0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45c2c0dfba_0_0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45c2c0dfba_0_0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45c2c0dfba_0_0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45c2c0dfba_0_0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45c2c0dfba_0_0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45c2c0dfba_0_0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45c2c0dfba_0_0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45c2c0dfba_0_0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45c2c0dfba_0_0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45c2c0dfba_0_0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45c2c0dfba_0_0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45c2c0dfba_0_0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45c2c0dfba_0_0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45c2c0dfba_0_0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45c2c0dfba_0_0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45c2c0dfba_0_0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45c2c0dfba_0_0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45c2c0dfba_0_0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45c2c0dfba_0_0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45c2c0dfba_0_0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45c2c0dfba_0_0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45c2c0dfba_0_0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45c2c0dfba_0_0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45c2c0dfba_0_0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45c2c0dfba_0_0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145c2c0dfba_0_0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45c2c0dfba_0_0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45c2c0dfba_0_0"/>
          <p:cNvSpPr txBox="1"/>
          <p:nvPr>
            <p:ph type="ctrTitle"/>
          </p:nvPr>
        </p:nvSpPr>
        <p:spPr>
          <a:xfrm>
            <a:off x="4597875" y="1637200"/>
            <a:ext cx="4477500" cy="18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de interviu: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3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o funcție?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un parametru?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 un return și când este folosit?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