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QqKdI9rweyggHbLaP/h+M/jy7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BreeSerif-regular.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fb94c6a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0fb94c6ad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fb94c6a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fb94c6ad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5bd38603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45bd3860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0647365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4064736509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972de52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3972de52c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08150b0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108150b07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fb94c6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fb94c6a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6967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09</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Design Patterns</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0fb94c6ad8_0_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Exemplu Structural Design Pattern</a:t>
            </a:r>
            <a:endParaRPr b="1">
              <a:solidFill>
                <a:schemeClr val="lt2"/>
              </a:solidFill>
              <a:latin typeface="Roboto"/>
              <a:ea typeface="Roboto"/>
              <a:cs typeface="Roboto"/>
              <a:sym typeface="Roboto"/>
            </a:endParaRPr>
          </a:p>
        </p:txBody>
      </p:sp>
      <p:cxnSp>
        <p:nvCxnSpPr>
          <p:cNvPr id="272" name="Google Shape;272;g10fb94c6ad8_0_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73" name="Google Shape;273;g10fb94c6ad8_0_9"/>
          <p:cNvPicPr preferRelativeResize="0"/>
          <p:nvPr/>
        </p:nvPicPr>
        <p:blipFill rotWithShape="1">
          <a:blip r:embed="rId3">
            <a:alphaModFix/>
          </a:blip>
          <a:srcRect b="0" l="0" r="0" t="0"/>
          <a:stretch/>
        </p:blipFill>
        <p:spPr>
          <a:xfrm>
            <a:off x="758375" y="1251150"/>
            <a:ext cx="2928275" cy="3587549"/>
          </a:xfrm>
          <a:prstGeom prst="rect">
            <a:avLst/>
          </a:prstGeom>
          <a:noFill/>
          <a:ln>
            <a:noFill/>
          </a:ln>
        </p:spPr>
      </p:pic>
      <p:pic>
        <p:nvPicPr>
          <p:cNvPr id="274" name="Google Shape;274;g10fb94c6ad8_0_9"/>
          <p:cNvPicPr preferRelativeResize="0"/>
          <p:nvPr/>
        </p:nvPicPr>
        <p:blipFill rotWithShape="1">
          <a:blip r:embed="rId4">
            <a:alphaModFix/>
          </a:blip>
          <a:srcRect b="0" l="0" r="0" t="0"/>
          <a:stretch/>
        </p:blipFill>
        <p:spPr>
          <a:xfrm>
            <a:off x="4245125" y="1251150"/>
            <a:ext cx="4000276" cy="3587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0fb94c6ad8_0_1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Exemplu Behavioral Design Pattern</a:t>
            </a:r>
            <a:endParaRPr/>
          </a:p>
        </p:txBody>
      </p:sp>
      <p:cxnSp>
        <p:nvCxnSpPr>
          <p:cNvPr id="280" name="Google Shape;280;g10fb94c6ad8_0_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81" name="Google Shape;281;g10fb94c6ad8_0_19"/>
          <p:cNvPicPr preferRelativeResize="0"/>
          <p:nvPr/>
        </p:nvPicPr>
        <p:blipFill rotWithShape="1">
          <a:blip r:embed="rId3">
            <a:alphaModFix/>
          </a:blip>
          <a:srcRect b="0" l="0" r="0" t="0"/>
          <a:stretch/>
        </p:blipFill>
        <p:spPr>
          <a:xfrm>
            <a:off x="531375" y="1251150"/>
            <a:ext cx="3412072" cy="3587550"/>
          </a:xfrm>
          <a:prstGeom prst="rect">
            <a:avLst/>
          </a:prstGeom>
          <a:noFill/>
          <a:ln>
            <a:noFill/>
          </a:ln>
        </p:spPr>
      </p:pic>
      <p:pic>
        <p:nvPicPr>
          <p:cNvPr id="282" name="Google Shape;282;g10fb94c6ad8_0_19"/>
          <p:cNvPicPr preferRelativeResize="0"/>
          <p:nvPr/>
        </p:nvPicPr>
        <p:blipFill rotWithShape="1">
          <a:blip r:embed="rId4">
            <a:alphaModFix/>
          </a:blip>
          <a:srcRect b="0" l="0" r="0" t="0"/>
          <a:stretch/>
        </p:blipFill>
        <p:spPr>
          <a:xfrm>
            <a:off x="4335075" y="1251150"/>
            <a:ext cx="3783474" cy="221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45bd386036_0_0"/>
          <p:cNvSpPr txBox="1"/>
          <p:nvPr>
            <p:ph type="ctrTitle"/>
          </p:nvPr>
        </p:nvSpPr>
        <p:spPr>
          <a:xfrm>
            <a:off x="4541575" y="3753688"/>
            <a:ext cx="4152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Întrebări &amp; curiozități?</a:t>
            </a:r>
            <a:endParaRPr/>
          </a:p>
        </p:txBody>
      </p:sp>
      <p:sp>
        <p:nvSpPr>
          <p:cNvPr id="288" name="Google Shape;288;g145bd386036_0_0"/>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45bd386036_0_0"/>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45bd386036_0_0"/>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45bd386036_0_0"/>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45bd386036_0_0"/>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45bd386036_0_0"/>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5bd386036_0_0"/>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5bd386036_0_0"/>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45bd386036_0_0"/>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5bd386036_0_0"/>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45bd386036_0_0"/>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45bd386036_0_0"/>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5bd386036_0_0"/>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45bd386036_0_0"/>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5bd386036_0_0"/>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45bd386036_0_0"/>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45bd386036_0_0"/>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45bd386036_0_0"/>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5bd386036_0_0"/>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5bd386036_0_0"/>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5bd386036_0_0"/>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45bd386036_0_0"/>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45bd386036_0_0"/>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5bd386036_0_0"/>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5bd386036_0_0"/>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5bd386036_0_0"/>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5bd386036_0_0"/>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5bd386036_0_0"/>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45bd386036_0_0"/>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45bd386036_0_0"/>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5bd386036_0_0"/>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5bd386036_0_0"/>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5bd386036_0_0"/>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5bd386036_0_0"/>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5bd386036_0_0"/>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45bd386036_0_0"/>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45bd386036_0_0"/>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45bd386036_0_0"/>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5bd386036_0_0"/>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45bd386036_0_0"/>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45bd386036_0_0"/>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45bd386036_0_0"/>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45bd386036_0_0"/>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45bd386036_0_0"/>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45bd386036_0_0"/>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45bd386036_0_0"/>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45bd386036_0_0"/>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45bd386036_0_0"/>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45bd386036_0_0"/>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5bd386036_0_0"/>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45bd386036_0_0"/>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45bd386036_0_0"/>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45bd386036_0_0"/>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45bd386036_0_0"/>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45bd386036_0_0"/>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45bd386036_0_0"/>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45bd386036_0_0"/>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45bd386036_0_0"/>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45bd386036_0_0"/>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45bd386036_0_0"/>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45bd386036_0_0"/>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45bd386036_0_0"/>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45bd386036_0_0"/>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45bd386036_0_0"/>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45bd386036_0_0"/>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45bd386036_0_0"/>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45bd386036_0_0"/>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45bd386036_0_0"/>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145bd386036_0_0"/>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45bd386036_0_0"/>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45bd386036_0_0"/>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45bd386036_0_0"/>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45bd386036_0_0"/>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45bd386036_0_0"/>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45bd386036_0_0"/>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45bd386036_0_0"/>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45bd386036_0_0"/>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45bd386036_0_0"/>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45bd386036_0_0"/>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45bd386036_0_0"/>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145bd386036_0_0"/>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45bd386036_0_0"/>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45bd386036_0_0"/>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45bd386036_0_0"/>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45bd386036_0_0"/>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45bd386036_0_0"/>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45bd386036_0_0"/>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145bd386036_0_0"/>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45bd386036_0_0"/>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45bd386036_0_0"/>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45bd386036_0_0"/>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45bd386036_0_0"/>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380" name="Google Shape;380;g145bd386036_0_0"/>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45bd386036_0_0"/>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45bd386036_0_0"/>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45bd386036_0_0"/>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45bd386036_0_0"/>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45bd386036_0_0"/>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45bd386036_0_0"/>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45bd386036_0_0"/>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45bd386036_0_0"/>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45bd386036_0_0"/>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45bd386036_0_0"/>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45bd386036_0_0"/>
          <p:cNvSpPr txBox="1"/>
          <p:nvPr>
            <p:ph type="ctrTitle"/>
          </p:nvPr>
        </p:nvSpPr>
        <p:spPr>
          <a:xfrm>
            <a:off x="4541575" y="980071"/>
            <a:ext cx="4618200" cy="240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Întrebări de interviu:</a:t>
            </a:r>
            <a:endParaRPr/>
          </a:p>
          <a:p>
            <a:pPr indent="0" lvl="0" marL="0" rtl="0" algn="l">
              <a:lnSpc>
                <a:spcPct val="115000"/>
              </a:lnSpc>
              <a:spcBef>
                <a:spcPts val="0"/>
              </a:spcBef>
              <a:spcAft>
                <a:spcPts val="0"/>
              </a:spcAft>
              <a:buSzPts val="3000"/>
              <a:buNone/>
            </a:pPr>
            <a:r>
              <a:t/>
            </a:r>
            <a:endParaRPr sz="1800"/>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Care este rolul unui design patterns?</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Care sunt tipurile de design patterns cunoscute și când le folosim?</a:t>
            </a:r>
            <a:endParaRPr sz="1600">
              <a:solidFill>
                <a:schemeClr val="lt1"/>
              </a:solidFill>
              <a:latin typeface="Arial"/>
              <a:ea typeface="Arial"/>
              <a:cs typeface="Arial"/>
              <a:sym typeface="Arial"/>
            </a:endParaRPr>
          </a:p>
          <a:p>
            <a:pPr indent="0" lvl="0" marL="457200" rtl="0" algn="l">
              <a:lnSpc>
                <a:spcPct val="100000"/>
              </a:lnSpc>
              <a:spcBef>
                <a:spcPts val="0"/>
              </a:spcBef>
              <a:spcAft>
                <a:spcPts val="0"/>
              </a:spcAft>
              <a:buSzPts val="3000"/>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09</a:t>
            </a:r>
            <a:endParaRPr b="1">
              <a:solidFill>
                <a:schemeClr val="lt2"/>
              </a:solidFill>
              <a:latin typeface="Roboto"/>
              <a:ea typeface="Roboto"/>
              <a:cs typeface="Roboto"/>
              <a:sym typeface="Roboto"/>
            </a:endParaRPr>
          </a:p>
        </p:txBody>
      </p:sp>
      <p:cxnSp>
        <p:nvCxnSpPr>
          <p:cNvPr id="215" name="Google Shape;21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28"/>
          <p:cNvSpPr txBox="1"/>
          <p:nvPr/>
        </p:nvSpPr>
        <p:spPr>
          <a:xfrm>
            <a:off x="311700" y="1416500"/>
            <a:ext cx="8520600" cy="1800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ce sunt Design Patterns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cum functioneaza si cand sunt folosite Design Patterns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invatam ce categorii de Design Patterns exista: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Creational</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Structural</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Behavioral</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3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Design Patterns</a:t>
            </a:r>
            <a:endParaRPr b="1">
              <a:solidFill>
                <a:schemeClr val="lt2"/>
              </a:solidFill>
              <a:latin typeface="Roboto"/>
              <a:ea typeface="Roboto"/>
              <a:cs typeface="Roboto"/>
              <a:sym typeface="Roboto"/>
            </a:endParaRPr>
          </a:p>
        </p:txBody>
      </p:sp>
      <p:cxnSp>
        <p:nvCxnSpPr>
          <p:cNvPr id="222" name="Google Shape;222;g1108150b074_0_3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34"/>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Design pattern-urile ofera o solutie generala, reutilizabila pentru probleme comune care apar in timpul dezvoltarii software-ului. Pattern-ul in general arata relatia si interactiunea dintre clase si obiecte.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Ideea din spatele lor este sa accelereze timpul de dezvoltare a unei aplicatii folosindu-se de paradigme deja bine testate utilizate in situatii similare. Practic sunt niste strategii independente pentru rezolvare de probleme comune. Aceasta inseama ca un design pattern reprezinta o idee, nu o implementare particulara, iar folosindu-ne de ele, pe putem dezvolta codul mult mai flexibil, reutilizabil si usor de intretinut.</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Scopul principal e sa intelegem care scopul si utilitatea la fiecare design pattern ca sa putem sa alegem si sa implementam codul in mod corespunzator pe baza lui.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Spre exemplu, in multe situatii din lumea reala, doi am dori sa cream o singura instanta a unei clase, spre exemplu, poate sa fie doar un singur presedinte activ al unei tari. Acest patter se numeste Singleton. Alt exemplu sa avem doar un singur manager de configurare, sau un singur manager care gestioneaza errorile intr-o aplicatie, decat sa avem manageri multipli, etc</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4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Cele trei mari categorii de Design Patterns</a:t>
            </a:r>
            <a:endParaRPr b="1">
              <a:solidFill>
                <a:schemeClr val="lt2"/>
              </a:solidFill>
              <a:latin typeface="Roboto"/>
              <a:ea typeface="Roboto"/>
              <a:cs typeface="Roboto"/>
              <a:sym typeface="Roboto"/>
            </a:endParaRPr>
          </a:p>
        </p:txBody>
      </p:sp>
      <p:cxnSp>
        <p:nvCxnSpPr>
          <p:cNvPr id="229" name="Google Shape;229;g1108150b074_0_4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31" name="Google Shape;231;g1108150b074_0_43"/>
          <p:cNvSpPr txBox="1"/>
          <p:nvPr/>
        </p:nvSpPr>
        <p:spPr>
          <a:xfrm>
            <a:off x="311700" y="1416500"/>
            <a:ext cx="8520600" cy="3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AutoNum type="arabicPeriod"/>
            </a:pPr>
            <a:r>
              <a:rPr b="1" i="0" lang="en-GB" sz="1400" u="none" cap="none" strike="noStrike">
                <a:solidFill>
                  <a:schemeClr val="lt1"/>
                </a:solidFill>
                <a:latin typeface="Roboto"/>
                <a:ea typeface="Roboto"/>
                <a:cs typeface="Roboto"/>
                <a:sym typeface="Roboto"/>
              </a:rPr>
              <a:t>Creational Design Pattern:</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Aceste design patterns sunt despre instantiere de clase sau creeare de obiecte. Ele la randul lor pot fi categorisite in class-creational si object-creational patterns. In tim</a:t>
            </a:r>
            <a:r>
              <a:rPr b="1" lang="en-GB">
                <a:solidFill>
                  <a:schemeClr val="lt1"/>
                </a:solidFill>
                <a:latin typeface="Roboto"/>
                <a:ea typeface="Roboto"/>
                <a:cs typeface="Roboto"/>
                <a:sym typeface="Roboto"/>
              </a:rPr>
              <a:t>p</a:t>
            </a:r>
            <a:r>
              <a:rPr b="1" i="0" lang="en-GB" sz="1400" u="none" cap="none" strike="noStrike">
                <a:solidFill>
                  <a:schemeClr val="lt1"/>
                </a:solidFill>
                <a:latin typeface="Roboto"/>
                <a:ea typeface="Roboto"/>
                <a:cs typeface="Roboto"/>
                <a:sym typeface="Roboto"/>
              </a:rPr>
              <a:t> ce class-creation utilizeaza in mod effectiv inheritance-ul in instantierea de procese, object-creation pattern foloseste o delegare eficienta pentru a-s duce treaba la bun sfarsit.</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Creational patterns sunt: Factory Method, Abstract Factory, Builder, Singleton, Object Pool si Prototype</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Roboto"/>
                <a:ea typeface="Roboto"/>
                <a:cs typeface="Roboto"/>
                <a:sym typeface="Roboto"/>
              </a:rPr>
              <a:t>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en-GB" sz="1400" u="none" cap="none" strike="noStrike">
                <a:solidFill>
                  <a:schemeClr val="lt1"/>
                </a:solidFill>
                <a:latin typeface="Roboto"/>
                <a:ea typeface="Roboto"/>
                <a:cs typeface="Roboto"/>
                <a:sym typeface="Roboto"/>
              </a:rPr>
              <a:t>Structural Design Pattern:</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Aceste design patterns sunt folosite in organizarea de clase si obiecte diferite pentru a forma o structura mult mai mare si sa aduca functionalitate noua.</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Structural patterns sunt: Adapter, Bridge, Composite, Decorator, Facade, Flyweight, Private Class Data si Proxy</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4064736509_3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n-GB"/>
              <a:t>Cele trei mari categorii de Design Patterns</a:t>
            </a:r>
            <a:endParaRPr/>
          </a:p>
        </p:txBody>
      </p:sp>
      <p:cxnSp>
        <p:nvCxnSpPr>
          <p:cNvPr id="237" name="Google Shape;237;g24064736509_3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8" name="Google Shape;238;g24064736509_3_0"/>
          <p:cNvSpPr txBox="1"/>
          <p:nvPr/>
        </p:nvSpPr>
        <p:spPr>
          <a:xfrm>
            <a:off x="354125" y="1334750"/>
            <a:ext cx="85206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Behavioral Design Pattern:</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Aceste design patterns sunt despre identificarea tiparelor comune de comunicare intre obiecte si realizarea acestor pattern-uri</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Behavioral patterns sunt: Chain of responsibility, Command, Interpreter, Iterator, Mediator, Memento, Null Object, Observer, State, Strategy, Template method, Visitor.</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3972de52cd_0_0"/>
          <p:cNvSpPr txBox="1"/>
          <p:nvPr>
            <p:ph idx="6" type="ctrTitle"/>
          </p:nvPr>
        </p:nvSpPr>
        <p:spPr>
          <a:xfrm>
            <a:off x="4690775" y="3753750"/>
            <a:ext cx="3927000" cy="431400"/>
          </a:xfrm>
          <a:prstGeom prst="rect">
            <a:avLst/>
          </a:prstGeom>
          <a:noFill/>
          <a:ln>
            <a:noFill/>
          </a:ln>
        </p:spPr>
        <p:txBody>
          <a:bodyPr anchorCtr="0" anchor="b"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GB" sz="1400">
                <a:latin typeface="Roboto"/>
                <a:ea typeface="Roboto"/>
                <a:cs typeface="Roboto"/>
                <a:sym typeface="Roboto"/>
              </a:rPr>
              <a:t>Design Pattern- Creational: Singleton</a:t>
            </a:r>
            <a:endParaRPr b="1" sz="1400">
              <a:latin typeface="Roboto"/>
              <a:ea typeface="Roboto"/>
              <a:cs typeface="Roboto"/>
              <a:sym typeface="Roboto"/>
            </a:endParaRPr>
          </a:p>
        </p:txBody>
      </p:sp>
      <p:cxnSp>
        <p:nvCxnSpPr>
          <p:cNvPr id="244" name="Google Shape;244;g23972de52cd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5" name="Google Shape;245;g23972de52cd_0_0"/>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46" name="Google Shape;246;g23972de52cd_0_0"/>
          <p:cNvPicPr preferRelativeResize="0"/>
          <p:nvPr/>
        </p:nvPicPr>
        <p:blipFill>
          <a:blip r:embed="rId3">
            <a:alphaModFix/>
          </a:blip>
          <a:stretch>
            <a:fillRect/>
          </a:stretch>
        </p:blipFill>
        <p:spPr>
          <a:xfrm>
            <a:off x="149575" y="1340800"/>
            <a:ext cx="4174274" cy="2263850"/>
          </a:xfrm>
          <a:prstGeom prst="rect">
            <a:avLst/>
          </a:prstGeom>
          <a:noFill/>
          <a:ln>
            <a:noFill/>
          </a:ln>
        </p:spPr>
      </p:pic>
      <p:sp>
        <p:nvSpPr>
          <p:cNvPr id="247" name="Google Shape;247;g23972de52cd_0_0"/>
          <p:cNvSpPr txBox="1"/>
          <p:nvPr>
            <p:ph idx="6" type="ctrTitle"/>
          </p:nvPr>
        </p:nvSpPr>
        <p:spPr>
          <a:xfrm>
            <a:off x="311700" y="3788375"/>
            <a:ext cx="3927000" cy="400200"/>
          </a:xfrm>
          <a:prstGeom prst="rect">
            <a:avLst/>
          </a:prstGeom>
          <a:noFill/>
          <a:ln>
            <a:noFill/>
          </a:ln>
        </p:spPr>
        <p:txBody>
          <a:bodyPr anchorCtr="0" anchor="b"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GB" sz="1400">
                <a:latin typeface="Roboto"/>
                <a:ea typeface="Roboto"/>
                <a:cs typeface="Roboto"/>
                <a:sym typeface="Roboto"/>
              </a:rPr>
              <a:t>Design Pattern - Creational: Factory </a:t>
            </a:r>
            <a:endParaRPr b="1">
              <a:solidFill>
                <a:schemeClr val="lt2"/>
              </a:solidFill>
              <a:latin typeface="Roboto"/>
              <a:ea typeface="Roboto"/>
              <a:cs typeface="Roboto"/>
              <a:sym typeface="Roboto"/>
            </a:endParaRPr>
          </a:p>
        </p:txBody>
      </p:sp>
      <p:pic>
        <p:nvPicPr>
          <p:cNvPr id="248" name="Google Shape;248;g23972de52cd_0_0"/>
          <p:cNvPicPr preferRelativeResize="0"/>
          <p:nvPr/>
        </p:nvPicPr>
        <p:blipFill>
          <a:blip r:embed="rId4">
            <a:alphaModFix/>
          </a:blip>
          <a:stretch>
            <a:fillRect/>
          </a:stretch>
        </p:blipFill>
        <p:spPr>
          <a:xfrm>
            <a:off x="4476250" y="1340800"/>
            <a:ext cx="4356048" cy="2263850"/>
          </a:xfrm>
          <a:prstGeom prst="rect">
            <a:avLst/>
          </a:prstGeom>
          <a:noFill/>
          <a:ln>
            <a:noFill/>
          </a:ln>
        </p:spPr>
      </p:pic>
      <p:sp>
        <p:nvSpPr>
          <p:cNvPr id="249" name="Google Shape;249;g23972de52cd_0_0"/>
          <p:cNvSpPr txBox="1"/>
          <p:nvPr/>
        </p:nvSpPr>
        <p:spPr>
          <a:xfrm>
            <a:off x="0" y="454250"/>
            <a:ext cx="8520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lt1"/>
                </a:solidFill>
                <a:latin typeface="Roboto Black"/>
                <a:ea typeface="Roboto Black"/>
                <a:cs typeface="Roboto Black"/>
                <a:sym typeface="Roboto Black"/>
              </a:rPr>
              <a:t>Design Patterns - diagrama de proces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108150b074_0_5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n-GB"/>
              <a:t>Design Patterns - diagrama de proces</a:t>
            </a:r>
            <a:endParaRPr/>
          </a:p>
        </p:txBody>
      </p:sp>
      <p:cxnSp>
        <p:nvCxnSpPr>
          <p:cNvPr id="255" name="Google Shape;255;g1108150b074_0_5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6" name="Google Shape;256;g1108150b074_0_58"/>
          <p:cNvSpPr txBox="1"/>
          <p:nvPr/>
        </p:nvSpPr>
        <p:spPr>
          <a:xfrm>
            <a:off x="4736400" y="1334750"/>
            <a:ext cx="40959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Behavioral Design Pattern:</a:t>
            </a:r>
            <a:r>
              <a:rPr b="1" lang="en-GB">
                <a:solidFill>
                  <a:schemeClr val="lt1"/>
                </a:solidFill>
                <a:latin typeface="Roboto"/>
                <a:ea typeface="Roboto"/>
                <a:cs typeface="Roboto"/>
                <a:sym typeface="Roboto"/>
              </a:rPr>
              <a:t> </a:t>
            </a:r>
            <a:r>
              <a:rPr b="1" i="0" lang="en-GB" sz="1400" u="none" cap="none" strike="noStrike">
                <a:solidFill>
                  <a:schemeClr val="lt1"/>
                </a:solidFill>
                <a:latin typeface="Roboto"/>
                <a:ea typeface="Roboto"/>
                <a:cs typeface="Roboto"/>
                <a:sym typeface="Roboto"/>
              </a:rPr>
              <a:t>Observer</a:t>
            </a:r>
            <a:endParaRPr b="1" i="0" sz="1400" u="none" cap="none" strike="noStrike">
              <a:solidFill>
                <a:schemeClr val="lt1"/>
              </a:solidFill>
              <a:latin typeface="Roboto"/>
              <a:ea typeface="Roboto"/>
              <a:cs typeface="Roboto"/>
              <a:sym typeface="Roboto"/>
            </a:endParaRPr>
          </a:p>
        </p:txBody>
      </p:sp>
      <p:sp>
        <p:nvSpPr>
          <p:cNvPr id="257" name="Google Shape;257;g1108150b074_0_58"/>
          <p:cNvSpPr txBox="1"/>
          <p:nvPr/>
        </p:nvSpPr>
        <p:spPr>
          <a:xfrm>
            <a:off x="261725" y="1334750"/>
            <a:ext cx="409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b="1" lang="en-GB">
                <a:solidFill>
                  <a:schemeClr val="lt1"/>
                </a:solidFill>
                <a:latin typeface="Roboto"/>
                <a:ea typeface="Roboto"/>
                <a:cs typeface="Roboto"/>
                <a:sym typeface="Roboto"/>
              </a:rPr>
              <a:t>Design Pattern - Structural: Composite</a:t>
            </a:r>
            <a:endParaRPr b="1" i="0" sz="1400" u="none" cap="none" strike="noStrike">
              <a:solidFill>
                <a:schemeClr val="lt1"/>
              </a:solidFill>
              <a:latin typeface="Roboto"/>
              <a:ea typeface="Roboto"/>
              <a:cs typeface="Roboto"/>
              <a:sym typeface="Roboto"/>
            </a:endParaRPr>
          </a:p>
        </p:txBody>
      </p:sp>
      <p:pic>
        <p:nvPicPr>
          <p:cNvPr id="258" name="Google Shape;258;g1108150b074_0_58"/>
          <p:cNvPicPr preferRelativeResize="0"/>
          <p:nvPr/>
        </p:nvPicPr>
        <p:blipFill>
          <a:blip r:embed="rId3">
            <a:alphaModFix/>
          </a:blip>
          <a:stretch>
            <a:fillRect/>
          </a:stretch>
        </p:blipFill>
        <p:spPr>
          <a:xfrm>
            <a:off x="177650" y="1878000"/>
            <a:ext cx="4406976" cy="2301901"/>
          </a:xfrm>
          <a:prstGeom prst="rect">
            <a:avLst/>
          </a:prstGeom>
          <a:noFill/>
          <a:ln>
            <a:noFill/>
          </a:ln>
        </p:spPr>
      </p:pic>
      <p:pic>
        <p:nvPicPr>
          <p:cNvPr id="259" name="Google Shape;259;g1108150b074_0_58"/>
          <p:cNvPicPr preferRelativeResize="0"/>
          <p:nvPr/>
        </p:nvPicPr>
        <p:blipFill>
          <a:blip r:embed="rId4">
            <a:alphaModFix/>
          </a:blip>
          <a:stretch>
            <a:fillRect/>
          </a:stretch>
        </p:blipFill>
        <p:spPr>
          <a:xfrm>
            <a:off x="4737025" y="1887350"/>
            <a:ext cx="4254576" cy="230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fb94c6ad8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Exemplu Creational Design Pattern</a:t>
            </a:r>
            <a:endParaRPr b="1">
              <a:solidFill>
                <a:schemeClr val="lt2"/>
              </a:solidFill>
              <a:latin typeface="Roboto"/>
              <a:ea typeface="Roboto"/>
              <a:cs typeface="Roboto"/>
              <a:sym typeface="Roboto"/>
            </a:endParaRPr>
          </a:p>
        </p:txBody>
      </p:sp>
      <p:cxnSp>
        <p:nvCxnSpPr>
          <p:cNvPr id="265" name="Google Shape;265;g10fb94c6ad8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66" name="Google Shape;266;g10fb94c6ad8_0_0"/>
          <p:cNvPicPr preferRelativeResize="0"/>
          <p:nvPr/>
        </p:nvPicPr>
        <p:blipFill rotWithShape="1">
          <a:blip r:embed="rId3">
            <a:alphaModFix/>
          </a:blip>
          <a:srcRect b="0" l="0" r="0" t="0"/>
          <a:stretch/>
        </p:blipFill>
        <p:spPr>
          <a:xfrm>
            <a:off x="2956462" y="1191700"/>
            <a:ext cx="2369813" cy="392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