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945688"/>
  <p:embeddedFontLst>
    <p:embeddedFont>
      <p:font typeface="Bree Serif" panose="020B0604020202020204" charset="0"/>
      <p:regular r:id="rId15"/>
    </p:embeddedFont>
    <p:embeddedFont>
      <p:font typeface="Didact Gothic" panose="00000500000000000000" pitchFamily="2" charset="0"/>
      <p:regular r:id="rId16"/>
    </p:embeddedFont>
    <p:embeddedFont>
      <p:font typeface="Roboto" panose="02000000000000000000" pitchFamily="2" charset="0"/>
      <p:regular r:id="rId17"/>
      <p:bold r:id="rId18"/>
      <p:italic r:id="rId19"/>
      <p:boldItalic r:id="rId20"/>
    </p:embeddedFont>
    <p:embeddedFont>
      <p:font typeface="Roboto Black" panose="02000000000000000000" pitchFamily="2" charset="0"/>
      <p:bold r:id="rId21"/>
      <p:boldItalic r:id="rId22"/>
    </p:embeddedFont>
    <p:embeddedFont>
      <p:font typeface="Roboto Light" panose="02000000000000000000" pitchFamily="2"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
      <p:font typeface="Roboto Thin"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E5Hdt8TVCl4zugt7I+04NB7I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130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08150b074_0_58: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08150b074_0_58: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d28be7329_1_0: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12d28be7329_1_0: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45a8d5d360_0_0: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145a8d5d360_0_0: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0645ead7_0_0: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0c0645ead7_0_0: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150b074_0_28: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08150b074_0_28: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8c01e5f30_0_32: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28c01e5f30_0_32: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8c01e5f30_0_57: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28c01e5f30_0_57: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8c01e5f30_0_44: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128c01e5f30_0_44: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8c01e5f30_0_65: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128c01e5f30_0_65: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08150b074_0_34: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108150b074_0_34: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08150b074_0_43: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1108150b074_0_43:notes"/>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11" name="Google Shape;11;p27"/>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39"/>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1" name="Google Shape;71;p39"/>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2" name="Google Shape;72;p39"/>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3" name="Google Shape;73;p39"/>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4" name="Google Shape;74;p39"/>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5" name="Google Shape;75;p39"/>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6" name="Google Shape;76;p39"/>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40"/>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Roboto Black"/>
              <a:buNone/>
              <a:defRPr sz="36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9" name="Google Shape;79;p40"/>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80"/>
        <p:cNvGrpSpPr/>
        <p:nvPr/>
      </p:nvGrpSpPr>
      <p:grpSpPr>
        <a:xfrm>
          <a:off x="0" y="0"/>
          <a:ext cx="0" cy="0"/>
          <a:chOff x="0" y="0"/>
          <a:chExt cx="0" cy="0"/>
        </a:xfrm>
      </p:grpSpPr>
      <p:sp>
        <p:nvSpPr>
          <p:cNvPr id="81" name="Google Shape;81;p35"/>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2" name="Google Shape;82;p35"/>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3" name="Google Shape;83;p35"/>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4" name="Google Shape;84;p35"/>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0"/>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88" name="Google Shape;88;p30"/>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1"/>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2" name="Google Shape;92;p31"/>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12"/>
        <p:cNvGrpSpPr/>
        <p:nvPr/>
      </p:nvGrpSpPr>
      <p:grpSpPr>
        <a:xfrm>
          <a:off x="0" y="0"/>
          <a:ext cx="0" cy="0"/>
          <a:chOff x="0" y="0"/>
          <a:chExt cx="0" cy="0"/>
        </a:xfrm>
      </p:grpSpPr>
      <p:sp>
        <p:nvSpPr>
          <p:cNvPr id="13" name="Google Shape;13;p3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 name="Google Shape;14;p3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5" name="Google Shape;15;p3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6" name="Google Shape;16;p3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7" name="Google Shape;17;p3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8" name="Google Shape;18;p3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9" name="Google Shape;19;p3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2"/>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5" name="Google Shape;25;p32"/>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6" name="Google Shape;26;p32"/>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7" name="Google Shape;27;p32"/>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8" name="Google Shape;28;p32"/>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9" name="Google Shape;29;p32"/>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0" name="Google Shape;30;p32"/>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1" name="Google Shape;31;p32"/>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2" name="Google Shape;32;p32"/>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3" name="Google Shape;33;p32"/>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4" name="Google Shape;34;p32"/>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5" name="Google Shape;35;p32"/>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6" name="Google Shape;36;p32"/>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7" name="Google Shape;37;p32"/>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8" name="Google Shape;38;p32"/>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32"/>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32"/>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32"/>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38"/>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4" name="Google Shape;44;p38"/>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5" name="Google Shape;45;p38"/>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6" name="Google Shape;46;p38"/>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7" name="Google Shape;47;p38"/>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8" name="Google Shape;48;p38"/>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9" name="Google Shape;49;p38"/>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52" name="Google Shape;52;p29"/>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53" name="Google Shape;53;p29"/>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3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8" name="Google Shape;58;p3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9" name="Google Shape;59;p3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0" name="Google Shape;60;p3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1" name="Google Shape;61;p3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2" name="Google Shape;62;p3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3" name="Google Shape;63;p3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34"/>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6" name="Google Shape;66;p34"/>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7" name="Google Shape;67;p34"/>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8" name="Google Shape;68;p34"/>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endParaRPr/>
          </a:p>
        </p:txBody>
      </p:sp>
      <p:pic>
        <p:nvPicPr>
          <p:cNvPr id="8" name="Google Shape;8;p26"/>
          <p:cNvPicPr preferRelativeResize="0"/>
          <p:nvPr/>
        </p:nvPicPr>
        <p:blipFill rotWithShape="1">
          <a:blip r:embed="rId17">
            <a:alphaModFix/>
          </a:blip>
          <a:srcRect/>
          <a:stretch/>
        </p:blipFill>
        <p:spPr>
          <a:xfrm>
            <a:off x="7785930" y="98225"/>
            <a:ext cx="1229945" cy="346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a:t>Intalnirea 10</a:t>
            </a:r>
            <a:endParaRPr/>
          </a:p>
        </p:txBody>
      </p:sp>
      <p:sp>
        <p:nvSpPr>
          <p:cNvPr id="99" name="Google Shape;99;p1"/>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r>
              <a:rPr lang="en-GB" sz="1700"/>
              <a:t>Iterators, Generators, </a:t>
            </a:r>
            <a:endParaRPr sz="1700"/>
          </a:p>
          <a:p>
            <a:pPr marL="0" lvl="0" indent="0" algn="r" rtl="0">
              <a:lnSpc>
                <a:spcPct val="100000"/>
              </a:lnSpc>
              <a:spcBef>
                <a:spcPts val="0"/>
              </a:spcBef>
              <a:spcAft>
                <a:spcPts val="0"/>
              </a:spcAft>
              <a:buSzPts val="1200"/>
              <a:buNone/>
            </a:pPr>
            <a:r>
              <a:rPr lang="en-GB" sz="1700"/>
              <a:t>Context Managers, Decorators</a:t>
            </a:r>
            <a:endParaRPr sz="1700"/>
          </a:p>
        </p:txBody>
      </p:sp>
      <p:sp>
        <p:nvSpPr>
          <p:cNvPr id="100" name="Google Shape;100;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08150b074_0_58"/>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Context Managers ca o Clasa</a:t>
            </a:r>
            <a:endParaRPr/>
          </a:p>
        </p:txBody>
      </p:sp>
      <p:cxnSp>
        <p:nvCxnSpPr>
          <p:cNvPr id="275" name="Google Shape;275;g1108150b074_0_5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76" name="Google Shape;276;g1108150b074_0_58"/>
          <p:cNvSpPr txBox="1"/>
          <p:nvPr/>
        </p:nvSpPr>
        <p:spPr>
          <a:xfrm>
            <a:off x="347375" y="1251150"/>
            <a:ext cx="8520600" cy="3632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Sa vedem pas cu pas ce se intampla sub capota</a:t>
            </a:r>
            <a:endParaRPr sz="1400" b="1" i="0" u="none" strike="noStrike" cap="none">
              <a:solidFill>
                <a:schemeClr val="lt1"/>
              </a:solidFill>
              <a:latin typeface="Roboto"/>
              <a:ea typeface="Roboto"/>
              <a:cs typeface="Roboto"/>
              <a:sym typeface="Roboto"/>
            </a:endParaRPr>
          </a:p>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Metoda __exit__ accepta 3 argumente, ele sunt necesare pentru fiecare metoda __exit__ care face parte dintr-o clasa  Context Manager</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Declaratia with stocheaza metoda __exit__ a clasei File</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Apoi apeleaza metoda __enter__ a clasei File</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__enter__ deschide fisierul si il returneaza</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Fisierul deschis este pasat variabilei opened_file.</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Scriem in fisier folosindu-ne de .write()</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Declaratia with apeleaza metoda pe care am stocat-o la pasul 1</a:t>
            </a:r>
            <a:endParaRPr sz="1400" b="1" i="0" u="none" strike="noStrike" cap="none">
              <a:solidFill>
                <a:schemeClr val="lt1"/>
              </a:solidFill>
              <a:latin typeface="Roboto"/>
              <a:ea typeface="Roboto"/>
              <a:cs typeface="Roboto"/>
              <a:sym typeface="Roboto"/>
            </a:endParaRPr>
          </a:p>
          <a:p>
            <a:pPr marL="914400" marR="0" lvl="1"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Metoda __exit__ inchide fisierul</a:t>
            </a:r>
            <a:endParaRPr sz="1400" b="1" i="0" u="none" strike="noStrike" cap="none">
              <a:solidFill>
                <a:schemeClr val="lt1"/>
              </a:solidFill>
              <a:latin typeface="Roboto"/>
              <a:ea typeface="Roboto"/>
              <a:cs typeface="Roboto"/>
              <a:sym typeface="Roboto"/>
            </a:endParaRPr>
          </a:p>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Cele trei argumente date pentru metoda __exit__ (type, value, traceback) sunt pentru tratarea exceptiilor. Oriunde intre pasul in care stocam fisierul deschis in variabila opened_file si pasul in care apelam metoda __exit__ de la final poate aparea o exceptie. In acel caz python-ul transmite cei  trei parametrii la metoda __exit__. Acesta permite metodei __exit__ sa decida cum sa inchideti fisierul si daca sunt necesari pasi suplimentari. In cazul nostru, nu le acordam nici o atentie.</a:t>
            </a:r>
            <a:endParaRPr sz="14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000"/>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1000"/>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1000"/>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fade">
                                      <p:cBhvr>
                                        <p:cTn id="22" dur="1000"/>
                                        <p:tgtEl>
                                          <p:spTgt spid="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1000"/>
                                        <p:tgtEl>
                                          <p:spTgt spid="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6">
                                            <p:txEl>
                                              <p:pRg st="5" end="5"/>
                                            </p:txEl>
                                          </p:spTgt>
                                        </p:tgtEl>
                                        <p:attrNameLst>
                                          <p:attrName>style.visibility</p:attrName>
                                        </p:attrNameLst>
                                      </p:cBhvr>
                                      <p:to>
                                        <p:strVal val="visible"/>
                                      </p:to>
                                    </p:set>
                                    <p:animEffect transition="in" filter="fade">
                                      <p:cBhvr>
                                        <p:cTn id="32" dur="1000"/>
                                        <p:tgtEl>
                                          <p:spTgt spid="2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6">
                                            <p:txEl>
                                              <p:pRg st="6" end="6"/>
                                            </p:txEl>
                                          </p:spTgt>
                                        </p:tgtEl>
                                        <p:attrNameLst>
                                          <p:attrName>style.visibility</p:attrName>
                                        </p:attrNameLst>
                                      </p:cBhvr>
                                      <p:to>
                                        <p:strVal val="visible"/>
                                      </p:to>
                                    </p:set>
                                    <p:animEffect transition="in" filter="fade">
                                      <p:cBhvr>
                                        <p:cTn id="37" dur="1000"/>
                                        <p:tgtEl>
                                          <p:spTgt spid="2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6">
                                            <p:txEl>
                                              <p:pRg st="7" end="7"/>
                                            </p:txEl>
                                          </p:spTgt>
                                        </p:tgtEl>
                                        <p:attrNameLst>
                                          <p:attrName>style.visibility</p:attrName>
                                        </p:attrNameLst>
                                      </p:cBhvr>
                                      <p:to>
                                        <p:strVal val="visible"/>
                                      </p:to>
                                    </p:set>
                                    <p:animEffect transition="in" filter="fade">
                                      <p:cBhvr>
                                        <p:cTn id="42" dur="1000"/>
                                        <p:tgtEl>
                                          <p:spTgt spid="2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6">
                                            <p:txEl>
                                              <p:pRg st="8" end="8"/>
                                            </p:txEl>
                                          </p:spTgt>
                                        </p:tgtEl>
                                        <p:attrNameLst>
                                          <p:attrName>style.visibility</p:attrName>
                                        </p:attrNameLst>
                                      </p:cBhvr>
                                      <p:to>
                                        <p:strVal val="visible"/>
                                      </p:to>
                                    </p:set>
                                    <p:animEffect transition="in" filter="fade">
                                      <p:cBhvr>
                                        <p:cTn id="47" dur="1000"/>
                                        <p:tgtEl>
                                          <p:spTgt spid="27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6">
                                            <p:txEl>
                                              <p:pRg st="9" end="9"/>
                                            </p:txEl>
                                          </p:spTgt>
                                        </p:tgtEl>
                                        <p:attrNameLst>
                                          <p:attrName>style.visibility</p:attrName>
                                        </p:attrNameLst>
                                      </p:cBhvr>
                                      <p:to>
                                        <p:strVal val="visible"/>
                                      </p:to>
                                    </p:set>
                                    <p:animEffect transition="in" filter="fade">
                                      <p:cBhvr>
                                        <p:cTn id="52" dur="1000"/>
                                        <p:tgtEl>
                                          <p:spTgt spid="27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6">
                                            <p:txEl>
                                              <p:pRg st="10" end="10"/>
                                            </p:txEl>
                                          </p:spTgt>
                                        </p:tgtEl>
                                        <p:attrNameLst>
                                          <p:attrName>style.visibility</p:attrName>
                                        </p:attrNameLst>
                                      </p:cBhvr>
                                      <p:to>
                                        <p:strVal val="visible"/>
                                      </p:to>
                                    </p:set>
                                    <p:animEffect transition="in" filter="fade">
                                      <p:cBhvr>
                                        <p:cTn id="57" dur="1000"/>
                                        <p:tgtEl>
                                          <p:spTgt spid="27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2d28be7329_1_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Decorators</a:t>
            </a:r>
            <a:endParaRPr b="1">
              <a:solidFill>
                <a:schemeClr val="lt2"/>
              </a:solidFill>
              <a:latin typeface="Roboto"/>
              <a:ea typeface="Roboto"/>
              <a:cs typeface="Roboto"/>
              <a:sym typeface="Roboto"/>
            </a:endParaRPr>
          </a:p>
        </p:txBody>
      </p:sp>
      <p:cxnSp>
        <p:nvCxnSpPr>
          <p:cNvPr id="282" name="Google Shape;282;g12d28be7329_1_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83" name="Google Shape;283;g12d28be7329_1_0"/>
          <p:cNvSpPr txBox="1"/>
          <p:nvPr/>
        </p:nvSpPr>
        <p:spPr>
          <a:xfrm>
            <a:off x="361625" y="1333800"/>
            <a:ext cx="85206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Decoratoarele sunt niste tool-uri foarte puternice in Python pentru ca permit programatorilor sa modifice comportamentul initial al unei functii sau a unei clase.</a:t>
            </a:r>
            <a:endParaRPr sz="1400" b="1" i="0" u="none" strike="noStrike" cap="none">
              <a:solidFill>
                <a:schemeClr val="lt1"/>
              </a:solidFill>
              <a:latin typeface="Roboto"/>
              <a:ea typeface="Roboto"/>
              <a:cs typeface="Roboto"/>
              <a:sym typeface="Roboto"/>
            </a:endParaRPr>
          </a:p>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Decoractoarele ne permit sa creeam un wrapper peste o alta functie pentru a-i extinde comportamentul, fara a-i schimba implementarea originala.</a:t>
            </a:r>
            <a:endParaRPr sz="1400" b="1" i="0" u="none" strike="noStrike" cap="none">
              <a:solidFill>
                <a:schemeClr val="lt1"/>
              </a:solidFill>
              <a:latin typeface="Roboto"/>
              <a:ea typeface="Roboto"/>
              <a:cs typeface="Roboto"/>
              <a:sym typeface="Roboto"/>
            </a:endParaRPr>
          </a:p>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De exemplu, sa presupunem ca am dori sa masuram cat de eficient se executa functiile/metodele noastre, am dezvolta un decorator care masoara timpul si l-am pune peste functionalitatea noastra</a:t>
            </a:r>
            <a:endParaRPr sz="1400" b="1" i="0" u="none" strike="noStrike" cap="none">
              <a:solidFill>
                <a:schemeClr val="lt1"/>
              </a:solidFill>
              <a:latin typeface="Roboto"/>
              <a:ea typeface="Roboto"/>
              <a:cs typeface="Roboto"/>
              <a:sym typeface="Roboto"/>
            </a:endParaRPr>
          </a:p>
        </p:txBody>
      </p:sp>
      <p:pic>
        <p:nvPicPr>
          <p:cNvPr id="284" name="Google Shape;284;g12d28be7329_1_0"/>
          <p:cNvPicPr preferRelativeResize="0"/>
          <p:nvPr/>
        </p:nvPicPr>
        <p:blipFill rotWithShape="1">
          <a:blip r:embed="rId3">
            <a:alphaModFix/>
          </a:blip>
          <a:srcRect/>
          <a:stretch/>
        </p:blipFill>
        <p:spPr>
          <a:xfrm>
            <a:off x="788550" y="2770850"/>
            <a:ext cx="3488651" cy="2294699"/>
          </a:xfrm>
          <a:prstGeom prst="rect">
            <a:avLst/>
          </a:prstGeom>
          <a:noFill/>
          <a:ln>
            <a:noFill/>
          </a:ln>
        </p:spPr>
      </p:pic>
      <p:pic>
        <p:nvPicPr>
          <p:cNvPr id="285" name="Google Shape;285;g12d28be7329_1_0"/>
          <p:cNvPicPr preferRelativeResize="0"/>
          <p:nvPr/>
        </p:nvPicPr>
        <p:blipFill rotWithShape="1">
          <a:blip r:embed="rId4">
            <a:alphaModFix/>
          </a:blip>
          <a:srcRect/>
          <a:stretch/>
        </p:blipFill>
        <p:spPr>
          <a:xfrm>
            <a:off x="4338120" y="2811295"/>
            <a:ext cx="4696099" cy="1050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animEffect transition="in" filter="fade">
                                      <p:cBhvr>
                                        <p:cTn id="7" dur="1000"/>
                                        <p:tgtEl>
                                          <p:spTgt spid="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
                                            <p:txEl>
                                              <p:pRg st="1" end="1"/>
                                            </p:txEl>
                                          </p:spTgt>
                                        </p:tgtEl>
                                        <p:attrNameLst>
                                          <p:attrName>style.visibility</p:attrName>
                                        </p:attrNameLst>
                                      </p:cBhvr>
                                      <p:to>
                                        <p:strVal val="visible"/>
                                      </p:to>
                                    </p:set>
                                    <p:animEffect transition="in" filter="fade">
                                      <p:cBhvr>
                                        <p:cTn id="12" dur="1000"/>
                                        <p:tgtEl>
                                          <p:spTgt spid="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3">
                                            <p:txEl>
                                              <p:pRg st="2" end="2"/>
                                            </p:txEl>
                                          </p:spTgt>
                                        </p:tgtEl>
                                        <p:attrNameLst>
                                          <p:attrName>style.visibility</p:attrName>
                                        </p:attrNameLst>
                                      </p:cBhvr>
                                      <p:to>
                                        <p:strVal val="visible"/>
                                      </p:to>
                                    </p:set>
                                    <p:animEffect transition="in" filter="fade">
                                      <p:cBhvr>
                                        <p:cTn id="17" dur="1000"/>
                                        <p:tgtEl>
                                          <p:spTgt spid="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45a8d5d360_0_0"/>
          <p:cNvSpPr txBox="1">
            <a:spLocks noGrp="1"/>
          </p:cNvSpPr>
          <p:nvPr>
            <p:ph type="ctrTitle"/>
          </p:nvPr>
        </p:nvSpPr>
        <p:spPr>
          <a:xfrm>
            <a:off x="4541575" y="3753688"/>
            <a:ext cx="41523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a:t>Întrebări &amp; curiozități?</a:t>
            </a:r>
            <a:endParaRPr/>
          </a:p>
        </p:txBody>
      </p:sp>
      <p:sp>
        <p:nvSpPr>
          <p:cNvPr id="291" name="Google Shape;291;g145a8d5d360_0_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145a8d5d360_0_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145a8d5d360_0_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145a8d5d360_0_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145a8d5d360_0_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145a8d5d360_0_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145a8d5d360_0_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145a8d5d360_0_0"/>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145a8d5d360_0_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145a8d5d360_0_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145a8d5d360_0_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45a8d5d360_0_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45a8d5d360_0_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45a8d5d360_0_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145a8d5d360_0_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145a8d5d360_0_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145a8d5d360_0_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145a8d5d360_0_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145a8d5d360_0_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145a8d5d360_0_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145a8d5d360_0_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145a8d5d360_0_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145a8d5d360_0_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145a8d5d360_0_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145a8d5d360_0_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145a8d5d360_0_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145a8d5d360_0_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145a8d5d360_0_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145a8d5d360_0_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145a8d5d360_0_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145a8d5d360_0_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g145a8d5d360_0_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145a8d5d360_0_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g145a8d5d360_0_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g145a8d5d360_0_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g145a8d5d360_0_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g145a8d5d360_0_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g145a8d5d360_0_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g145a8d5d360_0_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g145a8d5d360_0_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145a8d5d360_0_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45a8d5d360_0_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145a8d5d360_0_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45a8d5d360_0_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45a8d5d360_0_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45a8d5d360_0_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45a8d5d360_0_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45a8d5d360_0_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145a8d5d360_0_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g145a8d5d360_0_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145a8d5d360_0_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g145a8d5d360_0_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g145a8d5d360_0_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145a8d5d360_0_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g145a8d5d360_0_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g145a8d5d360_0_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145a8d5d360_0_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145a8d5d360_0_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45a8d5d360_0_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g145a8d5d360_0_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g145a8d5d360_0_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145a8d5d360_0_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g145a8d5d360_0_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g145a8d5d360_0_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g145a8d5d360_0_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145a8d5d360_0_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145a8d5d360_0_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145a8d5d360_0_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145a8d5d360_0_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45a8d5d360_0_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45a8d5d360_0_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45a8d5d360_0_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45a8d5d360_0_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45a8d5d360_0_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145a8d5d360_0_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45a8d5d360_0_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145a8d5d360_0_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g145a8d5d360_0_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g145a8d5d360_0_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g145a8d5d360_0_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g145a8d5d360_0_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g145a8d5d360_0_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g145a8d5d360_0_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145a8d5d360_0_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g145a8d5d360_0_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145a8d5d360_0_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145a8d5d360_0_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145a8d5d360_0_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145a8d5d360_0_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145a8d5d360_0_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145a8d5d360_0_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145a8d5d360_0_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j</a:t>
            </a:r>
            <a:endParaRPr sz="1400" b="0" i="0" u="none" strike="noStrike" cap="none">
              <a:solidFill>
                <a:srgbClr val="000000"/>
              </a:solidFill>
              <a:latin typeface="Arial"/>
              <a:ea typeface="Arial"/>
              <a:cs typeface="Arial"/>
              <a:sym typeface="Arial"/>
            </a:endParaRPr>
          </a:p>
        </p:txBody>
      </p:sp>
      <p:sp>
        <p:nvSpPr>
          <p:cNvPr id="383" name="Google Shape;383;g145a8d5d360_0_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145a8d5d360_0_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145a8d5d360_0_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145a8d5d360_0_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145a8d5d360_0_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145a8d5d360_0_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145a8d5d360_0_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145a8d5d360_0_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145a8d5d360_0_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145a8d5d360_0_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145a8d5d360_0_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145a8d5d360_0_0"/>
          <p:cNvSpPr txBox="1">
            <a:spLocks noGrp="1"/>
          </p:cNvSpPr>
          <p:nvPr>
            <p:ph type="ctrTitle"/>
          </p:nvPr>
        </p:nvSpPr>
        <p:spPr>
          <a:xfrm>
            <a:off x="4541575" y="980071"/>
            <a:ext cx="4618200" cy="2408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GB"/>
              <a:t>Întrebări de interviu:</a:t>
            </a:r>
            <a:endParaRPr/>
          </a:p>
          <a:p>
            <a:pPr marL="0" lvl="0" indent="0" algn="l" rtl="0">
              <a:lnSpc>
                <a:spcPct val="115000"/>
              </a:lnSpc>
              <a:spcBef>
                <a:spcPts val="0"/>
              </a:spcBef>
              <a:spcAft>
                <a:spcPts val="0"/>
              </a:spcAft>
              <a:buSzPts val="3000"/>
              <a:buNone/>
            </a:pPr>
            <a:endParaRPr sz="1800"/>
          </a:p>
          <a:p>
            <a:pPr marL="457200" lvl="0" indent="-330200" algn="l" rtl="0">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Ce sunt Generatorii?</a:t>
            </a:r>
            <a:endParaRPr sz="1600">
              <a:solidFill>
                <a:schemeClr val="lt1"/>
              </a:solidFill>
              <a:latin typeface="Arial"/>
              <a:ea typeface="Arial"/>
              <a:cs typeface="Arial"/>
              <a:sym typeface="Arial"/>
            </a:endParaRPr>
          </a:p>
          <a:p>
            <a:pPr marL="457200" lvl="0" indent="-330200" algn="l" rtl="0">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Explica ce sunt Iteratorii și cum îi folosim.</a:t>
            </a:r>
            <a:endParaRPr sz="1600">
              <a:solidFill>
                <a:schemeClr val="lt1"/>
              </a:solidFill>
              <a:latin typeface="Arial"/>
              <a:ea typeface="Arial"/>
              <a:cs typeface="Arial"/>
              <a:sym typeface="Arial"/>
            </a:endParaRPr>
          </a:p>
          <a:p>
            <a:pPr marL="457200" lvl="0" indent="-330200" algn="l" rtl="0">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La ce ne ajuta Decorators?</a:t>
            </a:r>
            <a:endParaRPr sz="1600">
              <a:solidFill>
                <a:schemeClr val="lt1"/>
              </a:solidFill>
              <a:latin typeface="Arial"/>
              <a:ea typeface="Arial"/>
              <a:cs typeface="Arial"/>
              <a:sym typeface="Arial"/>
            </a:endParaRPr>
          </a:p>
          <a:p>
            <a:pPr marL="457200" lvl="0" indent="0" algn="l" rtl="0">
              <a:lnSpc>
                <a:spcPct val="100000"/>
              </a:lnSpc>
              <a:spcBef>
                <a:spcPts val="0"/>
              </a:spcBef>
              <a:spcAft>
                <a:spcPts val="0"/>
              </a:spcAft>
              <a:buSzPts val="3000"/>
              <a:buNone/>
            </a:pP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0c0645ead7_0_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09" name="Google Shape;209;g10c0645ead7_0_0"/>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tratați cu </a:t>
            </a:r>
            <a:r>
              <a:rPr lang="en-GB" sz="1500" b="1" i="0" u="none" strike="noStrike" cap="none">
                <a:solidFill>
                  <a:schemeClr val="accent1"/>
                </a:solidFill>
                <a:latin typeface="Roboto"/>
                <a:ea typeface="Roboto"/>
                <a:cs typeface="Roboto"/>
                <a:sym typeface="Roboto"/>
              </a:rPr>
              <a:t>seriozitate</a:t>
            </a:r>
            <a:r>
              <a:rPr lang="en-GB" sz="1500" b="1" i="0" u="none" strike="noStrike" cap="none">
                <a:solidFill>
                  <a:schemeClr val="lt1"/>
                </a:solidFill>
                <a:latin typeface="Roboto"/>
                <a:ea typeface="Roboto"/>
                <a:cs typeface="Roboto"/>
                <a:sym typeface="Roboto"/>
              </a:rPr>
              <a:t> și </a:t>
            </a:r>
            <a:r>
              <a:rPr lang="en-GB" sz="1500" b="1" i="0" u="none" strike="noStrike" cap="none">
                <a:solidFill>
                  <a:schemeClr val="accent1"/>
                </a:solidFill>
                <a:latin typeface="Roboto"/>
                <a:ea typeface="Roboto"/>
                <a:cs typeface="Roboto"/>
                <a:sym typeface="Roboto"/>
              </a:rPr>
              <a:t>profesionalism</a:t>
            </a:r>
            <a:r>
              <a:rPr lang="en-GB" sz="1500" b="1" i="0" u="none" strike="noStrike" cap="none">
                <a:solidFill>
                  <a:schemeClr val="lt1"/>
                </a:solidFill>
                <a:latin typeface="Roboto"/>
                <a:ea typeface="Roboto"/>
                <a:cs typeface="Roboto"/>
                <a:sym typeface="Roboto"/>
              </a:rPr>
              <a:t> acest nou obiectiv.</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Cei care își ating obiectivele nu sunt întotdeauna cei mai smart, dar întotdeauna vor fi cei mai </a:t>
            </a:r>
            <a:r>
              <a:rPr lang="en-GB" sz="1500" b="1" i="0" u="none" strike="noStrike" cap="none">
                <a:solidFill>
                  <a:schemeClr val="accent1"/>
                </a:solidFill>
                <a:latin typeface="Roboto"/>
                <a:ea typeface="Roboto"/>
                <a:cs typeface="Roboto"/>
                <a:sym typeface="Roboto"/>
              </a:rPr>
              <a:t>muncitori!.</a:t>
            </a:r>
            <a:endParaRPr sz="1500" b="1" i="0" u="none" strike="noStrike" cap="none">
              <a:solidFill>
                <a:schemeClr val="accen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Alocă-ți timp pentru studiu. Rutina dă </a:t>
            </a:r>
            <a:r>
              <a:rPr lang="en-GB" sz="1500" b="1" i="0" u="none" strike="noStrike" cap="none">
                <a:solidFill>
                  <a:schemeClr val="accent1"/>
                </a:solidFill>
                <a:latin typeface="Roboto"/>
                <a:ea typeface="Roboto"/>
                <a:cs typeface="Roboto"/>
                <a:sym typeface="Roboto"/>
              </a:rPr>
              <a:t>consistență</a:t>
            </a:r>
            <a:r>
              <a:rPr lang="en-GB" sz="1500" b="1" i="0" u="none" strike="noStrike" cap="none">
                <a:solidFill>
                  <a:schemeClr val="lt1"/>
                </a:solidFill>
                <a:latin typeface="Roboto"/>
                <a:ea typeface="Roboto"/>
                <a:cs typeface="Roboto"/>
                <a:sym typeface="Roboto"/>
              </a:rPr>
              <a:t>. Consistența dă </a:t>
            </a:r>
            <a:r>
              <a:rPr lang="en-GB" sz="1500" b="1" i="0" u="none" strike="noStrike" cap="none">
                <a:solidFill>
                  <a:schemeClr val="accent1"/>
                </a:solidFill>
                <a:latin typeface="Roboto"/>
                <a:ea typeface="Roboto"/>
                <a:cs typeface="Roboto"/>
                <a:sym typeface="Roboto"/>
              </a:rPr>
              <a:t>excelență</a:t>
            </a:r>
            <a:r>
              <a:rPr lang="en-GB" sz="1500" b="1" i="0" u="none" strike="noStrike" cap="none">
                <a:solidFill>
                  <a:schemeClr val="lt1"/>
                </a:solidFill>
                <a:latin typeface="Roboto"/>
                <a:ea typeface="Roboto"/>
                <a:cs typeface="Roboto"/>
                <a:sym typeface="Roboto"/>
              </a:rPr>
              <a:t>.</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faceți tot posibilul să participați la </a:t>
            </a:r>
            <a:r>
              <a:rPr lang="en-GB" sz="1500" b="1" i="0" u="none" strike="noStrike" cap="none">
                <a:solidFill>
                  <a:schemeClr val="accent1"/>
                </a:solidFill>
                <a:latin typeface="Roboto"/>
                <a:ea typeface="Roboto"/>
                <a:cs typeface="Roboto"/>
                <a:sym typeface="Roboto"/>
              </a:rPr>
              <a:t>toate</a:t>
            </a:r>
            <a:r>
              <a:rPr lang="en-GB" sz="1500" b="1" i="0" u="none" strike="noStrike" cap="none">
                <a:solidFill>
                  <a:schemeClr val="lt1"/>
                </a:solidFill>
                <a:latin typeface="Roboto"/>
                <a:ea typeface="Roboto"/>
                <a:cs typeface="Roboto"/>
                <a:sym typeface="Roboto"/>
              </a:rPr>
              <a:t> sesiunile live.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lăsați </a:t>
            </a:r>
            <a:r>
              <a:rPr lang="en-GB" sz="1500" b="1" i="0" u="none" strike="noStrike" cap="none">
                <a:solidFill>
                  <a:schemeClr val="accent1"/>
                </a:solidFill>
                <a:latin typeface="Roboto"/>
                <a:ea typeface="Roboto"/>
                <a:cs typeface="Roboto"/>
                <a:sym typeface="Roboto"/>
              </a:rPr>
              <a:t>comentarii</a:t>
            </a:r>
            <a:r>
              <a:rPr lang="en-GB" sz="1500" b="1" i="0" u="none" strike="noStrike" cap="none">
                <a:solidFill>
                  <a:schemeClr val="lt1"/>
                </a:solidFill>
                <a:latin typeface="Roboto"/>
                <a:ea typeface="Roboto"/>
                <a:cs typeface="Roboto"/>
                <a:sym typeface="Roboto"/>
              </a:rPr>
              <a:t> explicative în cod. Notițe pentru voi din viitor.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Recomand să vizualizați </a:t>
            </a:r>
            <a:r>
              <a:rPr lang="en-GB" sz="1500" b="1" i="0" u="none" strike="noStrike" cap="none">
                <a:solidFill>
                  <a:schemeClr val="accent1"/>
                </a:solidFill>
                <a:latin typeface="Roboto"/>
                <a:ea typeface="Roboto"/>
                <a:cs typeface="Roboto"/>
                <a:sym typeface="Roboto"/>
              </a:rPr>
              <a:t>înregistrarea</a:t>
            </a:r>
            <a:r>
              <a:rPr lang="en-GB" sz="1500" b="1" i="0" u="none" strike="noStrike" cap="none">
                <a:solidFill>
                  <a:schemeClr val="lt1"/>
                </a:solidFill>
                <a:latin typeface="Roboto"/>
                <a:ea typeface="Roboto"/>
                <a:cs typeface="Roboto"/>
                <a:sym typeface="Roboto"/>
              </a:rPr>
              <a:t>. Să vă notați aspectele importante + întrebări pentru trainer pentru ora următoare.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faceți </a:t>
            </a:r>
            <a:r>
              <a:rPr lang="en-GB" sz="1500" b="1" i="0" u="none" strike="noStrike" cap="none">
                <a:solidFill>
                  <a:schemeClr val="accent1"/>
                </a:solidFill>
                <a:latin typeface="Roboto"/>
                <a:ea typeface="Roboto"/>
                <a:cs typeface="Roboto"/>
                <a:sym typeface="Roboto"/>
              </a:rPr>
              <a:t>temele</a:t>
            </a:r>
            <a:r>
              <a:rPr lang="en-GB" sz="1500" b="1" i="0" u="none" strike="noStrike" cap="none">
                <a:solidFill>
                  <a:schemeClr val="lt1"/>
                </a:solidFill>
                <a:latin typeface="Roboto"/>
                <a:ea typeface="Roboto"/>
                <a:cs typeface="Roboto"/>
                <a:sym typeface="Roboto"/>
              </a:rPr>
              <a:t> și unde nu reușiți singuri, să întrebați pe </a:t>
            </a:r>
            <a:r>
              <a:rPr lang="en-GB" sz="1500" b="1" i="0" u="none" strike="noStrike" cap="none">
                <a:solidFill>
                  <a:schemeClr val="accent1"/>
                </a:solidFill>
                <a:latin typeface="Roboto"/>
                <a:ea typeface="Roboto"/>
                <a:cs typeface="Roboto"/>
                <a:sym typeface="Roboto"/>
              </a:rPr>
              <a:t>grup</a:t>
            </a:r>
            <a:r>
              <a:rPr lang="en-GB" sz="1500" b="1" i="0" u="none" strike="noStrike" cap="none">
                <a:solidFill>
                  <a:schemeClr val="lt1"/>
                </a:solidFill>
                <a:latin typeface="Roboto"/>
                <a:ea typeface="Roboto"/>
                <a:cs typeface="Roboto"/>
                <a:sym typeface="Roboto"/>
              </a:rPr>
              <a:t>. Trainerul va </a:t>
            </a:r>
            <a:r>
              <a:rPr lang="en-GB" sz="1500" b="1" i="0" u="none" strike="noStrike" cap="none">
                <a:solidFill>
                  <a:schemeClr val="accent1"/>
                </a:solidFill>
                <a:latin typeface="Roboto"/>
                <a:ea typeface="Roboto"/>
                <a:cs typeface="Roboto"/>
                <a:sym typeface="Roboto"/>
              </a:rPr>
              <a:t>răspunde</a:t>
            </a:r>
            <a:r>
              <a:rPr lang="en-GB" sz="1500" b="1" i="0" u="none" strike="noStrike" cap="none">
                <a:solidFill>
                  <a:schemeClr val="lt1"/>
                </a:solidFill>
                <a:latin typeface="Roboto"/>
                <a:ea typeface="Roboto"/>
                <a:cs typeface="Roboto"/>
                <a:sym typeface="Roboto"/>
              </a:rPr>
              <a:t> și vor beneficia și ceilalți cursanți de răspuns.</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Puteți chiar să faceți un grup doar de studenți și să vă întâlniți o dată pe săptămână să discutați temele </a:t>
            </a:r>
            <a:r>
              <a:rPr lang="en-GB" sz="1500" b="1" i="0" u="none" strike="noStrike" cap="none">
                <a:solidFill>
                  <a:schemeClr val="accent1"/>
                </a:solidFill>
                <a:latin typeface="Roboto"/>
                <a:ea typeface="Roboto"/>
                <a:cs typeface="Roboto"/>
                <a:sym typeface="Roboto"/>
              </a:rPr>
              <a:t>împreună</a:t>
            </a:r>
            <a:r>
              <a:rPr lang="en-GB" sz="1500" b="1" i="0" u="none" strike="noStrike" cap="none">
                <a:solidFill>
                  <a:schemeClr val="lt1"/>
                </a:solidFill>
                <a:latin typeface="Roboto"/>
                <a:ea typeface="Roboto"/>
                <a:cs typeface="Roboto"/>
                <a:sym typeface="Roboto"/>
              </a:rPr>
              <a:t>. Fiecare va veni cu o perspectivă nouă și în final toți vor avea de câștigat.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În timpul orelor, să aveți </a:t>
            </a:r>
            <a:r>
              <a:rPr lang="en-GB" sz="1500" b="1" i="0" u="none" strike="noStrike" cap="none">
                <a:solidFill>
                  <a:schemeClr val="accent1"/>
                </a:solidFill>
                <a:latin typeface="Roboto"/>
                <a:ea typeface="Roboto"/>
                <a:cs typeface="Roboto"/>
                <a:sym typeface="Roboto"/>
              </a:rPr>
              <a:t>curaj</a:t>
            </a:r>
            <a:r>
              <a:rPr lang="en-GB" sz="1500" b="1" i="0" u="none" strike="noStrike" cap="none">
                <a:solidFill>
                  <a:schemeClr val="lt1"/>
                </a:solidFill>
                <a:latin typeface="Roboto"/>
                <a:ea typeface="Roboto"/>
                <a:cs typeface="Roboto"/>
                <a:sym typeface="Roboto"/>
              </a:rPr>
              <a:t> să puneți </a:t>
            </a:r>
            <a:r>
              <a:rPr lang="en-GB" sz="1500" b="1" i="0" u="none" strike="noStrike" cap="none">
                <a:solidFill>
                  <a:schemeClr val="accent1"/>
                </a:solidFill>
                <a:latin typeface="Roboto"/>
                <a:ea typeface="Roboto"/>
                <a:cs typeface="Roboto"/>
                <a:sym typeface="Roboto"/>
              </a:rPr>
              <a:t>întrebări</a:t>
            </a:r>
            <a:r>
              <a:rPr lang="en-GB" sz="1500" b="1" i="0" u="none" strike="noStrike" cap="none">
                <a:solidFill>
                  <a:schemeClr val="lt1"/>
                </a:solidFill>
                <a:latin typeface="Roboto"/>
                <a:ea typeface="Roboto"/>
                <a:cs typeface="Roboto"/>
                <a:sym typeface="Roboto"/>
              </a:rPr>
              <a:t> când ceva nu e clar.</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0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0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0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0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5" end="5"/>
                                            </p:txEl>
                                          </p:spTgt>
                                        </p:tgtEl>
                                        <p:attrNameLst>
                                          <p:attrName>style.visibility</p:attrName>
                                        </p:attrNameLst>
                                      </p:cBhvr>
                                      <p:to>
                                        <p:strVal val="visible"/>
                                      </p:to>
                                    </p:set>
                                    <p:animEffect transition="in" filter="fade">
                                      <p:cBhvr>
                                        <p:cTn id="32" dur="1000"/>
                                        <p:tgtEl>
                                          <p:spTgt spid="2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9">
                                            <p:txEl>
                                              <p:pRg st="6" end="6"/>
                                            </p:txEl>
                                          </p:spTgt>
                                        </p:tgtEl>
                                        <p:attrNameLst>
                                          <p:attrName>style.visibility</p:attrName>
                                        </p:attrNameLst>
                                      </p:cBhvr>
                                      <p:to>
                                        <p:strVal val="visible"/>
                                      </p:to>
                                    </p:set>
                                    <p:animEffect transition="in" filter="fade">
                                      <p:cBhvr>
                                        <p:cTn id="37" dur="1000"/>
                                        <p:tgtEl>
                                          <p:spTgt spid="2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9">
                                            <p:txEl>
                                              <p:pRg st="7" end="7"/>
                                            </p:txEl>
                                          </p:spTgt>
                                        </p:tgtEl>
                                        <p:attrNameLst>
                                          <p:attrName>style.visibility</p:attrName>
                                        </p:attrNameLst>
                                      </p:cBhvr>
                                      <p:to>
                                        <p:strVal val="visible"/>
                                      </p:to>
                                    </p:set>
                                    <p:animEffect transition="in" filter="fade">
                                      <p:cBhvr>
                                        <p:cTn id="42" dur="1000"/>
                                        <p:tgtEl>
                                          <p:spTgt spid="2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
                                            <p:txEl>
                                              <p:pRg st="8" end="8"/>
                                            </p:txEl>
                                          </p:spTgt>
                                        </p:tgtEl>
                                        <p:attrNameLst>
                                          <p:attrName>style.visibility</p:attrName>
                                        </p:attrNameLst>
                                      </p:cBhvr>
                                      <p:to>
                                        <p:strVal val="visible"/>
                                      </p:to>
                                    </p:set>
                                    <p:animEffect transition="in" filter="fade">
                                      <p:cBhvr>
                                        <p:cTn id="47" dur="1000"/>
                                        <p:tgtEl>
                                          <p:spTgt spid="2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08150b074_0_28"/>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Intalnire 10</a:t>
            </a:r>
            <a:endParaRPr b="1">
              <a:solidFill>
                <a:schemeClr val="lt2"/>
              </a:solidFill>
              <a:latin typeface="Roboto"/>
              <a:ea typeface="Roboto"/>
              <a:cs typeface="Roboto"/>
              <a:sym typeface="Roboto"/>
            </a:endParaRPr>
          </a:p>
        </p:txBody>
      </p:sp>
      <p:cxnSp>
        <p:nvCxnSpPr>
          <p:cNvPr id="215" name="Google Shape;215;g1108150b074_0_2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16" name="Google Shape;216;g1108150b074_0_28"/>
          <p:cNvSpPr txBox="1"/>
          <p:nvPr/>
        </p:nvSpPr>
        <p:spPr>
          <a:xfrm>
            <a:off x="311700" y="1416500"/>
            <a:ext cx="8520600" cy="11082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Sa invatam despre Iteratori</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Sa invatam despre Generatori</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Sa invatam despre Context Managers</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Decoratori</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28c01e5f30_0_32"/>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Iteratori</a:t>
            </a:r>
            <a:endParaRPr b="1">
              <a:solidFill>
                <a:schemeClr val="lt2"/>
              </a:solidFill>
              <a:latin typeface="Roboto"/>
              <a:ea typeface="Roboto"/>
              <a:cs typeface="Roboto"/>
              <a:sym typeface="Roboto"/>
            </a:endParaRPr>
          </a:p>
        </p:txBody>
      </p:sp>
      <p:cxnSp>
        <p:nvCxnSpPr>
          <p:cNvPr id="222" name="Google Shape;222;g128c01e5f30_0_3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23" name="Google Shape;223;g128c01e5f30_0_32"/>
          <p:cNvSpPr txBox="1"/>
          <p:nvPr/>
        </p:nvSpPr>
        <p:spPr>
          <a:xfrm>
            <a:off x="311700" y="1416500"/>
            <a:ext cx="8520600" cy="31863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Iteratorii sunt peste tot in Python. Ei sunt implementati elegant in bucle de tip for, comprehension-uri, generatoare, etc., dar sunt ascunse la vedere.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Iteratorul in Python este pur și simplu un obiect care poate fi iterat. Un obiect care va returna date, cate un element. Tehnic vorbind, un obiect iterator Python trebuie sa implementeze doua metode speciale, __iter__() și __next__() , numite colectiv protocol iterator.</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Un obiect se numeste iterabil daca putem obtine un iterator din el. Majoritatea containerelor incorporate in Python, cum ar fi: lista, tuple, string-uri, etc. sunt iterabile.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Functia iter() (care la randul ei apeleaza metoda __iter__()) returneaza un iterator de la acestea.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Folosim functia next() pentru a itera manual toate elementele unui iterator. Cand ajungem la sfarsit si nu mai exista date de returnat, va ridica exceptia StopIteration</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1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1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10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5" end="5"/>
                                            </p:txEl>
                                          </p:spTgt>
                                        </p:tgtEl>
                                        <p:attrNameLst>
                                          <p:attrName>style.visibility</p:attrName>
                                        </p:attrNameLst>
                                      </p:cBhvr>
                                      <p:to>
                                        <p:strVal val="visible"/>
                                      </p:to>
                                    </p:set>
                                    <p:animEffect transition="in" filter="fade">
                                      <p:cBhvr>
                                        <p:cTn id="32" dur="1000"/>
                                        <p:tgtEl>
                                          <p:spTgt spid="2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28c01e5f30_0_5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Iteratori</a:t>
            </a:r>
            <a:endParaRPr b="1">
              <a:solidFill>
                <a:schemeClr val="lt2"/>
              </a:solidFill>
              <a:latin typeface="Roboto"/>
              <a:ea typeface="Roboto"/>
              <a:cs typeface="Roboto"/>
              <a:sym typeface="Roboto"/>
            </a:endParaRPr>
          </a:p>
        </p:txBody>
      </p:sp>
      <p:cxnSp>
        <p:nvCxnSpPr>
          <p:cNvPr id="229" name="Google Shape;229;g128c01e5f30_0_57"/>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0" name="Google Shape;230;g128c01e5f30_0_57"/>
          <p:cNvSpPr txBox="1"/>
          <p:nvPr/>
        </p:nvSpPr>
        <p:spPr>
          <a:xfrm>
            <a:off x="311700" y="1416500"/>
            <a:ext cx="8520600" cy="646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Implementarea for loop-ului defapt este:</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p:txBody>
      </p:sp>
      <p:pic>
        <p:nvPicPr>
          <p:cNvPr id="231" name="Google Shape;231;g128c01e5f30_0_57"/>
          <p:cNvPicPr preferRelativeResize="0"/>
          <p:nvPr/>
        </p:nvPicPr>
        <p:blipFill rotWithShape="1">
          <a:blip r:embed="rId3">
            <a:alphaModFix/>
          </a:blip>
          <a:srcRect/>
          <a:stretch/>
        </p:blipFill>
        <p:spPr>
          <a:xfrm>
            <a:off x="869800" y="1822875"/>
            <a:ext cx="4619625" cy="2438400"/>
          </a:xfrm>
          <a:prstGeom prst="rect">
            <a:avLst/>
          </a:prstGeom>
          <a:noFill/>
          <a:ln>
            <a:noFill/>
          </a:ln>
        </p:spPr>
      </p:pic>
      <p:sp>
        <p:nvSpPr>
          <p:cNvPr id="232" name="Google Shape;232;g128c01e5f30_0_57"/>
          <p:cNvSpPr txBox="1"/>
          <p:nvPr/>
        </p:nvSpPr>
        <p:spPr>
          <a:xfrm>
            <a:off x="311700" y="4261275"/>
            <a:ext cx="8520600" cy="646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In mod ironic, for loop-ul este defapt un while loop infinit</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28c01e5f30_0_44"/>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dirty="0" err="1"/>
              <a:t>Generatori</a:t>
            </a:r>
            <a:endParaRPr b="1" dirty="0">
              <a:solidFill>
                <a:schemeClr val="lt2"/>
              </a:solidFill>
              <a:latin typeface="Roboto"/>
              <a:ea typeface="Roboto"/>
              <a:cs typeface="Roboto"/>
              <a:sym typeface="Roboto"/>
            </a:endParaRPr>
          </a:p>
        </p:txBody>
      </p:sp>
      <p:cxnSp>
        <p:nvCxnSpPr>
          <p:cNvPr id="238" name="Google Shape;238;g128c01e5f30_0_44"/>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9" name="Google Shape;239;g128c01e5f30_0_44"/>
          <p:cNvSpPr txBox="1"/>
          <p:nvPr/>
        </p:nvSpPr>
        <p:spPr>
          <a:xfrm>
            <a:off x="311700" y="1191700"/>
            <a:ext cx="8520600" cy="3879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err="1">
                <a:solidFill>
                  <a:schemeClr val="lt1"/>
                </a:solidFill>
                <a:latin typeface="Roboto"/>
                <a:ea typeface="Roboto"/>
                <a:cs typeface="Roboto"/>
                <a:sym typeface="Roboto"/>
              </a:rPr>
              <a:t>Exista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multa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munca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în</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construirea</a:t>
            </a:r>
            <a:r>
              <a:rPr lang="en-GB" sz="1500" i="0" u="none" strike="noStrike" cap="none" dirty="0">
                <a:solidFill>
                  <a:schemeClr val="lt1"/>
                </a:solidFill>
                <a:latin typeface="Roboto"/>
                <a:ea typeface="Roboto"/>
                <a:cs typeface="Roboto"/>
                <a:sym typeface="Roboto"/>
              </a:rPr>
              <a:t> unui iterator </a:t>
            </a:r>
            <a:r>
              <a:rPr lang="en-GB" sz="1500" i="0" u="none" strike="noStrike" cap="none" dirty="0" err="1">
                <a:solidFill>
                  <a:schemeClr val="lt1"/>
                </a:solidFill>
                <a:latin typeface="Roboto"/>
                <a:ea typeface="Roboto"/>
                <a:cs typeface="Roboto"/>
                <a:sym typeface="Roboto"/>
              </a:rPr>
              <a:t>în</a:t>
            </a:r>
            <a:r>
              <a:rPr lang="en-GB" sz="1500" i="0" u="none" strike="noStrike" cap="none" dirty="0">
                <a:solidFill>
                  <a:schemeClr val="lt1"/>
                </a:solidFill>
                <a:latin typeface="Roboto"/>
                <a:ea typeface="Roboto"/>
                <a:cs typeface="Roboto"/>
                <a:sym typeface="Roboto"/>
              </a:rPr>
              <a:t> Python. </a:t>
            </a:r>
            <a:r>
              <a:rPr lang="en-GB" sz="1500" i="0" u="none" strike="noStrike" cap="none" dirty="0" err="1">
                <a:solidFill>
                  <a:schemeClr val="lt1"/>
                </a:solidFill>
                <a:latin typeface="Roboto"/>
                <a:ea typeface="Roboto"/>
                <a:cs typeface="Roboto"/>
                <a:sym typeface="Roboto"/>
              </a:rPr>
              <a:t>Trebuie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implementam</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clasa</a:t>
            </a:r>
            <a:r>
              <a:rPr lang="en-GB" sz="1500" i="0" u="none" strike="noStrike" cap="none" dirty="0">
                <a:solidFill>
                  <a:schemeClr val="lt1"/>
                </a:solidFill>
                <a:latin typeface="Roboto"/>
                <a:ea typeface="Roboto"/>
                <a:cs typeface="Roboto"/>
                <a:sym typeface="Roboto"/>
              </a:rPr>
              <a:t> cu </a:t>
            </a:r>
            <a:r>
              <a:rPr lang="en-GB" sz="1500" i="0" u="none" strike="noStrike" cap="none" dirty="0" err="1">
                <a:solidFill>
                  <a:schemeClr val="lt1"/>
                </a:solidFill>
                <a:latin typeface="Roboto"/>
                <a:ea typeface="Roboto"/>
                <a:cs typeface="Roboto"/>
                <a:sym typeface="Roboto"/>
              </a:rPr>
              <a:t>metoda</a:t>
            </a:r>
            <a:r>
              <a:rPr lang="en-GB" sz="1500" i="0" u="none" strike="noStrike" cap="none" dirty="0">
                <a:solidFill>
                  <a:schemeClr val="lt1"/>
                </a:solidFill>
                <a:latin typeface="Roboto"/>
                <a:ea typeface="Roboto"/>
                <a:cs typeface="Roboto"/>
                <a:sym typeface="Roboto"/>
              </a:rPr>
              <a:t> __</a:t>
            </a:r>
            <a:r>
              <a:rPr lang="en-GB" sz="1500" i="0" u="none" strike="noStrike" cap="none" dirty="0" err="1">
                <a:solidFill>
                  <a:schemeClr val="lt1"/>
                </a:solidFill>
                <a:latin typeface="Roboto"/>
                <a:ea typeface="Roboto"/>
                <a:cs typeface="Roboto"/>
                <a:sym typeface="Roboto"/>
              </a:rPr>
              <a:t>iter</a:t>
            </a:r>
            <a:r>
              <a:rPr lang="en-GB" sz="1500" i="0" u="none" strike="noStrike" cap="none" dirty="0">
                <a:solidFill>
                  <a:schemeClr val="lt1"/>
                </a:solidFill>
                <a:latin typeface="Roboto"/>
                <a:ea typeface="Roboto"/>
                <a:cs typeface="Roboto"/>
                <a:sym typeface="Roboto"/>
              </a:rPr>
              <a:t>__() </a:t>
            </a:r>
            <a:r>
              <a:rPr lang="en-GB" sz="1500" i="0" u="none" strike="noStrike" cap="none" dirty="0" err="1">
                <a:solidFill>
                  <a:schemeClr val="lt1"/>
                </a:solidFill>
                <a:latin typeface="Roboto"/>
                <a:ea typeface="Roboto"/>
                <a:cs typeface="Roboto"/>
                <a:sym typeface="Roboto"/>
              </a:rPr>
              <a:t>și</a:t>
            </a:r>
            <a:r>
              <a:rPr lang="en-GB" sz="1500" i="0" u="none" strike="noStrike" cap="none" dirty="0">
                <a:solidFill>
                  <a:schemeClr val="lt1"/>
                </a:solidFill>
                <a:latin typeface="Roboto"/>
                <a:ea typeface="Roboto"/>
                <a:cs typeface="Roboto"/>
                <a:sym typeface="Roboto"/>
              </a:rPr>
              <a:t> __next__(), </a:t>
            </a:r>
            <a:r>
              <a:rPr lang="en-GB" sz="1500" i="0" u="none" strike="noStrike" cap="none" dirty="0" err="1">
                <a:solidFill>
                  <a:schemeClr val="lt1"/>
                </a:solidFill>
                <a:latin typeface="Roboto"/>
                <a:ea typeface="Roboto"/>
                <a:cs typeface="Roboto"/>
                <a:sym typeface="Roboto"/>
              </a:rPr>
              <a:t>sa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tinem</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evidenta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starilor</a:t>
            </a:r>
            <a:r>
              <a:rPr lang="en-GB" sz="1500" i="0" u="none" strike="noStrike" cap="none" dirty="0">
                <a:solidFill>
                  <a:schemeClr val="lt1"/>
                </a:solidFill>
                <a:latin typeface="Roboto"/>
                <a:ea typeface="Roboto"/>
                <a:cs typeface="Roboto"/>
                <a:sym typeface="Roboto"/>
              </a:rPr>
              <a:t> interne </a:t>
            </a:r>
            <a:r>
              <a:rPr lang="en-GB" sz="1500" i="0" u="none" strike="noStrike" cap="none" dirty="0" err="1">
                <a:solidFill>
                  <a:schemeClr val="lt1"/>
                </a:solidFill>
                <a:latin typeface="Roboto"/>
                <a:ea typeface="Roboto"/>
                <a:cs typeface="Roboto"/>
                <a:sym typeface="Roboto"/>
              </a:rPr>
              <a:t>si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ridicam</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StopIteration</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atunci</a:t>
            </a:r>
            <a:r>
              <a:rPr lang="en-GB" sz="1500" i="0" u="none" strike="noStrike" cap="none" dirty="0">
                <a:solidFill>
                  <a:schemeClr val="lt1"/>
                </a:solidFill>
                <a:latin typeface="Roboto"/>
                <a:ea typeface="Roboto"/>
                <a:cs typeface="Roboto"/>
                <a:sym typeface="Roboto"/>
              </a:rPr>
              <a:t> cand nu </a:t>
            </a:r>
            <a:r>
              <a:rPr lang="en-GB" sz="1500" i="0" u="none" strike="noStrike" cap="none" dirty="0" err="1">
                <a:solidFill>
                  <a:schemeClr val="lt1"/>
                </a:solidFill>
                <a:latin typeface="Roboto"/>
                <a:ea typeface="Roboto"/>
                <a:cs typeface="Roboto"/>
                <a:sym typeface="Roboto"/>
              </a:rPr>
              <a:t>exista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valori</a:t>
            </a:r>
            <a:r>
              <a:rPr lang="en-GB" sz="1500" i="0" u="none" strike="noStrike" cap="none" dirty="0">
                <a:solidFill>
                  <a:schemeClr val="lt1"/>
                </a:solidFill>
                <a:latin typeface="Roboto"/>
                <a:ea typeface="Roboto"/>
                <a:cs typeface="Roboto"/>
                <a:sym typeface="Roboto"/>
              </a:rPr>
              <a:t> de </a:t>
            </a:r>
            <a:r>
              <a:rPr lang="en-GB" sz="1500" i="0" u="none" strike="noStrike" cap="none" dirty="0" err="1">
                <a:solidFill>
                  <a:schemeClr val="lt1"/>
                </a:solidFill>
                <a:latin typeface="Roboto"/>
                <a:ea typeface="Roboto"/>
                <a:cs typeface="Roboto"/>
                <a:sym typeface="Roboto"/>
              </a:rPr>
              <a:t>returnat</a:t>
            </a:r>
            <a:r>
              <a:rPr lang="en-GB" sz="1500" i="0" u="none" strike="noStrike" cap="none" dirty="0">
                <a:solidFill>
                  <a:schemeClr val="lt1"/>
                </a:solidFill>
                <a:latin typeface="Roboto"/>
                <a:ea typeface="Roboto"/>
                <a:cs typeface="Roboto"/>
                <a:sym typeface="Roboto"/>
              </a:rPr>
              <a:t>.</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err="1">
                <a:solidFill>
                  <a:schemeClr val="lt1"/>
                </a:solidFill>
                <a:latin typeface="Roboto"/>
                <a:ea typeface="Roboto"/>
                <a:cs typeface="Roboto"/>
                <a:sym typeface="Roboto"/>
              </a:rPr>
              <a:t>Acest</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lucru</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este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atat</a:t>
            </a:r>
            <a:r>
              <a:rPr lang="en-GB" sz="1500" i="0" u="none" strike="noStrike" cap="none" dirty="0">
                <a:solidFill>
                  <a:schemeClr val="lt1"/>
                </a:solidFill>
                <a:latin typeface="Roboto"/>
                <a:ea typeface="Roboto"/>
                <a:cs typeface="Roboto"/>
                <a:sym typeface="Roboto"/>
              </a:rPr>
              <a:t> lung, cat </a:t>
            </a:r>
            <a:r>
              <a:rPr lang="en-GB" sz="1500" i="0" u="none" strike="noStrike" cap="none" dirty="0" err="1">
                <a:solidFill>
                  <a:schemeClr val="lt1"/>
                </a:solidFill>
                <a:latin typeface="Roboto"/>
                <a:ea typeface="Roboto"/>
                <a:cs typeface="Roboto"/>
                <a:sym typeface="Roboto"/>
              </a:rPr>
              <a:t>si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contraintuitiv</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Generatorul</a:t>
            </a:r>
            <a:r>
              <a:rPr lang="en-GB" sz="1500" i="0" u="none" strike="noStrike" cap="none" dirty="0">
                <a:solidFill>
                  <a:schemeClr val="lt1"/>
                </a:solidFill>
                <a:latin typeface="Roboto"/>
                <a:ea typeface="Roboto"/>
                <a:cs typeface="Roboto"/>
                <a:sym typeface="Roboto"/>
              </a:rPr>
              <a:t> vine </a:t>
            </a:r>
            <a:r>
              <a:rPr lang="en-GB" sz="1500" dirty="0" err="1">
                <a:solidFill>
                  <a:schemeClr val="lt1"/>
                </a:solidFill>
                <a:latin typeface="Roboto"/>
                <a:ea typeface="Roboto"/>
                <a:cs typeface="Roboto"/>
                <a:sym typeface="Roboto"/>
              </a:rPr>
              <a:t>î</a:t>
            </a:r>
            <a:r>
              <a:rPr lang="en-GB" sz="1500" i="0" u="none" strike="noStrike" cap="none" dirty="0" err="1">
                <a:solidFill>
                  <a:schemeClr val="lt1"/>
                </a:solidFill>
                <a:latin typeface="Roboto"/>
                <a:ea typeface="Roboto"/>
                <a:cs typeface="Roboto"/>
                <a:sym typeface="Roboto"/>
              </a:rPr>
              <a:t>n</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ajutor</a:t>
            </a:r>
            <a:r>
              <a:rPr lang="en-GB" sz="1500" i="0" u="none" strike="noStrike" cap="none" dirty="0">
                <a:solidFill>
                  <a:schemeClr val="lt1"/>
                </a:solidFill>
                <a:latin typeface="Roboto"/>
                <a:ea typeface="Roboto"/>
                <a:cs typeface="Roboto"/>
                <a:sym typeface="Roboto"/>
              </a:rPr>
              <a:t> in </a:t>
            </a:r>
            <a:r>
              <a:rPr lang="en-GB" sz="1500" i="0" u="none" strike="noStrike" cap="none" dirty="0" err="1">
                <a:solidFill>
                  <a:schemeClr val="lt1"/>
                </a:solidFill>
                <a:latin typeface="Roboto"/>
                <a:ea typeface="Roboto"/>
                <a:cs typeface="Roboto"/>
                <a:sym typeface="Roboto"/>
              </a:rPr>
              <a:t>astfel</a:t>
            </a:r>
            <a:r>
              <a:rPr lang="en-GB" sz="1500" i="0" u="none" strike="noStrike" cap="none" dirty="0">
                <a:solidFill>
                  <a:schemeClr val="lt1"/>
                </a:solidFill>
                <a:latin typeface="Roboto"/>
                <a:ea typeface="Roboto"/>
                <a:cs typeface="Roboto"/>
                <a:sym typeface="Roboto"/>
              </a:rPr>
              <a:t> de </a:t>
            </a:r>
            <a:r>
              <a:rPr lang="en-GB" sz="1500" i="0" u="none" strike="noStrike" cap="none" dirty="0" err="1">
                <a:solidFill>
                  <a:schemeClr val="lt1"/>
                </a:solidFill>
                <a:latin typeface="Roboto"/>
                <a:ea typeface="Roboto"/>
                <a:cs typeface="Roboto"/>
                <a:sym typeface="Roboto"/>
              </a:rPr>
              <a:t>situatii</a:t>
            </a:r>
            <a:r>
              <a:rPr lang="en-GB" sz="1500" i="0" u="none" strike="noStrike" cap="none" dirty="0">
                <a:solidFill>
                  <a:schemeClr val="lt1"/>
                </a:solidFill>
                <a:latin typeface="Roboto"/>
                <a:ea typeface="Roboto"/>
                <a:cs typeface="Roboto"/>
                <a:sym typeface="Roboto"/>
              </a:rPr>
              <a:t>.</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err="1">
                <a:solidFill>
                  <a:schemeClr val="lt1"/>
                </a:solidFill>
                <a:latin typeface="Roboto"/>
                <a:ea typeface="Roboto"/>
                <a:cs typeface="Roboto"/>
                <a:sym typeface="Roboto"/>
              </a:rPr>
              <a:t>Generatoarele</a:t>
            </a:r>
            <a:r>
              <a:rPr lang="en-GB" sz="1500" i="0" u="none" strike="noStrike" cap="none" dirty="0">
                <a:solidFill>
                  <a:schemeClr val="lt1"/>
                </a:solidFill>
                <a:latin typeface="Roboto"/>
                <a:ea typeface="Roboto"/>
                <a:cs typeface="Roboto"/>
                <a:sym typeface="Roboto"/>
              </a:rPr>
              <a:t> Python sunt o </a:t>
            </a:r>
            <a:r>
              <a:rPr lang="en-GB" sz="1500" i="0" u="none" strike="noStrike" cap="none" dirty="0" err="1">
                <a:solidFill>
                  <a:schemeClr val="lt1"/>
                </a:solidFill>
                <a:latin typeface="Roboto"/>
                <a:ea typeface="Roboto"/>
                <a:cs typeface="Roboto"/>
                <a:sym typeface="Roboto"/>
              </a:rPr>
              <a:t>modalitate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simpla</a:t>
            </a:r>
            <a:r>
              <a:rPr lang="en-GB" sz="1500" i="0" u="none" strike="noStrike" cap="none" dirty="0">
                <a:solidFill>
                  <a:schemeClr val="lt1"/>
                </a:solidFill>
                <a:latin typeface="Roboto"/>
                <a:ea typeface="Roboto"/>
                <a:cs typeface="Roboto"/>
                <a:sym typeface="Roboto"/>
              </a:rPr>
              <a:t> de a </a:t>
            </a:r>
            <a:r>
              <a:rPr lang="en-GB" sz="1500" i="0" u="none" strike="noStrike" cap="none" dirty="0" err="1">
                <a:solidFill>
                  <a:schemeClr val="lt1"/>
                </a:solidFill>
                <a:latin typeface="Roboto"/>
                <a:ea typeface="Roboto"/>
                <a:cs typeface="Roboto"/>
                <a:sym typeface="Roboto"/>
              </a:rPr>
              <a:t>crea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iteratoare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Toate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lucrarile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mentionate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mai</a:t>
            </a:r>
            <a:r>
              <a:rPr lang="en-GB" sz="1500" i="0" u="none" strike="noStrike" cap="none" dirty="0">
                <a:solidFill>
                  <a:schemeClr val="lt1"/>
                </a:solidFill>
                <a:latin typeface="Roboto"/>
                <a:ea typeface="Roboto"/>
                <a:cs typeface="Roboto"/>
                <a:sym typeface="Roboto"/>
              </a:rPr>
              <a:t> sus sunt </a:t>
            </a:r>
            <a:r>
              <a:rPr lang="en-GB" sz="1500" i="0" u="none" strike="noStrike" cap="none" dirty="0" err="1">
                <a:solidFill>
                  <a:schemeClr val="lt1"/>
                </a:solidFill>
                <a:latin typeface="Roboto"/>
                <a:ea typeface="Roboto"/>
                <a:cs typeface="Roboto"/>
                <a:sym typeface="Roboto"/>
              </a:rPr>
              <a:t>gestionate</a:t>
            </a:r>
            <a:r>
              <a:rPr lang="en-GB" sz="1500" i="0" u="none" strike="noStrike" cap="none" dirty="0">
                <a:solidFill>
                  <a:schemeClr val="lt1"/>
                </a:solidFill>
                <a:latin typeface="Roboto"/>
                <a:ea typeface="Roboto"/>
                <a:cs typeface="Roboto"/>
                <a:sym typeface="Roboto"/>
              </a:rPr>
              <a:t> automat de </a:t>
            </a:r>
            <a:r>
              <a:rPr lang="en-GB" sz="1500" i="0" u="none" strike="noStrike" cap="none" dirty="0" err="1">
                <a:solidFill>
                  <a:schemeClr val="lt1"/>
                </a:solidFill>
                <a:latin typeface="Roboto"/>
                <a:ea typeface="Roboto"/>
                <a:cs typeface="Roboto"/>
                <a:sym typeface="Roboto"/>
              </a:rPr>
              <a:t>generatori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în</a:t>
            </a:r>
            <a:r>
              <a:rPr lang="en-GB" sz="1500" i="0" u="none" strike="noStrike" cap="none" dirty="0">
                <a:solidFill>
                  <a:schemeClr val="lt1"/>
                </a:solidFill>
                <a:latin typeface="Roboto"/>
                <a:ea typeface="Roboto"/>
                <a:cs typeface="Roboto"/>
                <a:sym typeface="Roboto"/>
              </a:rPr>
              <a:t> Python.</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err="1">
                <a:solidFill>
                  <a:schemeClr val="lt1"/>
                </a:solidFill>
                <a:latin typeface="Roboto"/>
                <a:ea typeface="Roboto"/>
                <a:cs typeface="Roboto"/>
                <a:sym typeface="Roboto"/>
              </a:rPr>
              <a:t>Pur</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simplu</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vorbind</a:t>
            </a:r>
            <a:r>
              <a:rPr lang="en-GB" sz="1500" i="0" u="none" strike="noStrike" cap="none" dirty="0">
                <a:solidFill>
                  <a:schemeClr val="lt1"/>
                </a:solidFill>
                <a:latin typeface="Roboto"/>
                <a:ea typeface="Roboto"/>
                <a:cs typeface="Roboto"/>
                <a:sym typeface="Roboto"/>
              </a:rPr>
              <a:t>, un generator </a:t>
            </a:r>
            <a:r>
              <a:rPr lang="en-GB" sz="1500" i="0" u="none" strike="noStrike" cap="none" dirty="0" err="1">
                <a:solidFill>
                  <a:schemeClr val="lt1"/>
                </a:solidFill>
                <a:latin typeface="Roboto"/>
                <a:ea typeface="Roboto"/>
                <a:cs typeface="Roboto"/>
                <a:sym typeface="Roboto"/>
              </a:rPr>
              <a:t>este</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functie</a:t>
            </a:r>
            <a:r>
              <a:rPr lang="en-GB" sz="1500" i="0" u="none" strike="noStrike" cap="none" dirty="0">
                <a:solidFill>
                  <a:schemeClr val="lt1"/>
                </a:solidFill>
                <a:latin typeface="Roboto"/>
                <a:ea typeface="Roboto"/>
                <a:cs typeface="Roboto"/>
                <a:sym typeface="Roboto"/>
              </a:rPr>
              <a:t> care </a:t>
            </a:r>
            <a:r>
              <a:rPr lang="en-GB" sz="1500" i="0" u="none" strike="noStrike" cap="none" dirty="0" err="1">
                <a:solidFill>
                  <a:schemeClr val="lt1"/>
                </a:solidFill>
                <a:latin typeface="Roboto"/>
                <a:ea typeface="Roboto"/>
                <a:cs typeface="Roboto"/>
                <a:sym typeface="Roboto"/>
              </a:rPr>
              <a:t>returneaza</a:t>
            </a:r>
            <a:r>
              <a:rPr lang="en-GB" sz="1500" i="0" u="none" strike="noStrike" cap="none" dirty="0">
                <a:solidFill>
                  <a:schemeClr val="lt1"/>
                </a:solidFill>
                <a:latin typeface="Roboto"/>
                <a:ea typeface="Roboto"/>
                <a:cs typeface="Roboto"/>
                <a:sym typeface="Roboto"/>
              </a:rPr>
              <a:t> un </a:t>
            </a:r>
            <a:r>
              <a:rPr lang="en-GB" sz="1500" i="0" u="none" strike="noStrike" cap="none" dirty="0" err="1">
                <a:solidFill>
                  <a:schemeClr val="lt1"/>
                </a:solidFill>
                <a:latin typeface="Roboto"/>
                <a:ea typeface="Roboto"/>
                <a:cs typeface="Roboto"/>
                <a:sym typeface="Roboto"/>
              </a:rPr>
              <a:t>obiect</a:t>
            </a:r>
            <a:r>
              <a:rPr lang="en-GB" sz="1500" i="0" u="none" strike="noStrike" cap="none" dirty="0">
                <a:solidFill>
                  <a:schemeClr val="lt1"/>
                </a:solidFill>
                <a:latin typeface="Roboto"/>
                <a:ea typeface="Roboto"/>
                <a:cs typeface="Roboto"/>
                <a:sym typeface="Roboto"/>
              </a:rPr>
              <a:t> (iterator) pe care il </a:t>
            </a:r>
            <a:r>
              <a:rPr lang="en-GB" sz="1500" i="0" u="none" strike="noStrike" cap="none" dirty="0" err="1">
                <a:solidFill>
                  <a:schemeClr val="lt1"/>
                </a:solidFill>
                <a:latin typeface="Roboto"/>
                <a:ea typeface="Roboto"/>
                <a:cs typeface="Roboto"/>
                <a:sym typeface="Roboto"/>
              </a:rPr>
              <a:t>putem</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itera</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valoare</a:t>
            </a:r>
            <a:r>
              <a:rPr lang="en-GB" sz="1500" i="0" u="none" strike="noStrike" cap="none" dirty="0">
                <a:solidFill>
                  <a:schemeClr val="lt1"/>
                </a:solidFill>
                <a:latin typeface="Roboto"/>
                <a:ea typeface="Roboto"/>
                <a:cs typeface="Roboto"/>
                <a:sym typeface="Roboto"/>
              </a:rPr>
              <a:t> la un moment </a:t>
            </a:r>
            <a:r>
              <a:rPr lang="en-GB" sz="1500" i="0" u="none" strike="noStrike" cap="none" dirty="0" err="1">
                <a:solidFill>
                  <a:schemeClr val="lt1"/>
                </a:solidFill>
                <a:latin typeface="Roboto"/>
                <a:ea typeface="Roboto"/>
                <a:cs typeface="Roboto"/>
                <a:sym typeface="Roboto"/>
              </a:rPr>
              <a:t>dat</a:t>
            </a:r>
            <a:r>
              <a:rPr lang="en-GB" sz="1500" i="0" u="none" strike="noStrike" cap="none" dirty="0">
                <a:solidFill>
                  <a:schemeClr val="lt1"/>
                </a:solidFill>
                <a:latin typeface="Roboto"/>
                <a:ea typeface="Roboto"/>
                <a:cs typeface="Roboto"/>
                <a:sym typeface="Roboto"/>
              </a:rPr>
              <a:t>).</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a:solidFill>
                  <a:schemeClr val="lt1"/>
                </a:solidFill>
                <a:latin typeface="Roboto"/>
                <a:ea typeface="Roboto"/>
                <a:cs typeface="Roboto"/>
                <a:sym typeface="Roboto"/>
              </a:rPr>
              <a:t>Este </a:t>
            </a:r>
            <a:r>
              <a:rPr lang="en-GB" sz="1500" i="0" u="none" strike="noStrike" cap="none" dirty="0" err="1">
                <a:solidFill>
                  <a:schemeClr val="lt1"/>
                </a:solidFill>
                <a:latin typeface="Roboto"/>
                <a:ea typeface="Roboto"/>
                <a:cs typeface="Roboto"/>
                <a:sym typeface="Roboto"/>
              </a:rPr>
              <a:t>destul</a:t>
            </a:r>
            <a:r>
              <a:rPr lang="en-GB" sz="1500" i="0" u="none" strike="noStrike" cap="none" dirty="0">
                <a:solidFill>
                  <a:schemeClr val="lt1"/>
                </a:solidFill>
                <a:latin typeface="Roboto"/>
                <a:ea typeface="Roboto"/>
                <a:cs typeface="Roboto"/>
                <a:sym typeface="Roboto"/>
              </a:rPr>
              <a:t> de </a:t>
            </a:r>
            <a:r>
              <a:rPr lang="en-GB" sz="1500" i="0" u="none" strike="noStrike" cap="none" dirty="0" err="1">
                <a:solidFill>
                  <a:schemeClr val="lt1"/>
                </a:solidFill>
                <a:latin typeface="Roboto"/>
                <a:ea typeface="Roboto"/>
                <a:cs typeface="Roboto"/>
                <a:sym typeface="Roboto"/>
              </a:rPr>
              <a:t>simplu</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creezi</a:t>
            </a:r>
            <a:r>
              <a:rPr lang="en-GB" sz="1500" i="0" u="none" strike="noStrike" cap="none" dirty="0">
                <a:solidFill>
                  <a:schemeClr val="lt1"/>
                </a:solidFill>
                <a:latin typeface="Roboto"/>
                <a:ea typeface="Roboto"/>
                <a:cs typeface="Roboto"/>
                <a:sym typeface="Roboto"/>
              </a:rPr>
              <a:t> un generator in Python. Este la </a:t>
            </a:r>
            <a:r>
              <a:rPr lang="en-GB" sz="1500" i="0" u="none" strike="noStrike" cap="none" dirty="0" err="1">
                <a:solidFill>
                  <a:schemeClr val="lt1"/>
                </a:solidFill>
                <a:latin typeface="Roboto"/>
                <a:ea typeface="Roboto"/>
                <a:cs typeface="Roboto"/>
                <a:sym typeface="Roboto"/>
              </a:rPr>
              <a:t>fel</a:t>
            </a:r>
            <a:r>
              <a:rPr lang="en-GB" sz="1500" i="0" u="none" strike="noStrike" cap="none" dirty="0">
                <a:solidFill>
                  <a:schemeClr val="lt1"/>
                </a:solidFill>
                <a:latin typeface="Roboto"/>
                <a:ea typeface="Roboto"/>
                <a:cs typeface="Roboto"/>
                <a:sym typeface="Roboto"/>
              </a:rPr>
              <a:t> de </a:t>
            </a:r>
            <a:r>
              <a:rPr lang="en-GB" sz="1500" i="0" u="none" strike="noStrike" cap="none" dirty="0" err="1">
                <a:solidFill>
                  <a:schemeClr val="lt1"/>
                </a:solidFill>
                <a:latin typeface="Roboto"/>
                <a:ea typeface="Roboto"/>
                <a:cs typeface="Roboto"/>
                <a:sym typeface="Roboto"/>
              </a:rPr>
              <a:t>usor</a:t>
            </a:r>
            <a:r>
              <a:rPr lang="en-GB" sz="1500" i="0" u="none" strike="noStrike" cap="none" dirty="0">
                <a:solidFill>
                  <a:schemeClr val="lt1"/>
                </a:solidFill>
                <a:latin typeface="Roboto"/>
                <a:ea typeface="Roboto"/>
                <a:cs typeface="Roboto"/>
                <a:sym typeface="Roboto"/>
              </a:rPr>
              <a:t> ca </a:t>
            </a:r>
            <a:r>
              <a:rPr lang="en-GB" sz="1500" i="0" u="none" strike="noStrike" cap="none" dirty="0" err="1">
                <a:solidFill>
                  <a:schemeClr val="lt1"/>
                </a:solidFill>
                <a:latin typeface="Roboto"/>
                <a:ea typeface="Roboto"/>
                <a:cs typeface="Roboto"/>
                <a:sym typeface="Roboto"/>
              </a:rPr>
              <a:t>definirea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unei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functii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normale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dar</a:t>
            </a:r>
            <a:r>
              <a:rPr lang="en-GB" sz="1500" i="0" u="none" strike="noStrike" cap="none" dirty="0">
                <a:solidFill>
                  <a:schemeClr val="lt1"/>
                </a:solidFill>
                <a:latin typeface="Roboto"/>
                <a:ea typeface="Roboto"/>
                <a:cs typeface="Roboto"/>
                <a:sym typeface="Roboto"/>
              </a:rPr>
              <a:t> cu o </a:t>
            </a:r>
            <a:r>
              <a:rPr lang="en-GB" sz="1500" i="0" u="none" strike="noStrike" cap="none" dirty="0" err="1">
                <a:solidFill>
                  <a:schemeClr val="lt1"/>
                </a:solidFill>
                <a:latin typeface="Roboto"/>
                <a:ea typeface="Roboto"/>
                <a:cs typeface="Roboto"/>
                <a:sym typeface="Roboto"/>
              </a:rPr>
              <a:t>instructiune</a:t>
            </a:r>
            <a:r>
              <a:rPr lang="en-GB" sz="1500" i="0" u="none" strike="noStrike" cap="none" dirty="0">
                <a:solidFill>
                  <a:schemeClr val="lt1"/>
                </a:solidFill>
                <a:latin typeface="Roboto"/>
                <a:ea typeface="Roboto"/>
                <a:cs typeface="Roboto"/>
                <a:sym typeface="Roboto"/>
              </a:rPr>
              <a:t> yield in loc de o </a:t>
            </a:r>
            <a:r>
              <a:rPr lang="en-GB" sz="1500" i="0" u="none" strike="noStrike" cap="none" dirty="0" err="1">
                <a:solidFill>
                  <a:schemeClr val="lt1"/>
                </a:solidFill>
                <a:latin typeface="Roboto"/>
                <a:ea typeface="Roboto"/>
                <a:cs typeface="Roboto"/>
                <a:sym typeface="Roboto"/>
              </a:rPr>
              <a:t>instructiune</a:t>
            </a:r>
            <a:r>
              <a:rPr lang="en-GB" sz="1500" i="0" u="none" strike="noStrike" cap="none" dirty="0">
                <a:solidFill>
                  <a:schemeClr val="lt1"/>
                </a:solidFill>
                <a:latin typeface="Roboto"/>
                <a:ea typeface="Roboto"/>
                <a:cs typeface="Roboto"/>
                <a:sym typeface="Roboto"/>
              </a:rPr>
              <a:t> return.</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a:solidFill>
                  <a:schemeClr val="lt1"/>
                </a:solidFill>
                <a:latin typeface="Roboto"/>
                <a:ea typeface="Roboto"/>
                <a:cs typeface="Roboto"/>
                <a:sym typeface="Roboto"/>
              </a:rPr>
              <a:t>Daca o </a:t>
            </a:r>
            <a:r>
              <a:rPr lang="en-GB" sz="1500" i="0" u="none" strike="noStrike" cap="none" dirty="0" err="1">
                <a:solidFill>
                  <a:schemeClr val="lt1"/>
                </a:solidFill>
                <a:latin typeface="Roboto"/>
                <a:ea typeface="Roboto"/>
                <a:cs typeface="Roboto"/>
                <a:sym typeface="Roboto"/>
              </a:rPr>
              <a:t>functie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contine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cel</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putin</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instructiune</a:t>
            </a:r>
            <a:r>
              <a:rPr lang="en-GB" sz="1500" i="0" u="none" strike="noStrike" cap="none" dirty="0">
                <a:solidFill>
                  <a:schemeClr val="lt1"/>
                </a:solidFill>
                <a:latin typeface="Roboto"/>
                <a:ea typeface="Roboto"/>
                <a:cs typeface="Roboto"/>
                <a:sym typeface="Roboto"/>
              </a:rPr>
              <a:t> yield (</a:t>
            </a:r>
            <a:r>
              <a:rPr lang="en-GB" sz="1500" i="0" u="none" strike="noStrike" cap="none" dirty="0" err="1">
                <a:solidFill>
                  <a:schemeClr val="lt1"/>
                </a:solidFill>
                <a:latin typeface="Roboto"/>
                <a:ea typeface="Roboto"/>
                <a:cs typeface="Roboto"/>
                <a:sym typeface="Roboto"/>
              </a:rPr>
              <a:t>poate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conține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alte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instructiuni</a:t>
            </a:r>
            <a:r>
              <a:rPr lang="en-GB" sz="1500" i="0" u="none" strike="noStrike" cap="none" dirty="0">
                <a:solidFill>
                  <a:schemeClr val="lt1"/>
                </a:solidFill>
                <a:latin typeface="Roboto"/>
                <a:ea typeface="Roboto"/>
                <a:cs typeface="Roboto"/>
                <a:sym typeface="Roboto"/>
              </a:rPr>
              <a:t> yield </a:t>
            </a:r>
            <a:r>
              <a:rPr lang="en-GB" sz="1500" i="0" u="none" strike="noStrike" cap="none" dirty="0" err="1">
                <a:solidFill>
                  <a:schemeClr val="lt1"/>
                </a:solidFill>
                <a:latin typeface="Roboto"/>
                <a:ea typeface="Roboto"/>
                <a:cs typeface="Roboto"/>
                <a:sym typeface="Roboto"/>
              </a:rPr>
              <a:t>sau</a:t>
            </a:r>
            <a:r>
              <a:rPr lang="en-GB" sz="1500" i="0" u="none" strike="noStrike" cap="none" dirty="0">
                <a:solidFill>
                  <a:schemeClr val="lt1"/>
                </a:solidFill>
                <a:latin typeface="Roboto"/>
                <a:ea typeface="Roboto"/>
                <a:cs typeface="Roboto"/>
                <a:sym typeface="Roboto"/>
              </a:rPr>
              <a:t> return), </a:t>
            </a:r>
            <a:r>
              <a:rPr lang="en-GB" sz="1500" i="0" u="none" strike="noStrike" cap="none" dirty="0" err="1">
                <a:solidFill>
                  <a:schemeClr val="lt1"/>
                </a:solidFill>
                <a:latin typeface="Roboto"/>
                <a:ea typeface="Roboto"/>
                <a:cs typeface="Roboto"/>
                <a:sym typeface="Roboto"/>
              </a:rPr>
              <a:t>ea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devine</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functie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generatoare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Atat</a:t>
            </a:r>
            <a:r>
              <a:rPr lang="en-GB" sz="1500" i="0" u="none" strike="noStrike" cap="none" dirty="0">
                <a:solidFill>
                  <a:schemeClr val="lt1"/>
                </a:solidFill>
                <a:latin typeface="Roboto"/>
                <a:ea typeface="Roboto"/>
                <a:cs typeface="Roboto"/>
                <a:sym typeface="Roboto"/>
              </a:rPr>
              <a:t> yield, cat </a:t>
            </a:r>
            <a:r>
              <a:rPr lang="en-GB" sz="1500" i="0" u="none" strike="noStrike" cap="none" dirty="0" err="1">
                <a:solidFill>
                  <a:schemeClr val="lt1"/>
                </a:solidFill>
                <a:latin typeface="Roboto"/>
                <a:ea typeface="Roboto"/>
                <a:cs typeface="Roboto"/>
                <a:sym typeface="Roboto"/>
              </a:rPr>
              <a:t>si</a:t>
            </a:r>
            <a:r>
              <a:rPr lang="en-GB" sz="1500" i="0" u="none" strike="noStrike" cap="none" dirty="0">
                <a:solidFill>
                  <a:schemeClr val="lt1"/>
                </a:solidFill>
                <a:latin typeface="Roboto"/>
                <a:ea typeface="Roboto"/>
                <a:cs typeface="Roboto"/>
                <a:sym typeface="Roboto"/>
              </a:rPr>
              <a:t> return-ul </a:t>
            </a:r>
            <a:r>
              <a:rPr lang="en-GB" sz="1500" i="0" u="none" strike="noStrike" cap="none" dirty="0" err="1">
                <a:solidFill>
                  <a:schemeClr val="lt1"/>
                </a:solidFill>
                <a:latin typeface="Roboto"/>
                <a:ea typeface="Roboto"/>
                <a:cs typeface="Roboto"/>
                <a:sym typeface="Roboto"/>
              </a:rPr>
              <a:t>vor</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returna</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valoare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dintr</a:t>
            </a:r>
            <a:r>
              <a:rPr lang="en-GB" sz="1500" i="0" u="none" strike="noStrike" cap="none" dirty="0">
                <a:solidFill>
                  <a:schemeClr val="lt1"/>
                </a:solidFill>
                <a:latin typeface="Roboto"/>
                <a:ea typeface="Roboto"/>
                <a:cs typeface="Roboto"/>
                <a:sym typeface="Roboto"/>
              </a:rPr>
              <a:t>-o </a:t>
            </a:r>
            <a:r>
              <a:rPr lang="en-GB" sz="1500" i="0" u="none" strike="noStrike" cap="none" dirty="0" err="1">
                <a:solidFill>
                  <a:schemeClr val="lt1"/>
                </a:solidFill>
                <a:latin typeface="Roboto"/>
                <a:ea typeface="Roboto"/>
                <a:cs typeface="Roboto"/>
                <a:sym typeface="Roboto"/>
              </a:rPr>
              <a:t>functie</a:t>
            </a:r>
            <a:r>
              <a:rPr lang="en-GB" sz="1500" i="0" u="none" strike="noStrike" cap="none" dirty="0">
                <a:solidFill>
                  <a:schemeClr val="lt1"/>
                </a:solidFill>
                <a:latin typeface="Roboto"/>
                <a:ea typeface="Roboto"/>
                <a:cs typeface="Roboto"/>
                <a:sym typeface="Roboto"/>
              </a:rPr>
              <a:t>.</a:t>
            </a:r>
            <a:endParaRPr sz="1500" i="0" u="none" strike="noStrike" cap="none" dirty="0">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i="0" u="none" strike="noStrike" cap="none" dirty="0" err="1">
                <a:solidFill>
                  <a:schemeClr val="lt1"/>
                </a:solidFill>
                <a:latin typeface="Roboto"/>
                <a:ea typeface="Roboto"/>
                <a:cs typeface="Roboto"/>
                <a:sym typeface="Roboto"/>
              </a:rPr>
              <a:t>Diferenta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este</a:t>
            </a:r>
            <a:r>
              <a:rPr lang="en-GB" sz="1500" i="0" u="none" strike="noStrike" cap="none" dirty="0">
                <a:solidFill>
                  <a:schemeClr val="lt1"/>
                </a:solidFill>
                <a:latin typeface="Roboto"/>
                <a:ea typeface="Roboto"/>
                <a:cs typeface="Roboto"/>
                <a:sym typeface="Roboto"/>
              </a:rPr>
              <a:t> ca, in </a:t>
            </a:r>
            <a:r>
              <a:rPr lang="en-GB" sz="1500" i="0" u="none" strike="noStrike" cap="none" dirty="0" err="1">
                <a:solidFill>
                  <a:schemeClr val="lt1"/>
                </a:solidFill>
                <a:latin typeface="Roboto"/>
                <a:ea typeface="Roboto"/>
                <a:cs typeface="Roboto"/>
                <a:sym typeface="Roboto"/>
              </a:rPr>
              <a:t>timp</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ce</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instructiune</a:t>
            </a:r>
            <a:r>
              <a:rPr lang="en-GB" sz="1500" i="0" u="none" strike="noStrike" cap="none" dirty="0">
                <a:solidFill>
                  <a:schemeClr val="lt1"/>
                </a:solidFill>
                <a:latin typeface="Roboto"/>
                <a:ea typeface="Roboto"/>
                <a:cs typeface="Roboto"/>
                <a:sym typeface="Roboto"/>
              </a:rPr>
              <a:t> return </a:t>
            </a:r>
            <a:r>
              <a:rPr lang="en-GB" sz="1500" i="0" u="none" strike="noStrike" cap="none" dirty="0" err="1">
                <a:solidFill>
                  <a:schemeClr val="lt1"/>
                </a:solidFill>
                <a:latin typeface="Roboto"/>
                <a:ea typeface="Roboto"/>
                <a:cs typeface="Roboto"/>
                <a:sym typeface="Roboto"/>
              </a:rPr>
              <a:t>incheie</a:t>
            </a:r>
            <a:r>
              <a:rPr lang="en-GB" sz="1500" i="0" u="none" strike="noStrike" cap="none" dirty="0">
                <a:solidFill>
                  <a:schemeClr val="lt1"/>
                </a:solidFill>
                <a:latin typeface="Roboto"/>
                <a:ea typeface="Roboto"/>
                <a:cs typeface="Roboto"/>
                <a:sym typeface="Roboto"/>
              </a:rPr>
              <a:t> o </a:t>
            </a:r>
            <a:r>
              <a:rPr lang="en-GB" sz="1500" i="0" u="none" strike="noStrike" cap="none" dirty="0" err="1">
                <a:solidFill>
                  <a:schemeClr val="lt1"/>
                </a:solidFill>
                <a:latin typeface="Roboto"/>
                <a:ea typeface="Roboto"/>
                <a:cs typeface="Roboto"/>
                <a:sym typeface="Roboto"/>
              </a:rPr>
              <a:t>functie</a:t>
            </a:r>
            <a:r>
              <a:rPr lang="en-GB" sz="1500" i="0" u="none" strike="noStrike" cap="none" dirty="0">
                <a:solidFill>
                  <a:schemeClr val="lt1"/>
                </a:solidFill>
                <a:latin typeface="Roboto"/>
                <a:ea typeface="Roboto"/>
                <a:cs typeface="Roboto"/>
                <a:sym typeface="Roboto"/>
              </a:rPr>
              <a:t> in </a:t>
            </a:r>
            <a:r>
              <a:rPr lang="en-GB" sz="1500" i="0" u="none" strike="noStrike" cap="none" dirty="0" err="1">
                <a:solidFill>
                  <a:schemeClr val="lt1"/>
                </a:solidFill>
                <a:latin typeface="Roboto"/>
                <a:ea typeface="Roboto"/>
                <a:cs typeface="Roboto"/>
                <a:sym typeface="Roboto"/>
              </a:rPr>
              <a:t>intregime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instructiunea</a:t>
            </a:r>
            <a:r>
              <a:rPr lang="en-GB" sz="1500" i="0" u="none" strike="noStrike" cap="none" dirty="0">
                <a:solidFill>
                  <a:schemeClr val="lt1"/>
                </a:solidFill>
                <a:latin typeface="Roboto"/>
                <a:ea typeface="Roboto"/>
                <a:cs typeface="Roboto"/>
                <a:sym typeface="Roboto"/>
              </a:rPr>
              <a:t> yield </a:t>
            </a:r>
            <a:r>
              <a:rPr lang="en-GB" sz="1500" i="0" u="none" strike="noStrike" cap="none" dirty="0" err="1">
                <a:solidFill>
                  <a:schemeClr val="lt1"/>
                </a:solidFill>
                <a:latin typeface="Roboto"/>
                <a:ea typeface="Roboto"/>
                <a:cs typeface="Roboto"/>
                <a:sym typeface="Roboto"/>
              </a:rPr>
              <a:t>opreste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functia</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salvand</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toate</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starile</a:t>
            </a:r>
            <a:r>
              <a:rPr lang="en-GB" sz="1500" i="0" u="none" strike="noStrike" cap="none" dirty="0">
                <a:solidFill>
                  <a:schemeClr val="lt1"/>
                </a:solidFill>
                <a:latin typeface="Roboto"/>
                <a:ea typeface="Roboto"/>
                <a:cs typeface="Roboto"/>
                <a:sym typeface="Roboto"/>
              </a:rPr>
              <a:t> sale </a:t>
            </a:r>
            <a:r>
              <a:rPr lang="en-GB" sz="1500" i="0" u="none" strike="noStrike" cap="none" dirty="0" err="1">
                <a:solidFill>
                  <a:schemeClr val="lt1"/>
                </a:solidFill>
                <a:latin typeface="Roboto"/>
                <a:ea typeface="Roboto"/>
                <a:cs typeface="Roboto"/>
                <a:sym typeface="Roboto"/>
              </a:rPr>
              <a:t>si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mai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tarziu</a:t>
            </a:r>
            <a:r>
              <a:rPr lang="en-GB" sz="1500" i="0" u="none" strike="noStrike" cap="none" dirty="0">
                <a:solidFill>
                  <a:schemeClr val="lt1"/>
                </a:solidFill>
                <a:latin typeface="Roboto"/>
                <a:ea typeface="Roboto"/>
                <a:cs typeface="Roboto"/>
                <a:sym typeface="Roboto"/>
              </a:rPr>
              <a:t> continua de </a:t>
            </a:r>
            <a:r>
              <a:rPr lang="en-GB" sz="1500" i="0" u="none" strike="noStrike" cap="none" dirty="0" err="1">
                <a:solidFill>
                  <a:schemeClr val="lt1"/>
                </a:solidFill>
                <a:latin typeface="Roboto"/>
                <a:ea typeface="Roboto"/>
                <a:cs typeface="Roboto"/>
                <a:sym typeface="Roboto"/>
              </a:rPr>
              <a:t>acolo</a:t>
            </a:r>
            <a:r>
              <a:rPr lang="en-GB" sz="1500" i="0" u="none" strike="noStrike" cap="none" dirty="0">
                <a:solidFill>
                  <a:schemeClr val="lt1"/>
                </a:solidFill>
                <a:latin typeface="Roboto"/>
                <a:ea typeface="Roboto"/>
                <a:cs typeface="Roboto"/>
                <a:sym typeface="Roboto"/>
              </a:rPr>
              <a:t> la </a:t>
            </a:r>
            <a:r>
              <a:rPr lang="en-GB" sz="1500" i="0" u="none" strike="noStrike" cap="none" dirty="0" err="1">
                <a:solidFill>
                  <a:schemeClr val="lt1"/>
                </a:solidFill>
                <a:latin typeface="Roboto"/>
                <a:ea typeface="Roboto"/>
                <a:cs typeface="Roboto"/>
                <a:sym typeface="Roboto"/>
              </a:rPr>
              <a:t>apeluri</a:t>
            </a:r>
            <a:r>
              <a:rPr lang="en-GB" sz="1500" i="0" u="none" strike="noStrike" cap="none" dirty="0">
                <a:solidFill>
                  <a:schemeClr val="lt1"/>
                </a:solidFill>
                <a:latin typeface="Roboto"/>
                <a:ea typeface="Roboto"/>
                <a:cs typeface="Roboto"/>
                <a:sym typeface="Roboto"/>
              </a:rPr>
              <a:t> </a:t>
            </a:r>
            <a:r>
              <a:rPr lang="en-GB" sz="1500" i="0" u="none" strike="noStrike" cap="none" dirty="0" err="1">
                <a:solidFill>
                  <a:schemeClr val="lt1"/>
                </a:solidFill>
                <a:latin typeface="Roboto"/>
                <a:ea typeface="Roboto"/>
                <a:cs typeface="Roboto"/>
                <a:sym typeface="Roboto"/>
              </a:rPr>
              <a:t>succesive</a:t>
            </a:r>
            <a:r>
              <a:rPr lang="en-GB" sz="1500" i="0" u="none" strike="noStrike" cap="none" dirty="0">
                <a:solidFill>
                  <a:schemeClr val="lt1"/>
                </a:solidFill>
                <a:latin typeface="Roboto"/>
                <a:ea typeface="Roboto"/>
                <a:cs typeface="Roboto"/>
                <a:sym typeface="Roboto"/>
              </a:rPr>
              <a:t>.</a:t>
            </a:r>
            <a:endParaRPr sz="1500" i="0" u="none" strike="noStrike" cap="none"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1000"/>
                                        <p:tgtEl>
                                          <p:spTgt spid="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Effect transition="in" filter="fade">
                                      <p:cBhvr>
                                        <p:cTn id="12" dur="1000"/>
                                        <p:tgtEl>
                                          <p:spTgt spid="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Effect transition="in" filter="fade">
                                      <p:cBhvr>
                                        <p:cTn id="17" dur="1000"/>
                                        <p:tgtEl>
                                          <p:spTgt spid="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Effect transition="in" filter="fade">
                                      <p:cBhvr>
                                        <p:cTn id="22" dur="1000"/>
                                        <p:tgtEl>
                                          <p:spTgt spid="2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1000"/>
                                        <p:tgtEl>
                                          <p:spTgt spid="2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xEl>
                                              <p:pRg st="5" end="5"/>
                                            </p:txEl>
                                          </p:spTgt>
                                        </p:tgtEl>
                                        <p:attrNameLst>
                                          <p:attrName>style.visibility</p:attrName>
                                        </p:attrNameLst>
                                      </p:cBhvr>
                                      <p:to>
                                        <p:strVal val="visible"/>
                                      </p:to>
                                    </p:set>
                                    <p:animEffect transition="in" filter="fade">
                                      <p:cBhvr>
                                        <p:cTn id="32" dur="1000"/>
                                        <p:tgtEl>
                                          <p:spTgt spid="2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
                                            <p:txEl>
                                              <p:pRg st="6" end="6"/>
                                            </p:txEl>
                                          </p:spTgt>
                                        </p:tgtEl>
                                        <p:attrNameLst>
                                          <p:attrName>style.visibility</p:attrName>
                                        </p:attrNameLst>
                                      </p:cBhvr>
                                      <p:to>
                                        <p:strVal val="visible"/>
                                      </p:to>
                                    </p:set>
                                    <p:animEffect transition="in" filter="fade">
                                      <p:cBhvr>
                                        <p:cTn id="37" dur="1000"/>
                                        <p:tgtEl>
                                          <p:spTgt spid="2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28c01e5f30_0_65"/>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Generatori</a:t>
            </a:r>
            <a:endParaRPr b="1">
              <a:solidFill>
                <a:schemeClr val="lt2"/>
              </a:solidFill>
              <a:latin typeface="Roboto"/>
              <a:ea typeface="Roboto"/>
              <a:cs typeface="Roboto"/>
              <a:sym typeface="Roboto"/>
            </a:endParaRPr>
          </a:p>
        </p:txBody>
      </p:sp>
      <p:cxnSp>
        <p:nvCxnSpPr>
          <p:cNvPr id="245" name="Google Shape;245;g128c01e5f30_0_65"/>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pic>
        <p:nvPicPr>
          <p:cNvPr id="246" name="Google Shape;246;g128c01e5f30_0_65"/>
          <p:cNvPicPr preferRelativeResize="0"/>
          <p:nvPr/>
        </p:nvPicPr>
        <p:blipFill rotWithShape="1">
          <a:blip r:embed="rId3">
            <a:alphaModFix/>
          </a:blip>
          <a:srcRect/>
          <a:stretch/>
        </p:blipFill>
        <p:spPr>
          <a:xfrm>
            <a:off x="311700" y="1295275"/>
            <a:ext cx="4876800" cy="3371850"/>
          </a:xfrm>
          <a:prstGeom prst="rect">
            <a:avLst/>
          </a:prstGeom>
          <a:noFill/>
          <a:ln>
            <a:noFill/>
          </a:ln>
        </p:spPr>
      </p:pic>
      <p:pic>
        <p:nvPicPr>
          <p:cNvPr id="247" name="Google Shape;247;g128c01e5f30_0_65"/>
          <p:cNvPicPr preferRelativeResize="0"/>
          <p:nvPr/>
        </p:nvPicPr>
        <p:blipFill rotWithShape="1">
          <a:blip r:embed="rId4">
            <a:alphaModFix/>
          </a:blip>
          <a:srcRect/>
          <a:stretch/>
        </p:blipFill>
        <p:spPr>
          <a:xfrm>
            <a:off x="5340900" y="1295275"/>
            <a:ext cx="3324225"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08150b074_0_34"/>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Context Managers</a:t>
            </a:r>
            <a:endParaRPr b="1">
              <a:solidFill>
                <a:schemeClr val="lt2"/>
              </a:solidFill>
              <a:latin typeface="Roboto"/>
              <a:ea typeface="Roboto"/>
              <a:cs typeface="Roboto"/>
              <a:sym typeface="Roboto"/>
            </a:endParaRPr>
          </a:p>
        </p:txBody>
      </p:sp>
      <p:cxnSp>
        <p:nvCxnSpPr>
          <p:cNvPr id="253" name="Google Shape;253;g1108150b074_0_34"/>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54" name="Google Shape;254;g1108150b074_0_34"/>
          <p:cNvSpPr txBox="1"/>
          <p:nvPr/>
        </p:nvSpPr>
        <p:spPr>
          <a:xfrm>
            <a:off x="311700" y="1416500"/>
            <a:ext cx="8520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Context Managerii va permit sa alocati resurse exact atunci cand doriti</a:t>
            </a:r>
            <a:endParaRPr sz="1400" b="1" i="0" u="none" strike="noStrike" cap="none">
              <a:solidFill>
                <a:schemeClr val="lt1"/>
              </a:solidFill>
              <a:latin typeface="Roboto"/>
              <a:ea typeface="Roboto"/>
              <a:cs typeface="Roboto"/>
              <a:sym typeface="Roboto"/>
            </a:endParaRPr>
          </a:p>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Cel mai utilizat exemplu de manageri de context este declarația with.</a:t>
            </a:r>
            <a:endParaRPr sz="1400" b="1" i="0" u="none" strike="noStrike" cap="none">
              <a:solidFill>
                <a:schemeClr val="lt1"/>
              </a:solidFill>
              <a:latin typeface="Roboto"/>
              <a:ea typeface="Roboto"/>
              <a:cs typeface="Roboto"/>
              <a:sym typeface="Roboto"/>
            </a:endParaRPr>
          </a:p>
        </p:txBody>
      </p:sp>
      <p:sp>
        <p:nvSpPr>
          <p:cNvPr id="255" name="Google Shape;255;g1108150b074_0_34"/>
          <p:cNvSpPr txBox="1"/>
          <p:nvPr/>
        </p:nvSpPr>
        <p:spPr>
          <a:xfrm>
            <a:off x="311700" y="2560250"/>
            <a:ext cx="8520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Codul de mai sus deschide fisierul, scrie cateva date în el și apoi il inchide. Daca apare o eroare în timpul scrierii datelor in fisier, acesta încearca sa il inchida. Codul de mai sus este echivalent cu:</a:t>
            </a:r>
            <a:endParaRPr sz="1400" b="1" i="0" u="none" strike="noStrike" cap="none">
              <a:solidFill>
                <a:schemeClr val="lt1"/>
              </a:solidFill>
              <a:latin typeface="Roboto"/>
              <a:ea typeface="Roboto"/>
              <a:cs typeface="Roboto"/>
              <a:sym typeface="Roboto"/>
            </a:endParaRPr>
          </a:p>
        </p:txBody>
      </p:sp>
      <p:sp>
        <p:nvSpPr>
          <p:cNvPr id="256" name="Google Shape;256;g1108150b074_0_34"/>
          <p:cNvSpPr txBox="1"/>
          <p:nvPr/>
        </p:nvSpPr>
        <p:spPr>
          <a:xfrm>
            <a:off x="311700" y="4290275"/>
            <a:ext cx="85206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lt1"/>
              </a:buClr>
              <a:buSzPts val="1400"/>
              <a:buFont typeface="Roboto"/>
              <a:buChar char="●"/>
            </a:pPr>
            <a:r>
              <a:rPr lang="en-GB" sz="1400" b="1" i="0" u="none" strike="noStrike" cap="none">
                <a:solidFill>
                  <a:schemeClr val="lt1"/>
                </a:solidFill>
                <a:latin typeface="Roboto"/>
                <a:ea typeface="Roboto"/>
                <a:cs typeface="Roboto"/>
                <a:sym typeface="Roboto"/>
              </a:rPr>
              <a:t>In timp ce il comparam cu primul exemplu, putem vedea ca multe linii de cod standard este eliminate doar prin utilizarea cu with. Principalul avantaj al folosirii unei instructiuni with este ca se asigura ca fisierul nostru este inchis.</a:t>
            </a:r>
            <a:endParaRPr sz="1400" b="1" i="0" u="none" strike="noStrike" cap="none">
              <a:solidFill>
                <a:schemeClr val="lt1"/>
              </a:solidFill>
              <a:latin typeface="Roboto"/>
              <a:ea typeface="Roboto"/>
              <a:cs typeface="Roboto"/>
              <a:sym typeface="Roboto"/>
            </a:endParaRPr>
          </a:p>
        </p:txBody>
      </p:sp>
      <p:pic>
        <p:nvPicPr>
          <p:cNvPr id="257" name="Google Shape;257;g1108150b074_0_34"/>
          <p:cNvPicPr preferRelativeResize="0"/>
          <p:nvPr/>
        </p:nvPicPr>
        <p:blipFill rotWithShape="1">
          <a:blip r:embed="rId3">
            <a:alphaModFix/>
          </a:blip>
          <a:srcRect/>
          <a:stretch/>
        </p:blipFill>
        <p:spPr>
          <a:xfrm>
            <a:off x="1005150" y="2184500"/>
            <a:ext cx="3099938" cy="375750"/>
          </a:xfrm>
          <a:prstGeom prst="rect">
            <a:avLst/>
          </a:prstGeom>
          <a:noFill/>
          <a:ln>
            <a:noFill/>
          </a:ln>
        </p:spPr>
      </p:pic>
      <p:pic>
        <p:nvPicPr>
          <p:cNvPr id="258" name="Google Shape;258;g1108150b074_0_34"/>
          <p:cNvPicPr preferRelativeResize="0"/>
          <p:nvPr/>
        </p:nvPicPr>
        <p:blipFill rotWithShape="1">
          <a:blip r:embed="rId4">
            <a:alphaModFix/>
          </a:blip>
          <a:srcRect/>
          <a:stretch/>
        </p:blipFill>
        <p:spPr>
          <a:xfrm>
            <a:off x="944475" y="3228800"/>
            <a:ext cx="2546375" cy="1008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1000"/>
                                        <p:tgtEl>
                                          <p:spTgt spid="2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108150b074_0_4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Context Managers ca o Clasa</a:t>
            </a:r>
            <a:endParaRPr b="1">
              <a:solidFill>
                <a:schemeClr val="lt2"/>
              </a:solidFill>
              <a:latin typeface="Roboto"/>
              <a:ea typeface="Roboto"/>
              <a:cs typeface="Roboto"/>
              <a:sym typeface="Roboto"/>
            </a:endParaRPr>
          </a:p>
        </p:txBody>
      </p:sp>
      <p:cxnSp>
        <p:nvCxnSpPr>
          <p:cNvPr id="264" name="Google Shape;264;g1108150b074_0_43"/>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65" name="Google Shape;265;g1108150b074_0_43"/>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66" name="Google Shape;266;g1108150b074_0_43"/>
          <p:cNvSpPr txBox="1"/>
          <p:nvPr/>
        </p:nvSpPr>
        <p:spPr>
          <a:xfrm>
            <a:off x="311700" y="1251150"/>
            <a:ext cx="8520600" cy="646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Minimul necesar pentru a avea un context manager intr-o clasa este sa aiba definite metodele  __enter__ si __exit__</a:t>
            </a:r>
            <a:endParaRPr sz="1500" b="1" i="0" u="none" strike="noStrike" cap="none">
              <a:solidFill>
                <a:schemeClr val="lt1"/>
              </a:solidFill>
              <a:latin typeface="Roboto"/>
              <a:ea typeface="Roboto"/>
              <a:cs typeface="Roboto"/>
              <a:sym typeface="Roboto"/>
            </a:endParaRPr>
          </a:p>
        </p:txBody>
      </p:sp>
      <p:pic>
        <p:nvPicPr>
          <p:cNvPr id="267" name="Google Shape;267;g1108150b074_0_43"/>
          <p:cNvPicPr preferRelativeResize="0"/>
          <p:nvPr/>
        </p:nvPicPr>
        <p:blipFill rotWithShape="1">
          <a:blip r:embed="rId3">
            <a:alphaModFix/>
          </a:blip>
          <a:srcRect/>
          <a:stretch/>
        </p:blipFill>
        <p:spPr>
          <a:xfrm>
            <a:off x="835950" y="1816700"/>
            <a:ext cx="3487275" cy="1797550"/>
          </a:xfrm>
          <a:prstGeom prst="rect">
            <a:avLst/>
          </a:prstGeom>
          <a:noFill/>
          <a:ln>
            <a:noFill/>
          </a:ln>
        </p:spPr>
      </p:pic>
      <p:sp>
        <p:nvSpPr>
          <p:cNvPr id="268" name="Google Shape;268;g1108150b074_0_43"/>
          <p:cNvSpPr txBox="1"/>
          <p:nvPr/>
        </p:nvSpPr>
        <p:spPr>
          <a:xfrm>
            <a:off x="437025" y="3614250"/>
            <a:ext cx="8520600" cy="646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Doar prin definirea __enter__ si __exit__ noi ne putem folosi de clasa noastra intr-o declaratie with</a:t>
            </a:r>
            <a:endParaRPr sz="1500" b="1" i="0" u="none" strike="noStrike" cap="none">
              <a:solidFill>
                <a:schemeClr val="lt1"/>
              </a:solidFill>
              <a:latin typeface="Roboto"/>
              <a:ea typeface="Roboto"/>
              <a:cs typeface="Roboto"/>
              <a:sym typeface="Roboto"/>
            </a:endParaRPr>
          </a:p>
        </p:txBody>
      </p:sp>
      <p:pic>
        <p:nvPicPr>
          <p:cNvPr id="269" name="Google Shape;269;g1108150b074_0_43"/>
          <p:cNvPicPr preferRelativeResize="0"/>
          <p:nvPr/>
        </p:nvPicPr>
        <p:blipFill rotWithShape="1">
          <a:blip r:embed="rId4">
            <a:alphaModFix/>
          </a:blip>
          <a:srcRect/>
          <a:stretch/>
        </p:blipFill>
        <p:spPr>
          <a:xfrm>
            <a:off x="835950" y="4330775"/>
            <a:ext cx="4010025" cy="495300"/>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1059</Words>
  <Application>Microsoft Office PowerPoint</Application>
  <PresentationFormat>Expunere pe ecran (16:9)</PresentationFormat>
  <Paragraphs>66</Paragraphs>
  <Slides>12</Slides>
  <Notes>12</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12</vt:i4>
      </vt:variant>
    </vt:vector>
  </HeadingPairs>
  <TitlesOfParts>
    <vt:vector size="21" baseType="lpstr">
      <vt:lpstr>Arial</vt:lpstr>
      <vt:lpstr>Didact Gothic</vt:lpstr>
      <vt:lpstr>Bree Serif</vt:lpstr>
      <vt:lpstr>Roboto Thin</vt:lpstr>
      <vt:lpstr>Roboto</vt:lpstr>
      <vt:lpstr>Roboto Mono</vt:lpstr>
      <vt:lpstr>Roboto Black</vt:lpstr>
      <vt:lpstr>Roboto Light</vt:lpstr>
      <vt:lpstr>WEB PROPOSAL</vt:lpstr>
      <vt:lpstr>Intalnirea 10</vt:lpstr>
      <vt:lpstr>Sfaturi generale</vt:lpstr>
      <vt:lpstr>Obiective Intalnire 10</vt:lpstr>
      <vt:lpstr>Iteratori</vt:lpstr>
      <vt:lpstr>Iteratori</vt:lpstr>
      <vt:lpstr>Generatori</vt:lpstr>
      <vt:lpstr>Generatori</vt:lpstr>
      <vt:lpstr>Context Managers</vt:lpstr>
      <vt:lpstr>Context Managers ca o Clasa</vt:lpstr>
      <vt:lpstr>Context Managers ca o Clasa</vt:lpstr>
      <vt:lpstr>Decorators</vt:lpstr>
      <vt:lpstr>Întrebări &amp; curiozități?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Intalnirea 10</dc:title>
  <cp:lastModifiedBy>Cosmin Vitan</cp:lastModifiedBy>
  <cp:revision>2</cp:revision>
  <cp:lastPrinted>2023-12-15T10:58:05Z</cp:lastPrinted>
  <dcterms:modified xsi:type="dcterms:W3CDTF">2023-12-15T10:58:49Z</dcterms:modified>
</cp:coreProperties>
</file>