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oboto Black"/>
      <p:bold r:id="rId16"/>
      <p:boldItalic r:id="rId17"/>
    </p:embeddedFont>
    <p:embeddedFont>
      <p:font typeface="Roboto Thin"/>
      <p:regular r:id="rId18"/>
      <p:bold r:id="rId19"/>
      <p:italic r:id="rId20"/>
      <p:boldItalic r:id="rId21"/>
    </p:embeddedFont>
    <p:embeddedFont>
      <p:font typeface="Roboto"/>
      <p:regular r:id="rId22"/>
      <p:bold r:id="rId23"/>
      <p:italic r:id="rId24"/>
      <p:boldItalic r:id="rId25"/>
    </p:embeddedFont>
    <p:embeddedFont>
      <p:font typeface="Didact Gothic"/>
      <p:regular r:id="rId26"/>
    </p:embeddedFont>
    <p:embeddedFont>
      <p:font typeface="Roboto Light"/>
      <p:regular r:id="rId27"/>
      <p:bold r:id="rId28"/>
      <p:italic r:id="rId29"/>
      <p:boldItalic r:id="rId30"/>
    </p:embeddedFont>
    <p:embeddedFont>
      <p:font typeface="Bree Serif"/>
      <p:regular r:id="rId31"/>
    </p:embeddedFont>
    <p:embeddedFont>
      <p:font typeface="Roboto Mon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6" roundtripDataSignature="AMtx7mhkA8qr0vQlWKGE9uydZucQGolH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Thin-italic.fntdata"/><Relationship Id="rId22" Type="http://schemas.openxmlformats.org/officeDocument/2006/relationships/font" Target="fonts/Roboto-regular.fntdata"/><Relationship Id="rId21" Type="http://schemas.openxmlformats.org/officeDocument/2006/relationships/font" Target="fonts/RobotoThin-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DidactGothic-regular.fntdata"/><Relationship Id="rId25" Type="http://schemas.openxmlformats.org/officeDocument/2006/relationships/font" Target="fonts/Roboto-boldItalic.fntdata"/><Relationship Id="rId28" Type="http://schemas.openxmlformats.org/officeDocument/2006/relationships/font" Target="fonts/RobotoLight-bold.fntdata"/><Relationship Id="rId27" Type="http://schemas.openxmlformats.org/officeDocument/2006/relationships/font" Target="fonts/RobotoLight-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Light-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reeSerif-regular.fntdata"/><Relationship Id="rId30" Type="http://schemas.openxmlformats.org/officeDocument/2006/relationships/font" Target="fonts/RobotoLight-boldItalic.fntdata"/><Relationship Id="rId11" Type="http://schemas.openxmlformats.org/officeDocument/2006/relationships/slide" Target="slides/slide7.xml"/><Relationship Id="rId33" Type="http://schemas.openxmlformats.org/officeDocument/2006/relationships/font" Target="fonts/RobotoMono-bold.fntdata"/><Relationship Id="rId10" Type="http://schemas.openxmlformats.org/officeDocument/2006/relationships/slide" Target="slides/slide6.xml"/><Relationship Id="rId32" Type="http://schemas.openxmlformats.org/officeDocument/2006/relationships/font" Target="fonts/RobotoMono-regular.fntdata"/><Relationship Id="rId13" Type="http://schemas.openxmlformats.org/officeDocument/2006/relationships/slide" Target="slides/slide9.xml"/><Relationship Id="rId35" Type="http://schemas.openxmlformats.org/officeDocument/2006/relationships/font" Target="fonts/RobotoMono-boldItalic.fntdata"/><Relationship Id="rId12" Type="http://schemas.openxmlformats.org/officeDocument/2006/relationships/slide" Target="slides/slide8.xml"/><Relationship Id="rId34" Type="http://schemas.openxmlformats.org/officeDocument/2006/relationships/font" Target="fonts/RobotoMono-italic.fntdata"/><Relationship Id="rId15" Type="http://schemas.openxmlformats.org/officeDocument/2006/relationships/slide" Target="slides/slide11.xml"/><Relationship Id="rId14" Type="http://schemas.openxmlformats.org/officeDocument/2006/relationships/slide" Target="slides/slide10.xml"/><Relationship Id="rId36" Type="http://customschemas.google.com/relationships/presentationmetadata" Target="metadata"/><Relationship Id="rId17" Type="http://schemas.openxmlformats.org/officeDocument/2006/relationships/font" Target="fonts/RobotoBlack-boldItalic.fntdata"/><Relationship Id="rId16" Type="http://schemas.openxmlformats.org/officeDocument/2006/relationships/font" Target="fonts/RobotoBlack-bold.fntdata"/><Relationship Id="rId19" Type="http://schemas.openxmlformats.org/officeDocument/2006/relationships/font" Target="fonts/RobotoThin-bold.fntdata"/><Relationship Id="rId18" Type="http://schemas.openxmlformats.org/officeDocument/2006/relationships/font" Target="fonts/RobotoThin-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1427bdfb5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11427bdfb5f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45bb33289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145bb33289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c0645e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0c0645e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08150b07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108150b07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3a2a180a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23a2a180a5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3a2a180a5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23a2a180a59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f5f86f0e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1f5f86f0ec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38a914e6e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38a914e6e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398e6cf68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398e6cf68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3a2a180a59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23a2a180a59_0_1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1.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mongodb.com/cloud/atlas/lp/try4" TargetMode="Externa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learn.microsoft.com/en-us/sql/database-engine/install-windows/install-sql-server?view=sql-server-ver16"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Intalnirea 12</a:t>
            </a:r>
            <a:endParaRPr/>
          </a:p>
        </p:txBody>
      </p:sp>
      <p:sp>
        <p:nvSpPr>
          <p:cNvPr id="99" name="Google Shape;99;p1"/>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r>
              <a:rPr lang="en-GB" sz="1700"/>
              <a:t>SQL , NoSQL</a:t>
            </a:r>
            <a:endParaRPr sz="1700"/>
          </a:p>
        </p:txBody>
      </p:sp>
      <p:sp>
        <p:nvSpPr>
          <p:cNvPr id="100" name="Google Shape;100;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11427bdfb5f_0_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NoSQL</a:t>
            </a:r>
            <a:endParaRPr b="1">
              <a:solidFill>
                <a:schemeClr val="lt2"/>
              </a:solidFill>
              <a:latin typeface="Roboto"/>
              <a:ea typeface="Roboto"/>
              <a:cs typeface="Roboto"/>
              <a:sym typeface="Roboto"/>
            </a:endParaRPr>
          </a:p>
        </p:txBody>
      </p:sp>
      <p:cxnSp>
        <p:nvCxnSpPr>
          <p:cNvPr id="263" name="Google Shape;263;g11427bdfb5f_0_3"/>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64" name="Google Shape;264;g11427bdfb5f_0_3"/>
          <p:cNvSpPr txBox="1"/>
          <p:nvPr/>
        </p:nvSpPr>
        <p:spPr>
          <a:xfrm>
            <a:off x="282225" y="1301900"/>
            <a:ext cx="5460900" cy="3955800"/>
          </a:xfrm>
          <a:prstGeom prst="rect">
            <a:avLst/>
          </a:prstGeom>
          <a:noFill/>
          <a:ln>
            <a:noFill/>
          </a:ln>
        </p:spPr>
        <p:txBody>
          <a:bodyPr anchorCtr="0" anchor="t" bIns="91425" lIns="91425" spcFirstLastPara="1" rIns="91425" wrap="square" tIns="91425">
            <a:spAutoFit/>
          </a:bodyPr>
          <a:lstStyle/>
          <a:p>
            <a:pPr indent="-301625" lvl="0" marL="457200" marR="0" rtl="0" algn="l">
              <a:lnSpc>
                <a:spcPct val="100000"/>
              </a:lnSpc>
              <a:spcBef>
                <a:spcPts val="0"/>
              </a:spcBef>
              <a:spcAft>
                <a:spcPts val="0"/>
              </a:spcAft>
              <a:buClr>
                <a:schemeClr val="accent1"/>
              </a:buClr>
              <a:buSzPts val="1150"/>
              <a:buChar char="➢"/>
            </a:pPr>
            <a:r>
              <a:rPr lang="en-GB" sz="1150">
                <a:solidFill>
                  <a:schemeClr val="accent1"/>
                </a:solidFill>
              </a:rPr>
              <a:t>NoSQL este o categorie viitoare de sisteme de gestionare a bazelor de date. Principala sa caracteristică este neaderarea la conceptele de baze de date relaționale. NoSQL înseamnă „Nu numai SQL</a:t>
            </a:r>
            <a:endParaRPr sz="1150">
              <a:solidFill>
                <a:schemeClr val="accent1"/>
              </a:solidFill>
            </a:endParaRPr>
          </a:p>
          <a:p>
            <a:pPr indent="-301625" lvl="0" marL="457200" marR="0" rtl="0" algn="l">
              <a:lnSpc>
                <a:spcPct val="100000"/>
              </a:lnSpc>
              <a:spcBef>
                <a:spcPts val="0"/>
              </a:spcBef>
              <a:spcAft>
                <a:spcPts val="0"/>
              </a:spcAft>
              <a:buClr>
                <a:schemeClr val="accent1"/>
              </a:buClr>
              <a:buSzPts val="1150"/>
              <a:buChar char="➢"/>
            </a:pPr>
            <a:r>
              <a:rPr lang="en-GB" sz="1150">
                <a:solidFill>
                  <a:schemeClr val="accent1"/>
                </a:solidFill>
              </a:rPr>
              <a:t>Bazele de date de tip NoSQL pot persista  si alte tipuri de date in afara de cele relationale, de exemplu pe langa un tabel structurat, mai poate persista si structuri de date nestructurate, precum ar fi un JSON file, sau un PNG, JPG, MP3, etc.</a:t>
            </a:r>
            <a:endParaRPr sz="1150">
              <a:solidFill>
                <a:schemeClr val="accent1"/>
              </a:solidFill>
            </a:endParaRPr>
          </a:p>
          <a:p>
            <a:pPr indent="0" lvl="0" marL="914400" marR="0" rtl="0" algn="l">
              <a:lnSpc>
                <a:spcPct val="100000"/>
              </a:lnSpc>
              <a:spcBef>
                <a:spcPts val="0"/>
              </a:spcBef>
              <a:spcAft>
                <a:spcPts val="0"/>
              </a:spcAft>
              <a:buNone/>
            </a:pPr>
            <a:r>
              <a:t/>
            </a:r>
            <a:endParaRPr sz="1150">
              <a:solidFill>
                <a:schemeClr val="accent1"/>
              </a:solidFill>
            </a:endParaRPr>
          </a:p>
          <a:p>
            <a:pPr indent="-311150" lvl="0" marL="457200" marR="0" rtl="0" algn="l">
              <a:lnSpc>
                <a:spcPct val="100000"/>
              </a:lnSpc>
              <a:spcBef>
                <a:spcPts val="0"/>
              </a:spcBef>
              <a:spcAft>
                <a:spcPts val="0"/>
              </a:spcAft>
              <a:buClr>
                <a:schemeClr val="lt1"/>
              </a:buClr>
              <a:buSzPts val="1300"/>
              <a:buFont typeface="Roboto"/>
              <a:buChar char="●"/>
            </a:pPr>
            <a:r>
              <a:rPr b="1" lang="en-GB" sz="1300">
                <a:solidFill>
                  <a:schemeClr val="lt1"/>
                </a:solidFill>
                <a:latin typeface="Roboto"/>
                <a:ea typeface="Roboto"/>
                <a:cs typeface="Roboto"/>
                <a:sym typeface="Roboto"/>
              </a:rPr>
              <a:t>Datele sunt JSON;</a:t>
            </a:r>
            <a:endParaRPr b="1" sz="1300">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lang="en-GB" sz="1300">
                <a:solidFill>
                  <a:schemeClr val="lt1"/>
                </a:solidFill>
                <a:latin typeface="Roboto"/>
                <a:ea typeface="Roboto"/>
                <a:cs typeface="Roboto"/>
                <a:sym typeface="Roboto"/>
              </a:rPr>
              <a:t>Putem pune orice;</a:t>
            </a:r>
            <a:endParaRPr b="1" sz="1300">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lang="en-GB" sz="1300">
                <a:solidFill>
                  <a:schemeClr val="lt1"/>
                </a:solidFill>
                <a:latin typeface="Roboto"/>
                <a:ea typeface="Roboto"/>
                <a:cs typeface="Roboto"/>
                <a:sym typeface="Roboto"/>
              </a:rPr>
              <a:t>Folosim  NoSQL cand nu prea știm ce date vom avea sau când avem BIG data.</a:t>
            </a:r>
            <a:endParaRPr b="1" sz="1300">
              <a:solidFill>
                <a:schemeClr val="lt1"/>
              </a:solidFill>
              <a:latin typeface="Roboto"/>
              <a:ea typeface="Roboto"/>
              <a:cs typeface="Roboto"/>
              <a:sym typeface="Roboto"/>
            </a:endParaRPr>
          </a:p>
          <a:p>
            <a:pPr indent="-311150" lvl="0" marL="457200" rtl="0" algn="l">
              <a:spcBef>
                <a:spcPts val="0"/>
              </a:spcBef>
              <a:spcAft>
                <a:spcPts val="0"/>
              </a:spcAft>
              <a:buClr>
                <a:schemeClr val="lt1"/>
              </a:buClr>
              <a:buSzPts val="1300"/>
              <a:buFont typeface="Roboto"/>
              <a:buChar char="●"/>
            </a:pPr>
            <a:r>
              <a:rPr b="1" lang="en-GB" sz="1300">
                <a:solidFill>
                  <a:schemeClr val="lt1"/>
                </a:solidFill>
                <a:latin typeface="Roboto"/>
                <a:ea typeface="Roboto"/>
                <a:cs typeface="Roboto"/>
                <a:sym typeface="Roboto"/>
              </a:rPr>
              <a:t>In cadrul sesiunii de azi, ne vom conecta la un MongoDB folosindu-ne de libraria pymongo.</a:t>
            </a:r>
            <a:endParaRPr b="1" sz="13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lang="en-GB" sz="1500">
                <a:solidFill>
                  <a:schemeClr val="lt1"/>
                </a:solidFill>
                <a:latin typeface="Roboto"/>
                <a:ea typeface="Roboto"/>
                <a:cs typeface="Roboto"/>
                <a:sym typeface="Roboto"/>
              </a:rPr>
              <a:t>Se poate lucra online pe MongoDB : </a:t>
            </a:r>
            <a:r>
              <a:rPr b="1" lang="en-GB" sz="1500" u="sng">
                <a:solidFill>
                  <a:schemeClr val="accent1"/>
                </a:solidFill>
                <a:latin typeface="Roboto"/>
                <a:ea typeface="Roboto"/>
                <a:cs typeface="Roboto"/>
                <a:sym typeface="Roboto"/>
                <a:hlinkClick r:id="rId3">
                  <a:extLst>
                    <a:ext uri="{A12FA001-AC4F-418D-AE19-62706E023703}">
                      <ahyp:hlinkClr val="tx"/>
                    </a:ext>
                  </a:extLst>
                </a:hlinkClick>
              </a:rPr>
              <a:t>https://www.mongodb.com/cloud/atlas/lp/try4</a:t>
            </a: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p:txBody>
      </p:sp>
      <p:pic>
        <p:nvPicPr>
          <p:cNvPr id="265" name="Google Shape;265;g11427bdfb5f_0_3"/>
          <p:cNvPicPr preferRelativeResize="0"/>
          <p:nvPr/>
        </p:nvPicPr>
        <p:blipFill>
          <a:blip r:embed="rId4">
            <a:alphaModFix/>
          </a:blip>
          <a:stretch>
            <a:fillRect/>
          </a:stretch>
        </p:blipFill>
        <p:spPr>
          <a:xfrm>
            <a:off x="5781800" y="1340550"/>
            <a:ext cx="3050500" cy="3663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145bb332895_0_0"/>
          <p:cNvSpPr txBox="1"/>
          <p:nvPr>
            <p:ph type="ctrTitle"/>
          </p:nvPr>
        </p:nvSpPr>
        <p:spPr>
          <a:xfrm>
            <a:off x="4541575" y="3753688"/>
            <a:ext cx="41523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Întrebări &amp; curiozități?</a:t>
            </a:r>
            <a:endParaRPr/>
          </a:p>
        </p:txBody>
      </p:sp>
      <p:sp>
        <p:nvSpPr>
          <p:cNvPr id="271" name="Google Shape;271;g145bb332895_0_0"/>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g145bb332895_0_0"/>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g145bb332895_0_0"/>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g145bb332895_0_0"/>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g145bb332895_0_0"/>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g145bb332895_0_0"/>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g145bb332895_0_0"/>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g145bb332895_0_0"/>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g145bb332895_0_0"/>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g145bb332895_0_0"/>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g145bb332895_0_0"/>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g145bb332895_0_0"/>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g145bb332895_0_0"/>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g145bb332895_0_0"/>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g145bb332895_0_0"/>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g145bb332895_0_0"/>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g145bb332895_0_0"/>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g145bb332895_0_0"/>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g145bb332895_0_0"/>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g145bb332895_0_0"/>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g145bb332895_0_0"/>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g145bb332895_0_0"/>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g145bb332895_0_0"/>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g145bb332895_0_0"/>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g145bb332895_0_0"/>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g145bb332895_0_0"/>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g145bb332895_0_0"/>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g145bb332895_0_0"/>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g145bb332895_0_0"/>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g145bb332895_0_0"/>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g145bb332895_0_0"/>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g145bb332895_0_0"/>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g145bb332895_0_0"/>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g145bb332895_0_0"/>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g145bb332895_0_0"/>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g145bb332895_0_0"/>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g145bb332895_0_0"/>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g145bb332895_0_0"/>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g145bb332895_0_0"/>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g145bb332895_0_0"/>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g145bb332895_0_0"/>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g145bb332895_0_0"/>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g145bb332895_0_0"/>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g145bb332895_0_0"/>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g145bb332895_0_0"/>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g145bb332895_0_0"/>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g145bb332895_0_0"/>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g145bb332895_0_0"/>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g145bb332895_0_0"/>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g145bb332895_0_0"/>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g145bb332895_0_0"/>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g145bb332895_0_0"/>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g145bb332895_0_0"/>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g145bb332895_0_0"/>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g145bb332895_0_0"/>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g145bb332895_0_0"/>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g145bb332895_0_0"/>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g145bb332895_0_0"/>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g145bb332895_0_0"/>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g145bb332895_0_0"/>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g145bb332895_0_0"/>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g145bb332895_0_0"/>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g145bb332895_0_0"/>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g145bb332895_0_0"/>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g145bb332895_0_0"/>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g145bb332895_0_0"/>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g145bb332895_0_0"/>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g145bb332895_0_0"/>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g145bb332895_0_0"/>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g145bb332895_0_0"/>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g145bb332895_0_0"/>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g145bb332895_0_0"/>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g145bb332895_0_0"/>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g145bb332895_0_0"/>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g145bb332895_0_0"/>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g145bb332895_0_0"/>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g145bb332895_0_0"/>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g145bb332895_0_0"/>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g145bb332895_0_0"/>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g145bb332895_0_0"/>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g145bb332895_0_0"/>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g145bb332895_0_0"/>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g145bb332895_0_0"/>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g145bb332895_0_0"/>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g145bb332895_0_0"/>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g145bb332895_0_0"/>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g145bb332895_0_0"/>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g145bb332895_0_0"/>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g145bb332895_0_0"/>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g145bb332895_0_0"/>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g145bb332895_0_0"/>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g145bb332895_0_0"/>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j</a:t>
            </a:r>
            <a:endParaRPr b="0" i="0" sz="1400" u="none" cap="none" strike="noStrike">
              <a:solidFill>
                <a:srgbClr val="000000"/>
              </a:solidFill>
              <a:latin typeface="Arial"/>
              <a:ea typeface="Arial"/>
              <a:cs typeface="Arial"/>
              <a:sym typeface="Arial"/>
            </a:endParaRPr>
          </a:p>
        </p:txBody>
      </p:sp>
      <p:sp>
        <p:nvSpPr>
          <p:cNvPr id="363" name="Google Shape;363;g145bb332895_0_0"/>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g145bb332895_0_0"/>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g145bb332895_0_0"/>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g145bb332895_0_0"/>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g145bb332895_0_0"/>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g145bb332895_0_0"/>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g145bb332895_0_0"/>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g145bb332895_0_0"/>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g145bb332895_0_0"/>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g145bb332895_0_0"/>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g145bb332895_0_0"/>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g145bb332895_0_0"/>
          <p:cNvSpPr txBox="1"/>
          <p:nvPr>
            <p:ph type="ctrTitle"/>
          </p:nvPr>
        </p:nvSpPr>
        <p:spPr>
          <a:xfrm>
            <a:off x="4541575" y="980071"/>
            <a:ext cx="4618200" cy="2408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Întrebări de interviu:</a:t>
            </a:r>
            <a:endParaRPr/>
          </a:p>
          <a:p>
            <a:pPr indent="0" lvl="0" marL="0" rtl="0" algn="l">
              <a:lnSpc>
                <a:spcPct val="115000"/>
              </a:lnSpc>
              <a:spcBef>
                <a:spcPts val="0"/>
              </a:spcBef>
              <a:spcAft>
                <a:spcPts val="0"/>
              </a:spcAft>
              <a:buSzPts val="3000"/>
              <a:buNone/>
            </a:pPr>
            <a:r>
              <a:t/>
            </a:r>
            <a:endParaRPr sz="1800"/>
          </a:p>
          <a:p>
            <a:pPr indent="-330200" lvl="0" marL="457200" rtl="0" algn="l">
              <a:lnSpc>
                <a:spcPct val="115000"/>
              </a:lnSpc>
              <a:spcBef>
                <a:spcPts val="0"/>
              </a:spcBef>
              <a:spcAft>
                <a:spcPts val="0"/>
              </a:spcAft>
              <a:buClr>
                <a:schemeClr val="lt1"/>
              </a:buClr>
              <a:buSzPts val="1600"/>
              <a:buFont typeface="Arial"/>
              <a:buChar char="➢"/>
            </a:pPr>
            <a:r>
              <a:rPr lang="en-GB" sz="1600">
                <a:solidFill>
                  <a:schemeClr val="lt1"/>
                </a:solidFill>
                <a:latin typeface="Arial"/>
                <a:ea typeface="Arial"/>
                <a:cs typeface="Arial"/>
                <a:sym typeface="Arial"/>
              </a:rPr>
              <a:t>Care este diferenta dintre SQL si NOSQL?</a:t>
            </a:r>
            <a:endParaRPr sz="1600">
              <a:solidFill>
                <a:schemeClr val="lt1"/>
              </a:solidFill>
              <a:latin typeface="Arial"/>
              <a:ea typeface="Arial"/>
              <a:cs typeface="Arial"/>
              <a:sym typeface="Arial"/>
            </a:endParaRPr>
          </a:p>
          <a:p>
            <a:pPr indent="-330200" lvl="0" marL="457200" rtl="0" algn="l">
              <a:lnSpc>
                <a:spcPct val="115000"/>
              </a:lnSpc>
              <a:spcBef>
                <a:spcPts val="0"/>
              </a:spcBef>
              <a:spcAft>
                <a:spcPts val="0"/>
              </a:spcAft>
              <a:buClr>
                <a:schemeClr val="lt1"/>
              </a:buClr>
              <a:buSzPts val="1600"/>
              <a:buFont typeface="Arial"/>
              <a:buChar char="➢"/>
            </a:pPr>
            <a:r>
              <a:rPr lang="en-GB" sz="1600">
                <a:solidFill>
                  <a:schemeClr val="lt1"/>
                </a:solidFill>
                <a:latin typeface="Arial"/>
                <a:ea typeface="Arial"/>
                <a:cs typeface="Arial"/>
                <a:sym typeface="Arial"/>
              </a:rPr>
              <a:t>Cum putem interacționa cu fișiere SQL?</a:t>
            </a:r>
            <a:endParaRPr sz="1600">
              <a:solidFill>
                <a:schemeClr val="lt1"/>
              </a:solidFill>
              <a:latin typeface="Arial"/>
              <a:ea typeface="Arial"/>
              <a:cs typeface="Arial"/>
              <a:sym typeface="Arial"/>
            </a:endParaRPr>
          </a:p>
          <a:p>
            <a:pPr indent="0" lvl="0" marL="457200" rtl="0" algn="l">
              <a:lnSpc>
                <a:spcPct val="100000"/>
              </a:lnSpc>
              <a:spcBef>
                <a:spcPts val="0"/>
              </a:spcBef>
              <a:spcAft>
                <a:spcPts val="0"/>
              </a:spcAft>
              <a:buSzPts val="3000"/>
              <a:buNone/>
            </a:pPr>
            <a:r>
              <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0c0645ead7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08" name="Google Shape;208;g10c0645ead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9" name="Google Shape;209;g10c0645ead7_0_0"/>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tratați cu </a:t>
            </a:r>
            <a:r>
              <a:rPr b="1" i="0" lang="en-GB" sz="1500" u="none" cap="none" strike="noStrike">
                <a:solidFill>
                  <a:schemeClr val="accent1"/>
                </a:solidFill>
                <a:latin typeface="Roboto"/>
                <a:ea typeface="Roboto"/>
                <a:cs typeface="Roboto"/>
                <a:sym typeface="Roboto"/>
              </a:rPr>
              <a:t>seriozitate</a:t>
            </a:r>
            <a:r>
              <a:rPr b="1" i="0" lang="en-GB" sz="1500" u="none" cap="none" strike="noStrike">
                <a:solidFill>
                  <a:schemeClr val="lt1"/>
                </a:solidFill>
                <a:latin typeface="Roboto"/>
                <a:ea typeface="Roboto"/>
                <a:cs typeface="Roboto"/>
                <a:sym typeface="Roboto"/>
              </a:rPr>
              <a:t> și </a:t>
            </a:r>
            <a:r>
              <a:rPr b="1" i="0" lang="en-GB" sz="1500" u="none" cap="none" strike="noStrike">
                <a:solidFill>
                  <a:schemeClr val="accent1"/>
                </a:solidFill>
                <a:latin typeface="Roboto"/>
                <a:ea typeface="Roboto"/>
                <a:cs typeface="Roboto"/>
                <a:sym typeface="Roboto"/>
              </a:rPr>
              <a:t>profesionalism</a:t>
            </a:r>
            <a:r>
              <a:rPr b="1" i="0" lang="en-GB" sz="1500" u="none" cap="none" strike="noStrike">
                <a:solidFill>
                  <a:schemeClr val="lt1"/>
                </a:solidFill>
                <a:latin typeface="Roboto"/>
                <a:ea typeface="Roboto"/>
                <a:cs typeface="Roboto"/>
                <a:sym typeface="Roboto"/>
              </a:rPr>
              <a:t> acest nou obiectiv.</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500" u="none" cap="none" strike="noStrike">
                <a:solidFill>
                  <a:schemeClr val="accent1"/>
                </a:solidFill>
                <a:latin typeface="Roboto"/>
                <a:ea typeface="Roboto"/>
                <a:cs typeface="Roboto"/>
                <a:sym typeface="Roboto"/>
              </a:rPr>
              <a:t>muncitori!.</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Alocă-ți timp pentru studiu. Rutina dă </a:t>
            </a:r>
            <a:r>
              <a:rPr b="1" i="0" lang="en-GB" sz="1500" u="none" cap="none" strike="noStrike">
                <a:solidFill>
                  <a:schemeClr val="accent1"/>
                </a:solidFill>
                <a:latin typeface="Roboto"/>
                <a:ea typeface="Roboto"/>
                <a:cs typeface="Roboto"/>
                <a:sym typeface="Roboto"/>
              </a:rPr>
              <a:t>consistență</a:t>
            </a:r>
            <a:r>
              <a:rPr b="1" i="0" lang="en-GB" sz="1500" u="none" cap="none" strike="noStrike">
                <a:solidFill>
                  <a:schemeClr val="lt1"/>
                </a:solidFill>
                <a:latin typeface="Roboto"/>
                <a:ea typeface="Roboto"/>
                <a:cs typeface="Roboto"/>
                <a:sym typeface="Roboto"/>
              </a:rPr>
              <a:t>. Consistența dă </a:t>
            </a:r>
            <a:r>
              <a:rPr b="1" i="0" lang="en-GB" sz="1500" u="none" cap="none" strike="noStrike">
                <a:solidFill>
                  <a:schemeClr val="accent1"/>
                </a:solidFill>
                <a:latin typeface="Roboto"/>
                <a:ea typeface="Roboto"/>
                <a:cs typeface="Roboto"/>
                <a:sym typeface="Roboto"/>
              </a:rPr>
              <a:t>excelență</a:t>
            </a:r>
            <a:r>
              <a:rPr b="1" i="0" lang="en-GB" sz="1500" u="none" cap="none" strike="noStrike">
                <a:solidFill>
                  <a:schemeClr val="lt1"/>
                </a:solidFill>
                <a:latin typeface="Roboto"/>
                <a:ea typeface="Roboto"/>
                <a:cs typeface="Roboto"/>
                <a:sym typeface="Roboto"/>
              </a:rPr>
              <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faceți tot posibilul să participați la </a:t>
            </a:r>
            <a:r>
              <a:rPr b="1" i="0" lang="en-GB" sz="1500" u="none" cap="none" strike="noStrike">
                <a:solidFill>
                  <a:schemeClr val="accent1"/>
                </a:solidFill>
                <a:latin typeface="Roboto"/>
                <a:ea typeface="Roboto"/>
                <a:cs typeface="Roboto"/>
                <a:sym typeface="Roboto"/>
              </a:rPr>
              <a:t>toate</a:t>
            </a:r>
            <a:r>
              <a:rPr b="1" i="0" lang="en-GB" sz="1500" u="none" cap="none" strike="noStrike">
                <a:solidFill>
                  <a:schemeClr val="lt1"/>
                </a:solidFill>
                <a:latin typeface="Roboto"/>
                <a:ea typeface="Roboto"/>
                <a:cs typeface="Roboto"/>
                <a:sym typeface="Roboto"/>
              </a:rPr>
              <a:t> sesiunile live.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lăsați </a:t>
            </a:r>
            <a:r>
              <a:rPr b="1" i="0" lang="en-GB" sz="1500" u="none" cap="none" strike="noStrike">
                <a:solidFill>
                  <a:schemeClr val="accent1"/>
                </a:solidFill>
                <a:latin typeface="Roboto"/>
                <a:ea typeface="Roboto"/>
                <a:cs typeface="Roboto"/>
                <a:sym typeface="Roboto"/>
              </a:rPr>
              <a:t>comentarii</a:t>
            </a:r>
            <a:r>
              <a:rPr b="1" i="0" lang="en-GB" sz="1500" u="none" cap="none" strike="noStrike">
                <a:solidFill>
                  <a:schemeClr val="lt1"/>
                </a:solidFill>
                <a:latin typeface="Roboto"/>
                <a:ea typeface="Roboto"/>
                <a:cs typeface="Roboto"/>
                <a:sym typeface="Roboto"/>
              </a:rPr>
              <a:t> explicative în cod. Notițe pentru voi din viitor.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Recomand să vizualizați </a:t>
            </a:r>
            <a:r>
              <a:rPr b="1" i="0" lang="en-GB" sz="1500" u="none" cap="none" strike="noStrike">
                <a:solidFill>
                  <a:schemeClr val="accent1"/>
                </a:solidFill>
                <a:latin typeface="Roboto"/>
                <a:ea typeface="Roboto"/>
                <a:cs typeface="Roboto"/>
                <a:sym typeface="Roboto"/>
              </a:rPr>
              <a:t>înregistrarea</a:t>
            </a:r>
            <a:r>
              <a:rPr b="1" i="0" lang="en-GB" sz="1500" u="none" cap="none" strike="noStrike">
                <a:solidFill>
                  <a:schemeClr val="lt1"/>
                </a:solidFill>
                <a:latin typeface="Roboto"/>
                <a:ea typeface="Roboto"/>
                <a:cs typeface="Roboto"/>
                <a:sym typeface="Roboto"/>
              </a:rPr>
              <a:t>. Să vă notați aspectele importante + întrebări pentru trainer pentru ora următoare.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faceți </a:t>
            </a:r>
            <a:r>
              <a:rPr b="1" i="0" lang="en-GB" sz="1500" u="none" cap="none" strike="noStrike">
                <a:solidFill>
                  <a:schemeClr val="accent1"/>
                </a:solidFill>
                <a:latin typeface="Roboto"/>
                <a:ea typeface="Roboto"/>
                <a:cs typeface="Roboto"/>
                <a:sym typeface="Roboto"/>
              </a:rPr>
              <a:t>temele</a:t>
            </a:r>
            <a:r>
              <a:rPr b="1" i="0" lang="en-GB" sz="1500" u="none" cap="none" strike="noStrike">
                <a:solidFill>
                  <a:schemeClr val="lt1"/>
                </a:solidFill>
                <a:latin typeface="Roboto"/>
                <a:ea typeface="Roboto"/>
                <a:cs typeface="Roboto"/>
                <a:sym typeface="Roboto"/>
              </a:rPr>
              <a:t> și unde nu reușiți singuri, să întrebați pe </a:t>
            </a:r>
            <a:r>
              <a:rPr b="1" i="0" lang="en-GB" sz="1500" u="none" cap="none" strike="noStrike">
                <a:solidFill>
                  <a:schemeClr val="accent1"/>
                </a:solidFill>
                <a:latin typeface="Roboto"/>
                <a:ea typeface="Roboto"/>
                <a:cs typeface="Roboto"/>
                <a:sym typeface="Roboto"/>
              </a:rPr>
              <a:t>grup</a:t>
            </a:r>
            <a:r>
              <a:rPr b="1" i="0" lang="en-GB" sz="1500" u="none" cap="none" strike="noStrike">
                <a:solidFill>
                  <a:schemeClr val="lt1"/>
                </a:solidFill>
                <a:latin typeface="Roboto"/>
                <a:ea typeface="Roboto"/>
                <a:cs typeface="Roboto"/>
                <a:sym typeface="Roboto"/>
              </a:rPr>
              <a:t>. Trainerul va </a:t>
            </a:r>
            <a:r>
              <a:rPr b="1" i="0" lang="en-GB" sz="1500" u="none" cap="none" strike="noStrike">
                <a:solidFill>
                  <a:schemeClr val="accent1"/>
                </a:solidFill>
                <a:latin typeface="Roboto"/>
                <a:ea typeface="Roboto"/>
                <a:cs typeface="Roboto"/>
                <a:sym typeface="Roboto"/>
              </a:rPr>
              <a:t>răspunde</a:t>
            </a:r>
            <a:r>
              <a:rPr b="1" i="0" lang="en-GB" sz="1500" u="none" cap="none" strike="noStrike">
                <a:solidFill>
                  <a:schemeClr val="lt1"/>
                </a:solidFill>
                <a:latin typeface="Roboto"/>
                <a:ea typeface="Roboto"/>
                <a:cs typeface="Roboto"/>
                <a:sym typeface="Roboto"/>
              </a:rPr>
              <a:t> și vor beneficia și ceilalți cursanți de răspuns.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500" u="none" cap="none" strike="noStrike">
                <a:solidFill>
                  <a:schemeClr val="accent1"/>
                </a:solidFill>
                <a:latin typeface="Roboto"/>
                <a:ea typeface="Roboto"/>
                <a:cs typeface="Roboto"/>
                <a:sym typeface="Roboto"/>
              </a:rPr>
              <a:t>împreună</a:t>
            </a:r>
            <a:r>
              <a:rPr b="1" i="0" lang="en-GB" sz="1500" u="none" cap="none" strike="noStrike">
                <a:solidFill>
                  <a:schemeClr val="lt1"/>
                </a:solidFill>
                <a:latin typeface="Roboto"/>
                <a:ea typeface="Roboto"/>
                <a:cs typeface="Roboto"/>
                <a:sym typeface="Roboto"/>
              </a:rPr>
              <a:t>. Fiecare va veni cu o perspectivă nouă și în final toți vor avea de câștigat.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În timpul orelor, să aveți </a:t>
            </a:r>
            <a:r>
              <a:rPr b="1" i="0" lang="en-GB" sz="1500" u="none" cap="none" strike="noStrike">
                <a:solidFill>
                  <a:schemeClr val="accent1"/>
                </a:solidFill>
                <a:latin typeface="Roboto"/>
                <a:ea typeface="Roboto"/>
                <a:cs typeface="Roboto"/>
                <a:sym typeface="Roboto"/>
              </a:rPr>
              <a:t>curaj</a:t>
            </a:r>
            <a:r>
              <a:rPr b="1" i="0" lang="en-GB" sz="1500" u="none" cap="none" strike="noStrike">
                <a:solidFill>
                  <a:schemeClr val="lt1"/>
                </a:solidFill>
                <a:latin typeface="Roboto"/>
                <a:ea typeface="Roboto"/>
                <a:cs typeface="Roboto"/>
                <a:sym typeface="Roboto"/>
              </a:rPr>
              <a:t> să puneți </a:t>
            </a:r>
            <a:r>
              <a:rPr b="1" i="0" lang="en-GB" sz="1500" u="none" cap="none" strike="noStrike">
                <a:solidFill>
                  <a:schemeClr val="accent1"/>
                </a:solidFill>
                <a:latin typeface="Roboto"/>
                <a:ea typeface="Roboto"/>
                <a:cs typeface="Roboto"/>
                <a:sym typeface="Roboto"/>
              </a:rPr>
              <a:t>întrebări</a:t>
            </a:r>
            <a:r>
              <a:rPr b="1" i="0" lang="en-GB" sz="1500" u="none" cap="none" strike="noStrike">
                <a:solidFill>
                  <a:schemeClr val="lt1"/>
                </a:solidFill>
                <a:latin typeface="Roboto"/>
                <a:ea typeface="Roboto"/>
                <a:cs typeface="Roboto"/>
                <a:sym typeface="Roboto"/>
              </a:rPr>
              <a:t> când ceva nu e clar.</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0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1000"/>
                                        <p:tgtEl>
                                          <p:spTgt spid="2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animEffect filter="fade" transition="in">
                                      <p:cBhvr>
                                        <p:cTn dur="1000"/>
                                        <p:tgtEl>
                                          <p:spTgt spid="2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animEffect filter="fade" transition="in">
                                      <p:cBhvr>
                                        <p:cTn dur="1000"/>
                                        <p:tgtEl>
                                          <p:spTgt spid="2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8" st="8"/>
                                            </p:txEl>
                                          </p:spTgt>
                                        </p:tgtEl>
                                        <p:attrNameLst>
                                          <p:attrName>style.visibility</p:attrName>
                                        </p:attrNameLst>
                                      </p:cBhvr>
                                      <p:to>
                                        <p:strVal val="visible"/>
                                      </p:to>
                                    </p:set>
                                    <p:animEffect filter="fade" transition="in">
                                      <p:cBhvr>
                                        <p:cTn dur="1000"/>
                                        <p:tgtEl>
                                          <p:spTgt spid="20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08150b074_0_28"/>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Intalnire 12</a:t>
            </a:r>
            <a:endParaRPr b="1">
              <a:solidFill>
                <a:schemeClr val="lt2"/>
              </a:solidFill>
              <a:latin typeface="Roboto"/>
              <a:ea typeface="Roboto"/>
              <a:cs typeface="Roboto"/>
              <a:sym typeface="Roboto"/>
            </a:endParaRPr>
          </a:p>
        </p:txBody>
      </p:sp>
      <p:cxnSp>
        <p:nvCxnSpPr>
          <p:cNvPr id="215" name="Google Shape;215;g1108150b074_0_2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6" name="Google Shape;216;g1108150b074_0_28"/>
          <p:cNvSpPr txBox="1"/>
          <p:nvPr/>
        </p:nvSpPr>
        <p:spPr>
          <a:xfrm>
            <a:off x="311700" y="1416500"/>
            <a:ext cx="8520600" cy="1477500"/>
          </a:xfrm>
          <a:prstGeom prst="rect">
            <a:avLst/>
          </a:prstGeom>
          <a:noFill/>
          <a:ln>
            <a:noFill/>
          </a:ln>
        </p:spPr>
        <p:txBody>
          <a:bodyPr anchorCtr="0" anchor="t" bIns="91425" lIns="91425" spcFirstLastPara="1" rIns="91425" wrap="square" tIns="91425">
            <a:spAutoFit/>
          </a:bodyPr>
          <a:lstStyle/>
          <a:p>
            <a:pPr indent="-361950" lvl="0" marL="457200" marR="0" rtl="0" algn="l">
              <a:lnSpc>
                <a:spcPct val="100000"/>
              </a:lnSpc>
              <a:spcBef>
                <a:spcPts val="0"/>
              </a:spcBef>
              <a:spcAft>
                <a:spcPts val="0"/>
              </a:spcAft>
              <a:buClr>
                <a:schemeClr val="lt1"/>
              </a:buClr>
              <a:buSzPts val="2100"/>
              <a:buFont typeface="Roboto"/>
              <a:buChar char="●"/>
            </a:pPr>
            <a:r>
              <a:rPr b="1" i="0" lang="en-GB" sz="2100" u="none" cap="none" strike="noStrike">
                <a:solidFill>
                  <a:schemeClr val="lt1"/>
                </a:solidFill>
                <a:latin typeface="Roboto"/>
                <a:ea typeface="Roboto"/>
                <a:cs typeface="Roboto"/>
                <a:sym typeface="Roboto"/>
              </a:rPr>
              <a:t>Sa invatam cum sa interactionam bazele de </a:t>
            </a:r>
            <a:r>
              <a:rPr b="1" lang="en-GB" sz="2100">
                <a:solidFill>
                  <a:schemeClr val="lt1"/>
                </a:solidFill>
                <a:latin typeface="Roboto"/>
                <a:ea typeface="Roboto"/>
                <a:cs typeface="Roboto"/>
                <a:sym typeface="Roboto"/>
              </a:rPr>
              <a:t>date</a:t>
            </a:r>
            <a:endParaRPr b="1" sz="2100">
              <a:solidFill>
                <a:schemeClr val="lt1"/>
              </a:solidFill>
              <a:latin typeface="Roboto"/>
              <a:ea typeface="Roboto"/>
              <a:cs typeface="Roboto"/>
              <a:sym typeface="Roboto"/>
            </a:endParaRPr>
          </a:p>
          <a:p>
            <a:pPr indent="-361950" lvl="0" marL="457200" marR="0" rtl="0" algn="l">
              <a:lnSpc>
                <a:spcPct val="100000"/>
              </a:lnSpc>
              <a:spcBef>
                <a:spcPts val="0"/>
              </a:spcBef>
              <a:spcAft>
                <a:spcPts val="0"/>
              </a:spcAft>
              <a:buClr>
                <a:schemeClr val="lt1"/>
              </a:buClr>
              <a:buSzPts val="2100"/>
              <a:buFont typeface="Roboto"/>
              <a:buChar char="●"/>
            </a:pPr>
            <a:r>
              <a:rPr b="1" lang="en-GB" sz="2100">
                <a:solidFill>
                  <a:schemeClr val="lt1"/>
                </a:solidFill>
                <a:latin typeface="Roboto"/>
                <a:ea typeface="Roboto"/>
                <a:cs typeface="Roboto"/>
                <a:sym typeface="Roboto"/>
              </a:rPr>
              <a:t>SQL</a:t>
            </a:r>
            <a:endParaRPr b="1" sz="2100">
              <a:solidFill>
                <a:schemeClr val="lt1"/>
              </a:solidFill>
              <a:latin typeface="Roboto"/>
              <a:ea typeface="Roboto"/>
              <a:cs typeface="Roboto"/>
              <a:sym typeface="Roboto"/>
            </a:endParaRPr>
          </a:p>
          <a:p>
            <a:pPr indent="-361950" lvl="0" marL="457200" marR="0" rtl="0" algn="l">
              <a:lnSpc>
                <a:spcPct val="100000"/>
              </a:lnSpc>
              <a:spcBef>
                <a:spcPts val="0"/>
              </a:spcBef>
              <a:spcAft>
                <a:spcPts val="0"/>
              </a:spcAft>
              <a:buClr>
                <a:schemeClr val="lt1"/>
              </a:buClr>
              <a:buSzPts val="2100"/>
              <a:buFont typeface="Roboto"/>
              <a:buChar char="●"/>
            </a:pPr>
            <a:r>
              <a:rPr b="1" lang="en-GB" sz="2100">
                <a:solidFill>
                  <a:schemeClr val="lt1"/>
                </a:solidFill>
                <a:latin typeface="Roboto"/>
                <a:ea typeface="Roboto"/>
                <a:cs typeface="Roboto"/>
                <a:sym typeface="Roboto"/>
              </a:rPr>
              <a:t>NoSQL</a:t>
            </a:r>
            <a:endParaRPr b="1" sz="2100">
              <a:solidFill>
                <a:schemeClr val="lt1"/>
              </a:solidFill>
              <a:latin typeface="Roboto"/>
              <a:ea typeface="Roboto"/>
              <a:cs typeface="Roboto"/>
              <a:sym typeface="Roboto"/>
            </a:endParaRPr>
          </a:p>
          <a:p>
            <a:pPr indent="-361950" lvl="0" marL="457200" marR="0" rtl="0" algn="l">
              <a:lnSpc>
                <a:spcPct val="100000"/>
              </a:lnSpc>
              <a:spcBef>
                <a:spcPts val="0"/>
              </a:spcBef>
              <a:spcAft>
                <a:spcPts val="0"/>
              </a:spcAft>
              <a:buClr>
                <a:schemeClr val="lt1"/>
              </a:buClr>
              <a:buSzPts val="2100"/>
              <a:buFont typeface="Roboto"/>
              <a:buChar char="●"/>
            </a:pPr>
            <a:r>
              <a:rPr b="1" lang="en-GB" sz="2100">
                <a:solidFill>
                  <a:schemeClr val="lt1"/>
                </a:solidFill>
                <a:latin typeface="Roboto"/>
                <a:ea typeface="Roboto"/>
                <a:cs typeface="Roboto"/>
                <a:sym typeface="Roboto"/>
              </a:rPr>
              <a:t>SQL vs</a:t>
            </a:r>
            <a:r>
              <a:rPr b="1" lang="en-GB" sz="2100">
                <a:solidFill>
                  <a:schemeClr val="lt1"/>
                </a:solidFill>
                <a:latin typeface="Roboto"/>
                <a:ea typeface="Roboto"/>
                <a:cs typeface="Roboto"/>
                <a:sym typeface="Roboto"/>
              </a:rPr>
              <a:t> NoSQL</a:t>
            </a:r>
            <a:endParaRPr b="1" sz="21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3a2a180a59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Baze de date</a:t>
            </a:r>
            <a:endParaRPr b="1">
              <a:solidFill>
                <a:schemeClr val="lt2"/>
              </a:solidFill>
              <a:latin typeface="Roboto"/>
              <a:ea typeface="Roboto"/>
              <a:cs typeface="Roboto"/>
              <a:sym typeface="Roboto"/>
            </a:endParaRPr>
          </a:p>
        </p:txBody>
      </p:sp>
      <p:cxnSp>
        <p:nvCxnSpPr>
          <p:cNvPr id="222" name="Google Shape;222;g23a2a180a59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3" name="Google Shape;223;g23a2a180a59_0_0"/>
          <p:cNvSpPr txBox="1"/>
          <p:nvPr/>
        </p:nvSpPr>
        <p:spPr>
          <a:xfrm>
            <a:off x="311700" y="1416500"/>
            <a:ext cx="8520600" cy="2986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Dezvoltatorii de aplicatii  pot alege intre doua mari categorii de baze de date: SQL (Structured Query Language) si NoSQL (Not Only SQL)</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Bazele de date de tip SQL sunt baze de date relationale si sunt folosite de peste 40 de ani, dar in ciuda varstei pe care o au inca ramane extrem de populara.</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Bazele de date de tip NoSQL sau non-relational databases au prins popularitate mare in ultimii ani</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O misconceptie des intalnita in legatura cu baze de date NoSQL este ca No nu inseamna NU SQL, ci defapt inseamna Not Only SQL. Puteti intalni SQL in baze de date NoSQL.</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Defapt sunt patru mari categorii pentru baze de date de tip NoSQL:</a:t>
            </a:r>
            <a:endParaRPr b="1" i="0" sz="1400" u="none" cap="none" strike="noStrike">
              <a:solidFill>
                <a:schemeClr val="lt1"/>
              </a:solidFill>
              <a:latin typeface="Roboto"/>
              <a:ea typeface="Roboto"/>
              <a:cs typeface="Roboto"/>
              <a:sym typeface="Roboto"/>
            </a:endParaRPr>
          </a:p>
          <a:p>
            <a:pPr indent="-317500" lvl="1" marL="9144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Document stores (MongoDB, DynamoDB, CosmosDB, etc)</a:t>
            </a:r>
            <a:endParaRPr b="1" i="0" sz="1400" u="none" cap="none" strike="noStrike">
              <a:solidFill>
                <a:schemeClr val="lt1"/>
              </a:solidFill>
              <a:latin typeface="Roboto"/>
              <a:ea typeface="Roboto"/>
              <a:cs typeface="Roboto"/>
              <a:sym typeface="Roboto"/>
            </a:endParaRPr>
          </a:p>
          <a:p>
            <a:pPr indent="-317500" lvl="1" marL="9144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Graph databases (Neo4j, AragonDB, etc)</a:t>
            </a:r>
            <a:endParaRPr b="1" i="0" sz="1400" u="none" cap="none" strike="noStrike">
              <a:solidFill>
                <a:schemeClr val="lt1"/>
              </a:solidFill>
              <a:latin typeface="Roboto"/>
              <a:ea typeface="Roboto"/>
              <a:cs typeface="Roboto"/>
              <a:sym typeface="Roboto"/>
            </a:endParaRPr>
          </a:p>
          <a:p>
            <a:pPr indent="-317500" lvl="1" marL="9144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Key-value stores (Redis, Memcached, etc)</a:t>
            </a:r>
            <a:endParaRPr b="1" i="0" sz="1400" u="none" cap="none" strike="noStrike">
              <a:solidFill>
                <a:schemeClr val="lt1"/>
              </a:solidFill>
              <a:latin typeface="Roboto"/>
              <a:ea typeface="Roboto"/>
              <a:cs typeface="Roboto"/>
              <a:sym typeface="Roboto"/>
            </a:endParaRPr>
          </a:p>
          <a:p>
            <a:pPr indent="-317500" lvl="1" marL="9144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Wide-column data stores (Cassamdra, Hbase, Bigtable, etc)</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Exemple pentru baze de date de tip SQL ar fi MariaDB, MySQL, PostgreSQL, Oracle, etc</a:t>
            </a:r>
            <a:endParaRPr b="1" i="0" sz="14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10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1000"/>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1000"/>
                                        <p:tgtEl>
                                          <p:spTgt spid="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1000"/>
                                        <p:tgtEl>
                                          <p:spTgt spid="2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Effect filter="fade" transition="in">
                                      <p:cBhvr>
                                        <p:cTn dur="1000"/>
                                        <p:tgtEl>
                                          <p:spTgt spid="2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5" st="5"/>
                                            </p:txEl>
                                          </p:spTgt>
                                        </p:tgtEl>
                                        <p:attrNameLst>
                                          <p:attrName>style.visibility</p:attrName>
                                        </p:attrNameLst>
                                      </p:cBhvr>
                                      <p:to>
                                        <p:strVal val="visible"/>
                                      </p:to>
                                    </p:set>
                                    <p:animEffect filter="fade" transition="in">
                                      <p:cBhvr>
                                        <p:cTn dur="1000"/>
                                        <p:tgtEl>
                                          <p:spTgt spid="2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6" st="6"/>
                                            </p:txEl>
                                          </p:spTgt>
                                        </p:tgtEl>
                                        <p:attrNameLst>
                                          <p:attrName>style.visibility</p:attrName>
                                        </p:attrNameLst>
                                      </p:cBhvr>
                                      <p:to>
                                        <p:strVal val="visible"/>
                                      </p:to>
                                    </p:set>
                                    <p:animEffect filter="fade" transition="in">
                                      <p:cBhvr>
                                        <p:cTn dur="1000"/>
                                        <p:tgtEl>
                                          <p:spTgt spid="2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7" st="7"/>
                                            </p:txEl>
                                          </p:spTgt>
                                        </p:tgtEl>
                                        <p:attrNameLst>
                                          <p:attrName>style.visibility</p:attrName>
                                        </p:attrNameLst>
                                      </p:cBhvr>
                                      <p:to>
                                        <p:strVal val="visible"/>
                                      </p:to>
                                    </p:set>
                                    <p:animEffect filter="fade" transition="in">
                                      <p:cBhvr>
                                        <p:cTn dur="1000"/>
                                        <p:tgtEl>
                                          <p:spTgt spid="2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8" st="8"/>
                                            </p:txEl>
                                          </p:spTgt>
                                        </p:tgtEl>
                                        <p:attrNameLst>
                                          <p:attrName>style.visibility</p:attrName>
                                        </p:attrNameLst>
                                      </p:cBhvr>
                                      <p:to>
                                        <p:strVal val="visible"/>
                                      </p:to>
                                    </p:set>
                                    <p:animEffect filter="fade" transition="in">
                                      <p:cBhvr>
                                        <p:cTn dur="1000"/>
                                        <p:tgtEl>
                                          <p:spTgt spid="22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9" st="9"/>
                                            </p:txEl>
                                          </p:spTgt>
                                        </p:tgtEl>
                                        <p:attrNameLst>
                                          <p:attrName>style.visibility</p:attrName>
                                        </p:attrNameLst>
                                      </p:cBhvr>
                                      <p:to>
                                        <p:strVal val="visible"/>
                                      </p:to>
                                    </p:set>
                                    <p:animEffect filter="fade" transition="in">
                                      <p:cBhvr>
                                        <p:cTn dur="1000"/>
                                        <p:tgtEl>
                                          <p:spTgt spid="223">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23a2a180a59_0_95"/>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Ce este un ORM</a:t>
            </a:r>
            <a:endParaRPr b="1">
              <a:solidFill>
                <a:schemeClr val="lt2"/>
              </a:solidFill>
              <a:latin typeface="Roboto"/>
              <a:ea typeface="Roboto"/>
              <a:cs typeface="Roboto"/>
              <a:sym typeface="Roboto"/>
            </a:endParaRPr>
          </a:p>
        </p:txBody>
      </p:sp>
      <p:cxnSp>
        <p:nvCxnSpPr>
          <p:cNvPr id="229" name="Google Shape;229;g23a2a180a59_0_95"/>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0" name="Google Shape;230;g23a2a180a59_0_95"/>
          <p:cNvSpPr txBox="1"/>
          <p:nvPr/>
        </p:nvSpPr>
        <p:spPr>
          <a:xfrm>
            <a:off x="311700" y="1416500"/>
            <a:ext cx="8520600" cy="24936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ORM sau Object-Relational Mapping reprezinta o tehnica care iti permite sa manipulezi date dintr-o baza de date folosind o paradigma object-oriented.</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Cand povestim despre ORM-uri, majoritatea oamenilor se refera la o librarie care implementeaza tehnici Object-Relational Mapping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 librarie ORM encapsuleaza codul necesar pentru manipulare de date, iar facand aceasta nu mai trebuie sa folosim in mod direct limbaj de tip SQL, practic interactionam directu cu un obiect scris in libajul pe care il folosim.</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In cadrul sesiunii de azi vom folosi o baza de date sqlite, iar noi o vom accesa prin libraria sqlalchemy (care este ORM-ul pe care il vom folosi)</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1f5f86f0ec_0_1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SQL</a:t>
            </a:r>
            <a:endParaRPr b="1">
              <a:solidFill>
                <a:schemeClr val="lt2"/>
              </a:solidFill>
              <a:latin typeface="Roboto"/>
              <a:ea typeface="Roboto"/>
              <a:cs typeface="Roboto"/>
              <a:sym typeface="Roboto"/>
            </a:endParaRPr>
          </a:p>
        </p:txBody>
      </p:sp>
      <p:cxnSp>
        <p:nvCxnSpPr>
          <p:cNvPr id="236" name="Google Shape;236;g11f5f86f0ec_0_1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7" name="Google Shape;237;g11f5f86f0ec_0_12"/>
          <p:cNvSpPr txBox="1"/>
          <p:nvPr/>
        </p:nvSpPr>
        <p:spPr>
          <a:xfrm>
            <a:off x="311700" y="1395325"/>
            <a:ext cx="8655900" cy="3825000"/>
          </a:xfrm>
          <a:prstGeom prst="rect">
            <a:avLst/>
          </a:prstGeom>
          <a:noFill/>
          <a:ln>
            <a:noFill/>
          </a:ln>
        </p:spPr>
        <p:txBody>
          <a:bodyPr anchorCtr="0" anchor="t" bIns="91425" lIns="91425" spcFirstLastPara="1" rIns="91425" wrap="square" tIns="91425">
            <a:spAutoFit/>
          </a:bodyPr>
          <a:lstStyle/>
          <a:p>
            <a:pPr indent="-301625" lvl="0" marL="457200" marR="0" rtl="0" algn="l">
              <a:lnSpc>
                <a:spcPct val="100000"/>
              </a:lnSpc>
              <a:spcBef>
                <a:spcPts val="0"/>
              </a:spcBef>
              <a:spcAft>
                <a:spcPts val="0"/>
              </a:spcAft>
              <a:buClr>
                <a:schemeClr val="accent1"/>
              </a:buClr>
              <a:buSzPts val="1150"/>
              <a:buChar char="➢"/>
            </a:pPr>
            <a:r>
              <a:rPr lang="en-GB" sz="1150">
                <a:solidFill>
                  <a:schemeClr val="accent1"/>
                </a:solidFill>
              </a:rPr>
              <a:t>SQL este limbajul standard pentru tratarea bazelor de date relaționale. Poate fi utilizat pentru a insera, căuta și sterge înregistrările bazei de date.</a:t>
            </a:r>
            <a:endParaRPr sz="1150">
              <a:solidFill>
                <a:schemeClr val="accent1"/>
              </a:solidFill>
            </a:endParaRPr>
          </a:p>
          <a:p>
            <a:pPr indent="-301625" lvl="0" marL="457200" marR="0" rtl="0" algn="l">
              <a:lnSpc>
                <a:spcPct val="100000"/>
              </a:lnSpc>
              <a:spcBef>
                <a:spcPts val="0"/>
              </a:spcBef>
              <a:spcAft>
                <a:spcPts val="0"/>
              </a:spcAft>
              <a:buClr>
                <a:schemeClr val="accent1"/>
              </a:buClr>
              <a:buSzPts val="1150"/>
              <a:buChar char="➢"/>
            </a:pPr>
            <a:r>
              <a:rPr lang="en-GB" sz="1150">
                <a:solidFill>
                  <a:schemeClr val="accent1"/>
                </a:solidFill>
              </a:rPr>
              <a:t>SQL poate face multe alte operațiuni, inclusiv optimizarea și întreținerea bazelor de date. </a:t>
            </a:r>
            <a:endParaRPr sz="1150">
              <a:solidFill>
                <a:schemeClr val="accent1"/>
              </a:solidFill>
            </a:endParaRPr>
          </a:p>
          <a:p>
            <a:pPr indent="0" lvl="0" marL="914400" marR="0" rtl="0" algn="l">
              <a:lnSpc>
                <a:spcPct val="100000"/>
              </a:lnSpc>
              <a:spcBef>
                <a:spcPts val="0"/>
              </a:spcBef>
              <a:spcAft>
                <a:spcPts val="0"/>
              </a:spcAft>
              <a:buNone/>
            </a:pPr>
            <a:r>
              <a:t/>
            </a:r>
            <a:endParaRPr sz="1150">
              <a:solidFill>
                <a:schemeClr val="accent1"/>
              </a:solidFill>
            </a:endParaRPr>
          </a:p>
          <a:p>
            <a:pPr indent="0" lvl="0" marL="0" marR="0" rtl="0" algn="l">
              <a:lnSpc>
                <a:spcPct val="100000"/>
              </a:lnSpc>
              <a:spcBef>
                <a:spcPts val="0"/>
              </a:spcBef>
              <a:spcAft>
                <a:spcPts val="0"/>
              </a:spcAft>
              <a:buNone/>
            </a:pPr>
            <a:r>
              <a:rPr b="1" lang="en-GB">
                <a:solidFill>
                  <a:schemeClr val="accent1"/>
                </a:solidFill>
                <a:latin typeface="Roboto"/>
                <a:ea typeface="Roboto"/>
                <a:cs typeface="Roboto"/>
                <a:sym typeface="Roboto"/>
              </a:rPr>
              <a:t>Baza de date -</a:t>
            </a:r>
            <a:r>
              <a:rPr b="1" lang="en-GB" sz="1600">
                <a:solidFill>
                  <a:schemeClr val="lt1"/>
                </a:solidFill>
                <a:latin typeface="Roboto"/>
                <a:ea typeface="Roboto"/>
                <a:cs typeface="Roboto"/>
                <a:sym typeface="Roboto"/>
              </a:rPr>
              <a:t> </a:t>
            </a:r>
            <a:r>
              <a:rPr lang="en-GB" sz="1150">
                <a:solidFill>
                  <a:schemeClr val="lt1"/>
                </a:solidFill>
              </a:rPr>
              <a:t>este o colecție sistematică de date. Bazele de date acceptă stocarea și manipularea datelor. Bazele de date facilitează gestionarea datelor. Bazele de date MySQL sunt formate din unul sau mai multe tabele</a:t>
            </a:r>
            <a:endParaRPr sz="1150">
              <a:solidFill>
                <a:schemeClr val="lt1"/>
              </a:solidFill>
            </a:endParaRPr>
          </a:p>
          <a:p>
            <a:pPr indent="0" lvl="0" marL="0" marR="0" rtl="0" algn="l">
              <a:lnSpc>
                <a:spcPct val="100000"/>
              </a:lnSpc>
              <a:spcBef>
                <a:spcPts val="0"/>
              </a:spcBef>
              <a:spcAft>
                <a:spcPts val="0"/>
              </a:spcAft>
              <a:buNone/>
            </a:pPr>
            <a:r>
              <a:rPr b="1" lang="en-GB">
                <a:solidFill>
                  <a:schemeClr val="accent1"/>
                </a:solidFill>
                <a:latin typeface="Roboto"/>
                <a:ea typeface="Roboto"/>
                <a:cs typeface="Roboto"/>
                <a:sym typeface="Roboto"/>
              </a:rPr>
              <a:t>O tabela</a:t>
            </a:r>
            <a:r>
              <a:rPr lang="en-GB">
                <a:solidFill>
                  <a:schemeClr val="lt1"/>
                </a:solidFill>
                <a:latin typeface="Roboto"/>
                <a:ea typeface="Roboto"/>
                <a:cs typeface="Roboto"/>
                <a:sym typeface="Roboto"/>
              </a:rPr>
              <a:t> -</a:t>
            </a:r>
            <a:r>
              <a:rPr lang="en-GB" sz="1150">
                <a:solidFill>
                  <a:schemeClr val="lt1"/>
                </a:solidFill>
              </a:rPr>
              <a:t> reprezintă o colecție de înregistrări, structurate pe una sau mai multe coloane. Orice bază de date proaspăt creată este vidă – nu conține nici un tabel.</a:t>
            </a:r>
            <a:endParaRPr sz="1150">
              <a:solidFill>
                <a:schemeClr val="lt1"/>
              </a:solidFill>
            </a:endParaRPr>
          </a:p>
          <a:p>
            <a:pPr indent="0" lvl="0" marL="0" marR="0" rtl="0" algn="l">
              <a:lnSpc>
                <a:spcPct val="100000"/>
              </a:lnSpc>
              <a:spcBef>
                <a:spcPts val="0"/>
              </a:spcBef>
              <a:spcAft>
                <a:spcPts val="0"/>
              </a:spcAft>
              <a:buNone/>
            </a:pPr>
            <a:r>
              <a:t/>
            </a:r>
            <a:endParaRPr sz="1150">
              <a:solidFill>
                <a:schemeClr val="lt1"/>
              </a:solidFill>
            </a:endParaRPr>
          </a:p>
          <a:p>
            <a:pPr indent="-304800" lvl="0" marL="457200" marR="0" rtl="0" algn="l">
              <a:lnSpc>
                <a:spcPct val="100000"/>
              </a:lnSpc>
              <a:spcBef>
                <a:spcPts val="0"/>
              </a:spcBef>
              <a:spcAft>
                <a:spcPts val="0"/>
              </a:spcAft>
              <a:buClr>
                <a:schemeClr val="lt1"/>
              </a:buClr>
              <a:buSzPts val="1200"/>
              <a:buFont typeface="Roboto"/>
              <a:buChar char="➢"/>
            </a:pPr>
            <a:r>
              <a:rPr lang="en-GB" sz="1200">
                <a:solidFill>
                  <a:schemeClr val="lt1"/>
                </a:solidFill>
                <a:latin typeface="Roboto"/>
                <a:ea typeface="Roboto"/>
                <a:cs typeface="Roboto"/>
                <a:sym typeface="Roboto"/>
              </a:rPr>
              <a:t>O baza de date arată ca un fișier Excel (avem coloane, iar fiecare rand reprezinta o intrare in tabela)</a:t>
            </a:r>
            <a:endParaRPr sz="1200">
              <a:solidFill>
                <a:schemeClr val="lt1"/>
              </a:solidFill>
              <a:latin typeface="Roboto"/>
              <a:ea typeface="Roboto"/>
              <a:cs typeface="Roboto"/>
              <a:sym typeface="Roboto"/>
            </a:endParaRPr>
          </a:p>
          <a:p>
            <a:pPr indent="-304800" lvl="0" marL="457200" marR="0" rtl="0" algn="l">
              <a:lnSpc>
                <a:spcPct val="100000"/>
              </a:lnSpc>
              <a:spcBef>
                <a:spcPts val="0"/>
              </a:spcBef>
              <a:spcAft>
                <a:spcPts val="0"/>
              </a:spcAft>
              <a:buClr>
                <a:schemeClr val="lt1"/>
              </a:buClr>
              <a:buSzPts val="1200"/>
              <a:buFont typeface="Roboto"/>
              <a:buChar char="➢"/>
            </a:pPr>
            <a:r>
              <a:rPr lang="en-GB" sz="1200">
                <a:solidFill>
                  <a:schemeClr val="lt1"/>
                </a:solidFill>
                <a:latin typeface="Roboto"/>
                <a:ea typeface="Roboto"/>
                <a:cs typeface="Roboto"/>
                <a:sym typeface="Roboto"/>
              </a:rPr>
              <a:t>Comenzi in </a:t>
            </a:r>
            <a:r>
              <a:rPr lang="en-GB" sz="1200">
                <a:solidFill>
                  <a:schemeClr val="accent1"/>
                </a:solidFill>
                <a:latin typeface="Roboto"/>
                <a:ea typeface="Roboto"/>
                <a:cs typeface="Roboto"/>
                <a:sym typeface="Roboto"/>
              </a:rPr>
              <a:t>B</a:t>
            </a:r>
            <a:r>
              <a:rPr lang="en-GB" sz="1200">
                <a:solidFill>
                  <a:schemeClr val="accent1"/>
                </a:solidFill>
                <a:latin typeface="Roboto"/>
                <a:ea typeface="Roboto"/>
                <a:cs typeface="Roboto"/>
                <a:sym typeface="Roboto"/>
              </a:rPr>
              <a:t>aza</a:t>
            </a:r>
            <a:r>
              <a:rPr lang="en-GB" sz="1200">
                <a:solidFill>
                  <a:schemeClr val="accent1"/>
                </a:solidFill>
                <a:latin typeface="Roboto"/>
                <a:ea typeface="Roboto"/>
                <a:cs typeface="Roboto"/>
                <a:sym typeface="Roboto"/>
              </a:rPr>
              <a:t> de date</a:t>
            </a:r>
            <a:r>
              <a:rPr lang="en-GB" sz="1200">
                <a:solidFill>
                  <a:schemeClr val="lt1"/>
                </a:solidFill>
                <a:latin typeface="Roboto"/>
                <a:ea typeface="Roboto"/>
                <a:cs typeface="Roboto"/>
                <a:sym typeface="Roboto"/>
              </a:rPr>
              <a:t>: create /drop DB, create/drop table</a:t>
            </a:r>
            <a:endParaRPr sz="1200">
              <a:solidFill>
                <a:schemeClr val="lt1"/>
              </a:solidFill>
              <a:latin typeface="Roboto"/>
              <a:ea typeface="Roboto"/>
              <a:cs typeface="Roboto"/>
              <a:sym typeface="Roboto"/>
            </a:endParaRPr>
          </a:p>
          <a:p>
            <a:pPr indent="-304800" lvl="1" marL="914400" marR="0" rtl="0" algn="l">
              <a:lnSpc>
                <a:spcPct val="100000"/>
              </a:lnSpc>
              <a:spcBef>
                <a:spcPts val="0"/>
              </a:spcBef>
              <a:spcAft>
                <a:spcPts val="0"/>
              </a:spcAft>
              <a:buClr>
                <a:schemeClr val="lt1"/>
              </a:buClr>
              <a:buSzPts val="1200"/>
              <a:buFont typeface="Roboto"/>
              <a:buChar char="○"/>
            </a:pPr>
            <a:r>
              <a:rPr lang="en-GB" sz="1200">
                <a:solidFill>
                  <a:schemeClr val="lt1"/>
                </a:solidFill>
                <a:latin typeface="Roboto"/>
                <a:ea typeface="Roboto"/>
                <a:cs typeface="Roboto"/>
                <a:sym typeface="Roboto"/>
              </a:rPr>
              <a:t>SELECT (WHERE, ORDER BY, COUNT, GROUP BY)</a:t>
            </a:r>
            <a:endParaRPr sz="1200">
              <a:solidFill>
                <a:schemeClr val="lt1"/>
              </a:solidFill>
              <a:latin typeface="Roboto"/>
              <a:ea typeface="Roboto"/>
              <a:cs typeface="Roboto"/>
              <a:sym typeface="Roboto"/>
            </a:endParaRPr>
          </a:p>
          <a:p>
            <a:pPr indent="-304800" lvl="1" marL="914400" marR="0" rtl="0" algn="l">
              <a:lnSpc>
                <a:spcPct val="100000"/>
              </a:lnSpc>
              <a:spcBef>
                <a:spcPts val="0"/>
              </a:spcBef>
              <a:spcAft>
                <a:spcPts val="0"/>
              </a:spcAft>
              <a:buClr>
                <a:schemeClr val="lt1"/>
              </a:buClr>
              <a:buSzPts val="1200"/>
              <a:buFont typeface="Roboto"/>
              <a:buChar char="○"/>
            </a:pPr>
            <a:r>
              <a:rPr lang="en-GB" sz="1200">
                <a:solidFill>
                  <a:schemeClr val="lt1"/>
                </a:solidFill>
                <a:latin typeface="Roboto"/>
                <a:ea typeface="Roboto"/>
                <a:cs typeface="Roboto"/>
                <a:sym typeface="Roboto"/>
              </a:rPr>
              <a:t>INSERT</a:t>
            </a:r>
            <a:endParaRPr sz="1200">
              <a:solidFill>
                <a:schemeClr val="lt1"/>
              </a:solidFill>
              <a:latin typeface="Roboto"/>
              <a:ea typeface="Roboto"/>
              <a:cs typeface="Roboto"/>
              <a:sym typeface="Roboto"/>
            </a:endParaRPr>
          </a:p>
          <a:p>
            <a:pPr indent="-304800" lvl="1" marL="914400" marR="0" rtl="0" algn="l">
              <a:lnSpc>
                <a:spcPct val="100000"/>
              </a:lnSpc>
              <a:spcBef>
                <a:spcPts val="0"/>
              </a:spcBef>
              <a:spcAft>
                <a:spcPts val="0"/>
              </a:spcAft>
              <a:buClr>
                <a:schemeClr val="lt1"/>
              </a:buClr>
              <a:buSzPts val="1200"/>
              <a:buFont typeface="Roboto"/>
              <a:buChar char="○"/>
            </a:pPr>
            <a:r>
              <a:rPr lang="en-GB" sz="1200">
                <a:solidFill>
                  <a:schemeClr val="lt1"/>
                </a:solidFill>
                <a:latin typeface="Roboto"/>
                <a:ea typeface="Roboto"/>
                <a:cs typeface="Roboto"/>
                <a:sym typeface="Roboto"/>
              </a:rPr>
              <a:t>UPDATE</a:t>
            </a:r>
            <a:endParaRPr sz="1200">
              <a:solidFill>
                <a:schemeClr val="lt1"/>
              </a:solidFill>
              <a:latin typeface="Roboto"/>
              <a:ea typeface="Roboto"/>
              <a:cs typeface="Roboto"/>
              <a:sym typeface="Roboto"/>
            </a:endParaRPr>
          </a:p>
          <a:p>
            <a:pPr indent="-304800" lvl="1" marL="914400" marR="0" rtl="0" algn="l">
              <a:lnSpc>
                <a:spcPct val="100000"/>
              </a:lnSpc>
              <a:spcBef>
                <a:spcPts val="0"/>
              </a:spcBef>
              <a:spcAft>
                <a:spcPts val="0"/>
              </a:spcAft>
              <a:buClr>
                <a:schemeClr val="lt1"/>
              </a:buClr>
              <a:buSzPts val="1200"/>
              <a:buFont typeface="Roboto"/>
              <a:buChar char="○"/>
            </a:pPr>
            <a:r>
              <a:rPr lang="en-GB" sz="1200">
                <a:solidFill>
                  <a:schemeClr val="lt1"/>
                </a:solidFill>
                <a:latin typeface="Roboto"/>
                <a:ea typeface="Roboto"/>
                <a:cs typeface="Roboto"/>
                <a:sym typeface="Roboto"/>
              </a:rPr>
              <a:t>DELETE </a:t>
            </a:r>
            <a:endParaRPr sz="1200">
              <a:solidFill>
                <a:schemeClr val="lt1"/>
              </a:solidFill>
              <a:latin typeface="Roboto"/>
              <a:ea typeface="Roboto"/>
              <a:cs typeface="Roboto"/>
              <a:sym typeface="Roboto"/>
            </a:endParaRPr>
          </a:p>
          <a:p>
            <a:pPr indent="-304800" lvl="1" marL="914400" marR="0" rtl="0" algn="l">
              <a:lnSpc>
                <a:spcPct val="100000"/>
              </a:lnSpc>
              <a:spcBef>
                <a:spcPts val="0"/>
              </a:spcBef>
              <a:spcAft>
                <a:spcPts val="0"/>
              </a:spcAft>
              <a:buClr>
                <a:schemeClr val="lt1"/>
              </a:buClr>
              <a:buSzPts val="1200"/>
              <a:buFont typeface="Roboto"/>
              <a:buChar char="○"/>
            </a:pPr>
            <a:r>
              <a:rPr lang="en-GB" sz="1200">
                <a:solidFill>
                  <a:schemeClr val="lt1"/>
                </a:solidFill>
                <a:latin typeface="Roboto"/>
                <a:ea typeface="Roboto"/>
                <a:cs typeface="Roboto"/>
                <a:sym typeface="Roboto"/>
              </a:rPr>
              <a:t>FOREIGN KEY, PRIMARY KEY</a:t>
            </a:r>
            <a:endParaRPr sz="1200">
              <a:solidFill>
                <a:schemeClr val="lt1"/>
              </a:solidFill>
              <a:latin typeface="Roboto"/>
              <a:ea typeface="Roboto"/>
              <a:cs typeface="Roboto"/>
              <a:sym typeface="Roboto"/>
            </a:endParaRPr>
          </a:p>
          <a:p>
            <a:pPr indent="0" lvl="0" marL="91440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GB">
                <a:solidFill>
                  <a:schemeClr val="lt1"/>
                </a:solidFill>
                <a:latin typeface="Roboto"/>
                <a:ea typeface="Roboto"/>
                <a:cs typeface="Roboto"/>
                <a:sym typeface="Roboto"/>
              </a:rPr>
              <a:t>Instalare MySQL + GUI: </a:t>
            </a:r>
            <a:r>
              <a:rPr lang="en-GB" sz="900" u="sng">
                <a:solidFill>
                  <a:schemeClr val="hlink"/>
                </a:solidFill>
                <a:latin typeface="Roboto"/>
                <a:ea typeface="Roboto"/>
                <a:cs typeface="Roboto"/>
                <a:sym typeface="Roboto"/>
                <a:hlinkClick r:id="rId3"/>
              </a:rPr>
              <a:t>https://learn.microsoft.com/en-us/sql/database-engine/install-windows/install-sql-server?view=sql-server-ver16</a:t>
            </a:r>
            <a:endParaRPr sz="900">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10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10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1000"/>
                                        <p:tgtEl>
                                          <p:spTgt spid="2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3" st="3"/>
                                            </p:txEl>
                                          </p:spTgt>
                                        </p:tgtEl>
                                        <p:attrNameLst>
                                          <p:attrName>style.visibility</p:attrName>
                                        </p:attrNameLst>
                                      </p:cBhvr>
                                      <p:to>
                                        <p:strVal val="visible"/>
                                      </p:to>
                                    </p:set>
                                    <p:animEffect filter="fade" transition="in">
                                      <p:cBhvr>
                                        <p:cTn dur="1000"/>
                                        <p:tgtEl>
                                          <p:spTgt spid="2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4" st="4"/>
                                            </p:txEl>
                                          </p:spTgt>
                                        </p:tgtEl>
                                        <p:attrNameLst>
                                          <p:attrName>style.visibility</p:attrName>
                                        </p:attrNameLst>
                                      </p:cBhvr>
                                      <p:to>
                                        <p:strVal val="visible"/>
                                      </p:to>
                                    </p:set>
                                    <p:animEffect filter="fade" transition="in">
                                      <p:cBhvr>
                                        <p:cTn dur="1000"/>
                                        <p:tgtEl>
                                          <p:spTgt spid="23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5" st="5"/>
                                            </p:txEl>
                                          </p:spTgt>
                                        </p:tgtEl>
                                        <p:attrNameLst>
                                          <p:attrName>style.visibility</p:attrName>
                                        </p:attrNameLst>
                                      </p:cBhvr>
                                      <p:to>
                                        <p:strVal val="visible"/>
                                      </p:to>
                                    </p:set>
                                    <p:animEffect filter="fade" transition="in">
                                      <p:cBhvr>
                                        <p:cTn dur="1000"/>
                                        <p:tgtEl>
                                          <p:spTgt spid="23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6" st="6"/>
                                            </p:txEl>
                                          </p:spTgt>
                                        </p:tgtEl>
                                        <p:attrNameLst>
                                          <p:attrName>style.visibility</p:attrName>
                                        </p:attrNameLst>
                                      </p:cBhvr>
                                      <p:to>
                                        <p:strVal val="visible"/>
                                      </p:to>
                                    </p:set>
                                    <p:animEffect filter="fade" transition="in">
                                      <p:cBhvr>
                                        <p:cTn dur="1000"/>
                                        <p:tgtEl>
                                          <p:spTgt spid="23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7" st="7"/>
                                            </p:txEl>
                                          </p:spTgt>
                                        </p:tgtEl>
                                        <p:attrNameLst>
                                          <p:attrName>style.visibility</p:attrName>
                                        </p:attrNameLst>
                                      </p:cBhvr>
                                      <p:to>
                                        <p:strVal val="visible"/>
                                      </p:to>
                                    </p:set>
                                    <p:animEffect filter="fade" transition="in">
                                      <p:cBhvr>
                                        <p:cTn dur="1000"/>
                                        <p:tgtEl>
                                          <p:spTgt spid="23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8" st="8"/>
                                            </p:txEl>
                                          </p:spTgt>
                                        </p:tgtEl>
                                        <p:attrNameLst>
                                          <p:attrName>style.visibility</p:attrName>
                                        </p:attrNameLst>
                                      </p:cBhvr>
                                      <p:to>
                                        <p:strVal val="visible"/>
                                      </p:to>
                                    </p:set>
                                    <p:animEffect filter="fade" transition="in">
                                      <p:cBhvr>
                                        <p:cTn dur="1000"/>
                                        <p:tgtEl>
                                          <p:spTgt spid="23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9" st="9"/>
                                            </p:txEl>
                                          </p:spTgt>
                                        </p:tgtEl>
                                        <p:attrNameLst>
                                          <p:attrName>style.visibility</p:attrName>
                                        </p:attrNameLst>
                                      </p:cBhvr>
                                      <p:to>
                                        <p:strVal val="visible"/>
                                      </p:to>
                                    </p:set>
                                    <p:animEffect filter="fade" transition="in">
                                      <p:cBhvr>
                                        <p:cTn dur="1000"/>
                                        <p:tgtEl>
                                          <p:spTgt spid="23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0" st="10"/>
                                            </p:txEl>
                                          </p:spTgt>
                                        </p:tgtEl>
                                        <p:attrNameLst>
                                          <p:attrName>style.visibility</p:attrName>
                                        </p:attrNameLst>
                                      </p:cBhvr>
                                      <p:to>
                                        <p:strVal val="visible"/>
                                      </p:to>
                                    </p:set>
                                    <p:animEffect filter="fade" transition="in">
                                      <p:cBhvr>
                                        <p:cTn dur="1000"/>
                                        <p:tgtEl>
                                          <p:spTgt spid="23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1" st="11"/>
                                            </p:txEl>
                                          </p:spTgt>
                                        </p:tgtEl>
                                        <p:attrNameLst>
                                          <p:attrName>style.visibility</p:attrName>
                                        </p:attrNameLst>
                                      </p:cBhvr>
                                      <p:to>
                                        <p:strVal val="visible"/>
                                      </p:to>
                                    </p:set>
                                    <p:animEffect filter="fade" transition="in">
                                      <p:cBhvr>
                                        <p:cTn dur="1000"/>
                                        <p:tgtEl>
                                          <p:spTgt spid="237">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2" st="12"/>
                                            </p:txEl>
                                          </p:spTgt>
                                        </p:tgtEl>
                                        <p:attrNameLst>
                                          <p:attrName>style.visibility</p:attrName>
                                        </p:attrNameLst>
                                      </p:cBhvr>
                                      <p:to>
                                        <p:strVal val="visible"/>
                                      </p:to>
                                    </p:set>
                                    <p:animEffect filter="fade" transition="in">
                                      <p:cBhvr>
                                        <p:cTn dur="1000"/>
                                        <p:tgtEl>
                                          <p:spTgt spid="237">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3" st="13"/>
                                            </p:txEl>
                                          </p:spTgt>
                                        </p:tgtEl>
                                        <p:attrNameLst>
                                          <p:attrName>style.visibility</p:attrName>
                                        </p:attrNameLst>
                                      </p:cBhvr>
                                      <p:to>
                                        <p:strVal val="visible"/>
                                      </p:to>
                                    </p:set>
                                    <p:animEffect filter="fade" transition="in">
                                      <p:cBhvr>
                                        <p:cTn dur="1000"/>
                                        <p:tgtEl>
                                          <p:spTgt spid="237">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4" st="14"/>
                                            </p:txEl>
                                          </p:spTgt>
                                        </p:tgtEl>
                                        <p:attrNameLst>
                                          <p:attrName>style.visibility</p:attrName>
                                        </p:attrNameLst>
                                      </p:cBhvr>
                                      <p:to>
                                        <p:strVal val="visible"/>
                                      </p:to>
                                    </p:set>
                                    <p:animEffect filter="fade" transition="in">
                                      <p:cBhvr>
                                        <p:cTn dur="1000"/>
                                        <p:tgtEl>
                                          <p:spTgt spid="237">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5" st="15"/>
                                            </p:txEl>
                                          </p:spTgt>
                                        </p:tgtEl>
                                        <p:attrNameLst>
                                          <p:attrName>style.visibility</p:attrName>
                                        </p:attrNameLst>
                                      </p:cBhvr>
                                      <p:to>
                                        <p:strVal val="visible"/>
                                      </p:to>
                                    </p:set>
                                    <p:animEffect filter="fade" transition="in">
                                      <p:cBhvr>
                                        <p:cTn dur="1000"/>
                                        <p:tgtEl>
                                          <p:spTgt spid="237">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38a914e6eb_1_1"/>
          <p:cNvSpPr txBox="1"/>
          <p:nvPr/>
        </p:nvSpPr>
        <p:spPr>
          <a:xfrm>
            <a:off x="6297800" y="1093600"/>
            <a:ext cx="2592300" cy="270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1">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sz="1000">
              <a:solidFill>
                <a:srgbClr val="FFFFFF"/>
              </a:solidFill>
              <a:latin typeface="Roboto"/>
              <a:ea typeface="Roboto"/>
              <a:cs typeface="Roboto"/>
              <a:sym typeface="Roboto"/>
            </a:endParaRPr>
          </a:p>
          <a:p>
            <a:pPr indent="-317500" lvl="0" marL="457200" marR="0" rtl="0" algn="l">
              <a:lnSpc>
                <a:spcPct val="100000"/>
              </a:lnSpc>
              <a:spcBef>
                <a:spcPts val="0"/>
              </a:spcBef>
              <a:spcAft>
                <a:spcPts val="0"/>
              </a:spcAft>
              <a:buClr>
                <a:schemeClr val="accent1"/>
              </a:buClr>
              <a:buSzPts val="1400"/>
              <a:buFont typeface="Roboto"/>
              <a:buChar char="➢"/>
            </a:pPr>
            <a:r>
              <a:rPr b="1" lang="en-GB">
                <a:solidFill>
                  <a:schemeClr val="accent1"/>
                </a:solidFill>
                <a:latin typeface="Roboto"/>
                <a:ea typeface="Roboto"/>
                <a:cs typeface="Roboto"/>
                <a:sym typeface="Roboto"/>
              </a:rPr>
              <a:t>DDL -&gt; </a:t>
            </a:r>
            <a:r>
              <a:rPr b="1" lang="en-GB">
                <a:solidFill>
                  <a:srgbClr val="FFFFFF"/>
                </a:solidFill>
                <a:latin typeface="Roboto"/>
                <a:ea typeface="Roboto"/>
                <a:cs typeface="Roboto"/>
                <a:sym typeface="Roboto"/>
              </a:rPr>
              <a:t>lucrează cu structura bazei de date, adica cu forma ei</a:t>
            </a:r>
            <a:endParaRPr b="1">
              <a:solidFill>
                <a:srgbClr val="FFFFFF"/>
              </a:solidFill>
              <a:latin typeface="Roboto"/>
              <a:ea typeface="Roboto"/>
              <a:cs typeface="Roboto"/>
              <a:sym typeface="Roboto"/>
            </a:endParaRPr>
          </a:p>
          <a:p>
            <a:pPr indent="0" lvl="0" marL="0" marR="0" rtl="0" algn="l">
              <a:lnSpc>
                <a:spcPct val="100000"/>
              </a:lnSpc>
              <a:spcBef>
                <a:spcPts val="0"/>
              </a:spcBef>
              <a:spcAft>
                <a:spcPts val="0"/>
              </a:spcAft>
              <a:buNone/>
            </a:pPr>
            <a:r>
              <a:t/>
            </a:r>
            <a:endParaRPr b="1">
              <a:solidFill>
                <a:srgbClr val="FFFFFF"/>
              </a:solidFill>
              <a:latin typeface="Roboto"/>
              <a:ea typeface="Roboto"/>
              <a:cs typeface="Roboto"/>
              <a:sym typeface="Roboto"/>
            </a:endParaRPr>
          </a:p>
          <a:p>
            <a:pPr indent="0" lvl="0" marL="0" marR="0" rtl="0" algn="l">
              <a:lnSpc>
                <a:spcPct val="100000"/>
              </a:lnSpc>
              <a:spcBef>
                <a:spcPts val="0"/>
              </a:spcBef>
              <a:spcAft>
                <a:spcPts val="0"/>
              </a:spcAft>
              <a:buNone/>
            </a:pPr>
            <a:r>
              <a:t/>
            </a:r>
            <a:endParaRPr b="1">
              <a:solidFill>
                <a:srgbClr val="FFFFFF"/>
              </a:solidFill>
              <a:latin typeface="Roboto"/>
              <a:ea typeface="Roboto"/>
              <a:cs typeface="Roboto"/>
              <a:sym typeface="Roboto"/>
            </a:endParaRPr>
          </a:p>
          <a:p>
            <a:pPr indent="-317500" lvl="0" marL="457200" marR="0" rtl="0" algn="l">
              <a:lnSpc>
                <a:spcPct val="100000"/>
              </a:lnSpc>
              <a:spcBef>
                <a:spcPts val="0"/>
              </a:spcBef>
              <a:spcAft>
                <a:spcPts val="0"/>
              </a:spcAft>
              <a:buClr>
                <a:schemeClr val="accent1"/>
              </a:buClr>
              <a:buSzPts val="1400"/>
              <a:buFont typeface="Roboto"/>
              <a:buChar char="➢"/>
            </a:pPr>
            <a:r>
              <a:rPr b="1" lang="en-GB">
                <a:solidFill>
                  <a:schemeClr val="accent1"/>
                </a:solidFill>
                <a:latin typeface="Roboto"/>
                <a:ea typeface="Roboto"/>
                <a:cs typeface="Roboto"/>
                <a:sym typeface="Roboto"/>
              </a:rPr>
              <a:t>DML -&gt; </a:t>
            </a:r>
            <a:r>
              <a:rPr b="1" lang="en-GB">
                <a:solidFill>
                  <a:srgbClr val="FFFFFF"/>
                </a:solidFill>
                <a:latin typeface="Roboto"/>
                <a:ea typeface="Roboto"/>
                <a:cs typeface="Roboto"/>
                <a:sym typeface="Roboto"/>
              </a:rPr>
              <a:t>lucrează cu datele stocate în Baza de date</a:t>
            </a:r>
            <a:endParaRPr b="1">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Roboto"/>
              <a:ea typeface="Roboto"/>
              <a:cs typeface="Roboto"/>
              <a:sym typeface="Roboto"/>
            </a:endParaRPr>
          </a:p>
        </p:txBody>
      </p:sp>
      <p:pic>
        <p:nvPicPr>
          <p:cNvPr id="243" name="Google Shape;243;g238a914e6eb_1_1"/>
          <p:cNvPicPr preferRelativeResize="0"/>
          <p:nvPr/>
        </p:nvPicPr>
        <p:blipFill>
          <a:blip r:embed="rId3">
            <a:alphaModFix/>
          </a:blip>
          <a:stretch>
            <a:fillRect/>
          </a:stretch>
        </p:blipFill>
        <p:spPr>
          <a:xfrm>
            <a:off x="314675" y="459325"/>
            <a:ext cx="5837750" cy="4224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g2398e6cf681_0_8"/>
          <p:cNvPicPr preferRelativeResize="0"/>
          <p:nvPr/>
        </p:nvPicPr>
        <p:blipFill>
          <a:blip r:embed="rId3">
            <a:alphaModFix/>
          </a:blip>
          <a:stretch>
            <a:fillRect/>
          </a:stretch>
        </p:blipFill>
        <p:spPr>
          <a:xfrm>
            <a:off x="90600" y="1270500"/>
            <a:ext cx="4488475" cy="2404900"/>
          </a:xfrm>
          <a:prstGeom prst="rect">
            <a:avLst/>
          </a:prstGeom>
          <a:noFill/>
          <a:ln>
            <a:noFill/>
          </a:ln>
        </p:spPr>
      </p:pic>
      <p:pic>
        <p:nvPicPr>
          <p:cNvPr id="249" name="Google Shape;249;g2398e6cf681_0_8"/>
          <p:cNvPicPr preferRelativeResize="0"/>
          <p:nvPr/>
        </p:nvPicPr>
        <p:blipFill>
          <a:blip r:embed="rId4">
            <a:alphaModFix/>
          </a:blip>
          <a:stretch>
            <a:fillRect/>
          </a:stretch>
        </p:blipFill>
        <p:spPr>
          <a:xfrm>
            <a:off x="4840125" y="1270500"/>
            <a:ext cx="3928474" cy="2404900"/>
          </a:xfrm>
          <a:prstGeom prst="rect">
            <a:avLst/>
          </a:prstGeom>
          <a:noFill/>
          <a:ln>
            <a:noFill/>
          </a:ln>
        </p:spPr>
      </p:pic>
      <p:sp>
        <p:nvSpPr>
          <p:cNvPr id="250" name="Google Shape;250;g2398e6cf681_0_8"/>
          <p:cNvSpPr txBox="1"/>
          <p:nvPr/>
        </p:nvSpPr>
        <p:spPr>
          <a:xfrm>
            <a:off x="201800" y="3773325"/>
            <a:ext cx="8520600" cy="1200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1">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sz="1000">
              <a:solidFill>
                <a:srgbClr val="FFFFFF"/>
              </a:solidFill>
              <a:latin typeface="Roboto"/>
              <a:ea typeface="Roboto"/>
              <a:cs typeface="Roboto"/>
              <a:sym typeface="Roboto"/>
            </a:endParaRPr>
          </a:p>
          <a:p>
            <a:pPr indent="-317500" lvl="0" marL="457200" marR="0" rtl="0" algn="l">
              <a:lnSpc>
                <a:spcPct val="100000"/>
              </a:lnSpc>
              <a:spcBef>
                <a:spcPts val="0"/>
              </a:spcBef>
              <a:spcAft>
                <a:spcPts val="0"/>
              </a:spcAft>
              <a:buClr>
                <a:srgbClr val="FFFFFF"/>
              </a:buClr>
              <a:buSzPts val="1400"/>
              <a:buFont typeface="Roboto"/>
              <a:buChar char="➢"/>
            </a:pPr>
            <a:r>
              <a:rPr b="1" lang="en-GB">
                <a:solidFill>
                  <a:srgbClr val="FFFFFF"/>
                </a:solidFill>
                <a:latin typeface="Roboto"/>
                <a:ea typeface="Roboto"/>
                <a:cs typeface="Roboto"/>
                <a:sym typeface="Roboto"/>
              </a:rPr>
              <a:t>Cursul de pe platforma EDU ITF: </a:t>
            </a:r>
            <a:r>
              <a:rPr b="1" lang="en-GB">
                <a:solidFill>
                  <a:schemeClr val="accent1"/>
                </a:solidFill>
                <a:latin typeface="Roboto"/>
                <a:ea typeface="Roboto"/>
                <a:cs typeface="Roboto"/>
                <a:sym typeface="Roboto"/>
              </a:rPr>
              <a:t>Baza de date</a:t>
            </a:r>
            <a:r>
              <a:rPr b="1" lang="en-GB">
                <a:solidFill>
                  <a:srgbClr val="FFFFFF"/>
                </a:solidFill>
                <a:latin typeface="Roboto"/>
                <a:ea typeface="Roboto"/>
                <a:cs typeface="Roboto"/>
                <a:sym typeface="Roboto"/>
              </a:rPr>
              <a:t>.</a:t>
            </a:r>
            <a:endParaRPr b="1" i="0" sz="14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23a2a180a59_0_19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Exemple SQL</a:t>
            </a:r>
            <a:endParaRPr b="1">
              <a:solidFill>
                <a:schemeClr val="lt2"/>
              </a:solidFill>
              <a:latin typeface="Roboto"/>
              <a:ea typeface="Roboto"/>
              <a:cs typeface="Roboto"/>
              <a:sym typeface="Roboto"/>
            </a:endParaRPr>
          </a:p>
        </p:txBody>
      </p:sp>
      <p:cxnSp>
        <p:nvCxnSpPr>
          <p:cNvPr id="256" name="Google Shape;256;g23a2a180a59_0_19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57" name="Google Shape;257;g23a2a180a59_0_190"/>
          <p:cNvSpPr txBox="1"/>
          <p:nvPr/>
        </p:nvSpPr>
        <p:spPr>
          <a:xfrm>
            <a:off x="381225" y="1251150"/>
            <a:ext cx="8520600" cy="341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Roboto"/>
                <a:ea typeface="Roboto"/>
                <a:cs typeface="Roboto"/>
                <a:sym typeface="Roboto"/>
              </a:rPr>
              <a:t>Potentiala sursa de inspiratie pentru SQL:  https://www.w3schools.com/sql/default.asp</a:t>
            </a:r>
            <a:endParaRPr b="1"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Roboto"/>
                <a:ea typeface="Roboto"/>
                <a:cs typeface="Roboto"/>
                <a:sym typeface="Roboto"/>
              </a:rPr>
              <a:t>SQL Pentru actualizare date:</a:t>
            </a:r>
            <a:endParaRPr b="1" i="0" sz="14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Roboto"/>
                <a:ea typeface="Roboto"/>
                <a:cs typeface="Roboto"/>
                <a:sym typeface="Roboto"/>
              </a:rPr>
              <a:t>UPDATE table_name</a:t>
            </a:r>
            <a:endParaRPr b="1" i="0" sz="14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Roboto"/>
                <a:ea typeface="Roboto"/>
                <a:cs typeface="Roboto"/>
                <a:sym typeface="Roboto"/>
              </a:rPr>
              <a:t>SET column1 = value1, column2 = value2, ...</a:t>
            </a:r>
            <a:endParaRPr b="1" i="0" sz="14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Roboto"/>
                <a:ea typeface="Roboto"/>
                <a:cs typeface="Roboto"/>
                <a:sym typeface="Roboto"/>
              </a:rPr>
              <a:t>WHERE condition;</a:t>
            </a:r>
            <a:endParaRPr b="1"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Roboto"/>
                <a:ea typeface="Roboto"/>
                <a:cs typeface="Roboto"/>
                <a:sym typeface="Roboto"/>
              </a:rPr>
              <a:t>SQL Pentru inserare date:</a:t>
            </a:r>
            <a:endParaRPr b="1" i="0" sz="14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Roboto"/>
                <a:ea typeface="Roboto"/>
                <a:cs typeface="Roboto"/>
                <a:sym typeface="Roboto"/>
              </a:rPr>
              <a:t>INSERT INTO table_name (column1, column2, column3, ...)</a:t>
            </a:r>
            <a:endParaRPr b="1" i="0" sz="14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Roboto"/>
                <a:ea typeface="Roboto"/>
                <a:cs typeface="Roboto"/>
                <a:sym typeface="Roboto"/>
              </a:rPr>
              <a:t>VALUES (value1, value2, value3, ...);</a:t>
            </a:r>
            <a:endParaRPr b="1"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Roboto"/>
                <a:ea typeface="Roboto"/>
                <a:cs typeface="Roboto"/>
                <a:sym typeface="Roboto"/>
              </a:rPr>
              <a:t>SQL pentru selectare date:</a:t>
            </a:r>
            <a:endParaRPr b="1" i="0" sz="14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Roboto"/>
                <a:ea typeface="Roboto"/>
                <a:cs typeface="Roboto"/>
                <a:sym typeface="Roboto"/>
              </a:rPr>
              <a:t>SELECT column1, column2, ...</a:t>
            </a:r>
            <a:endParaRPr b="1" i="0" sz="14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Roboto"/>
                <a:ea typeface="Roboto"/>
                <a:cs typeface="Roboto"/>
                <a:sym typeface="Roboto"/>
              </a:rPr>
              <a:t>FROM table_name</a:t>
            </a:r>
            <a:endParaRPr b="1" i="0" sz="14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Roboto"/>
                <a:ea typeface="Roboto"/>
                <a:cs typeface="Roboto"/>
                <a:sym typeface="Roboto"/>
              </a:rPr>
              <a:t>WHERE condition;</a:t>
            </a:r>
            <a:endParaRPr b="1"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Roboto"/>
                <a:ea typeface="Roboto"/>
                <a:cs typeface="Roboto"/>
                <a:sym typeface="Roboto"/>
              </a:rPr>
              <a:t>SQL pentru stergere date:</a:t>
            </a:r>
            <a:endParaRPr b="1" i="0" sz="1400" u="none" cap="none" strike="noStrike">
              <a:solidFill>
                <a:schemeClr val="lt1"/>
              </a:solidFill>
              <a:latin typeface="Roboto"/>
              <a:ea typeface="Roboto"/>
              <a:cs typeface="Roboto"/>
              <a:sym typeface="Roboto"/>
            </a:endParaRPr>
          </a:p>
          <a:p>
            <a:pPr indent="45720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Roboto"/>
                <a:ea typeface="Roboto"/>
                <a:cs typeface="Roboto"/>
                <a:sym typeface="Roboto"/>
              </a:rPr>
              <a:t>DELETE FROM table_name WHERE condition;</a:t>
            </a:r>
            <a:endParaRPr b="1"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0" st="0"/>
                                            </p:txEl>
                                          </p:spTgt>
                                        </p:tgtEl>
                                        <p:attrNameLst>
                                          <p:attrName>style.visibility</p:attrName>
                                        </p:attrNameLst>
                                      </p:cBhvr>
                                      <p:to>
                                        <p:strVal val="visible"/>
                                      </p:to>
                                    </p:set>
                                    <p:animEffect filter="fade" transition="in">
                                      <p:cBhvr>
                                        <p:cTn dur="1000"/>
                                        <p:tgtEl>
                                          <p:spTgt spid="2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1" st="1"/>
                                            </p:txEl>
                                          </p:spTgt>
                                        </p:tgtEl>
                                        <p:attrNameLst>
                                          <p:attrName>style.visibility</p:attrName>
                                        </p:attrNameLst>
                                      </p:cBhvr>
                                      <p:to>
                                        <p:strVal val="visible"/>
                                      </p:to>
                                    </p:set>
                                    <p:animEffect filter="fade" transition="in">
                                      <p:cBhvr>
                                        <p:cTn dur="1000"/>
                                        <p:tgtEl>
                                          <p:spTgt spid="2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2" st="2"/>
                                            </p:txEl>
                                          </p:spTgt>
                                        </p:tgtEl>
                                        <p:attrNameLst>
                                          <p:attrName>style.visibility</p:attrName>
                                        </p:attrNameLst>
                                      </p:cBhvr>
                                      <p:to>
                                        <p:strVal val="visible"/>
                                      </p:to>
                                    </p:set>
                                    <p:animEffect filter="fade" transition="in">
                                      <p:cBhvr>
                                        <p:cTn dur="1000"/>
                                        <p:tgtEl>
                                          <p:spTgt spid="2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3" st="3"/>
                                            </p:txEl>
                                          </p:spTgt>
                                        </p:tgtEl>
                                        <p:attrNameLst>
                                          <p:attrName>style.visibility</p:attrName>
                                        </p:attrNameLst>
                                      </p:cBhvr>
                                      <p:to>
                                        <p:strVal val="visible"/>
                                      </p:to>
                                    </p:set>
                                    <p:animEffect filter="fade" transition="in">
                                      <p:cBhvr>
                                        <p:cTn dur="1000"/>
                                        <p:tgtEl>
                                          <p:spTgt spid="2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4" st="4"/>
                                            </p:txEl>
                                          </p:spTgt>
                                        </p:tgtEl>
                                        <p:attrNameLst>
                                          <p:attrName>style.visibility</p:attrName>
                                        </p:attrNameLst>
                                      </p:cBhvr>
                                      <p:to>
                                        <p:strVal val="visible"/>
                                      </p:to>
                                    </p:set>
                                    <p:animEffect filter="fade" transition="in">
                                      <p:cBhvr>
                                        <p:cTn dur="1000"/>
                                        <p:tgtEl>
                                          <p:spTgt spid="25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5" st="5"/>
                                            </p:txEl>
                                          </p:spTgt>
                                        </p:tgtEl>
                                        <p:attrNameLst>
                                          <p:attrName>style.visibility</p:attrName>
                                        </p:attrNameLst>
                                      </p:cBhvr>
                                      <p:to>
                                        <p:strVal val="visible"/>
                                      </p:to>
                                    </p:set>
                                    <p:animEffect filter="fade" transition="in">
                                      <p:cBhvr>
                                        <p:cTn dur="1000"/>
                                        <p:tgtEl>
                                          <p:spTgt spid="25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6" st="6"/>
                                            </p:txEl>
                                          </p:spTgt>
                                        </p:tgtEl>
                                        <p:attrNameLst>
                                          <p:attrName>style.visibility</p:attrName>
                                        </p:attrNameLst>
                                      </p:cBhvr>
                                      <p:to>
                                        <p:strVal val="visible"/>
                                      </p:to>
                                    </p:set>
                                    <p:animEffect filter="fade" transition="in">
                                      <p:cBhvr>
                                        <p:cTn dur="1000"/>
                                        <p:tgtEl>
                                          <p:spTgt spid="25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7" st="7"/>
                                            </p:txEl>
                                          </p:spTgt>
                                        </p:tgtEl>
                                        <p:attrNameLst>
                                          <p:attrName>style.visibility</p:attrName>
                                        </p:attrNameLst>
                                      </p:cBhvr>
                                      <p:to>
                                        <p:strVal val="visible"/>
                                      </p:to>
                                    </p:set>
                                    <p:animEffect filter="fade" transition="in">
                                      <p:cBhvr>
                                        <p:cTn dur="1000"/>
                                        <p:tgtEl>
                                          <p:spTgt spid="25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8" st="8"/>
                                            </p:txEl>
                                          </p:spTgt>
                                        </p:tgtEl>
                                        <p:attrNameLst>
                                          <p:attrName>style.visibility</p:attrName>
                                        </p:attrNameLst>
                                      </p:cBhvr>
                                      <p:to>
                                        <p:strVal val="visible"/>
                                      </p:to>
                                    </p:set>
                                    <p:animEffect filter="fade" transition="in">
                                      <p:cBhvr>
                                        <p:cTn dur="1000"/>
                                        <p:tgtEl>
                                          <p:spTgt spid="25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9" st="9"/>
                                            </p:txEl>
                                          </p:spTgt>
                                        </p:tgtEl>
                                        <p:attrNameLst>
                                          <p:attrName>style.visibility</p:attrName>
                                        </p:attrNameLst>
                                      </p:cBhvr>
                                      <p:to>
                                        <p:strVal val="visible"/>
                                      </p:to>
                                    </p:set>
                                    <p:animEffect filter="fade" transition="in">
                                      <p:cBhvr>
                                        <p:cTn dur="1000"/>
                                        <p:tgtEl>
                                          <p:spTgt spid="25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10" st="10"/>
                                            </p:txEl>
                                          </p:spTgt>
                                        </p:tgtEl>
                                        <p:attrNameLst>
                                          <p:attrName>style.visibility</p:attrName>
                                        </p:attrNameLst>
                                      </p:cBhvr>
                                      <p:to>
                                        <p:strVal val="visible"/>
                                      </p:to>
                                    </p:set>
                                    <p:animEffect filter="fade" transition="in">
                                      <p:cBhvr>
                                        <p:cTn dur="1000"/>
                                        <p:tgtEl>
                                          <p:spTgt spid="25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11" st="11"/>
                                            </p:txEl>
                                          </p:spTgt>
                                        </p:tgtEl>
                                        <p:attrNameLst>
                                          <p:attrName>style.visibility</p:attrName>
                                        </p:attrNameLst>
                                      </p:cBhvr>
                                      <p:to>
                                        <p:strVal val="visible"/>
                                      </p:to>
                                    </p:set>
                                    <p:animEffect filter="fade" transition="in">
                                      <p:cBhvr>
                                        <p:cTn dur="1000"/>
                                        <p:tgtEl>
                                          <p:spTgt spid="257">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12" st="12"/>
                                            </p:txEl>
                                          </p:spTgt>
                                        </p:tgtEl>
                                        <p:attrNameLst>
                                          <p:attrName>style.visibility</p:attrName>
                                        </p:attrNameLst>
                                      </p:cBhvr>
                                      <p:to>
                                        <p:strVal val="visible"/>
                                      </p:to>
                                    </p:set>
                                    <p:animEffect filter="fade" transition="in">
                                      <p:cBhvr>
                                        <p:cTn dur="1000"/>
                                        <p:tgtEl>
                                          <p:spTgt spid="257">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13" st="13"/>
                                            </p:txEl>
                                          </p:spTgt>
                                        </p:tgtEl>
                                        <p:attrNameLst>
                                          <p:attrName>style.visibility</p:attrName>
                                        </p:attrNameLst>
                                      </p:cBhvr>
                                      <p:to>
                                        <p:strVal val="visible"/>
                                      </p:to>
                                    </p:set>
                                    <p:animEffect filter="fade" transition="in">
                                      <p:cBhvr>
                                        <p:cTn dur="1000"/>
                                        <p:tgtEl>
                                          <p:spTgt spid="257">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14" st="14"/>
                                            </p:txEl>
                                          </p:spTgt>
                                        </p:tgtEl>
                                        <p:attrNameLst>
                                          <p:attrName>style.visibility</p:attrName>
                                        </p:attrNameLst>
                                      </p:cBhvr>
                                      <p:to>
                                        <p:strVal val="visible"/>
                                      </p:to>
                                    </p:set>
                                    <p:animEffect filter="fade" transition="in">
                                      <p:cBhvr>
                                        <p:cTn dur="1000"/>
                                        <p:tgtEl>
                                          <p:spTgt spid="257">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