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Black"/>
      <p:bold r:id="rId15"/>
      <p:boldItalic r:id="rId16"/>
    </p:embeddedFont>
    <p:embeddedFont>
      <p:font typeface="Roboto Thin"/>
      <p:regular r:id="rId17"/>
      <p:bold r:id="rId18"/>
      <p:italic r:id="rId19"/>
      <p:boldItalic r:id="rId20"/>
    </p:embeddedFont>
    <p:embeddedFont>
      <p:font typeface="Roboto"/>
      <p:regular r:id="rId21"/>
      <p:bold r:id="rId22"/>
      <p:italic r:id="rId23"/>
      <p:boldItalic r:id="rId24"/>
    </p:embeddedFont>
    <p:embeddedFont>
      <p:font typeface="Didact Gothic"/>
      <p:regular r:id="rId25"/>
    </p:embeddedFont>
    <p:embeddedFont>
      <p:font typeface="Roboto Light"/>
      <p:regular r:id="rId26"/>
      <p:bold r:id="rId27"/>
      <p:italic r:id="rId28"/>
      <p:boldItalic r:id="rId29"/>
    </p:embeddedFont>
    <p:embeddedFont>
      <p:font typeface="Bree Serif"/>
      <p:regular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gEz7M75Qg6eNseKuoPStzzNFKZ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regular.fntdata"/><Relationship Id="rId25" Type="http://schemas.openxmlformats.org/officeDocument/2006/relationships/font" Target="fonts/DidactGothic-regular.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regular.fntdata"/><Relationship Id="rId30" Type="http://schemas.openxmlformats.org/officeDocument/2006/relationships/font" Target="fonts/BreeSerif-regular.fntdata"/><Relationship Id="rId11" Type="http://schemas.openxmlformats.org/officeDocument/2006/relationships/slide" Target="slides/slide7.xml"/><Relationship Id="rId33" Type="http://schemas.openxmlformats.org/officeDocument/2006/relationships/font" Target="fonts/RobotoMono-italic.fntdata"/><Relationship Id="rId10" Type="http://schemas.openxmlformats.org/officeDocument/2006/relationships/slide" Target="slides/slide6.xml"/><Relationship Id="rId32" Type="http://schemas.openxmlformats.org/officeDocument/2006/relationships/font" Target="fonts/RobotoMono-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RobotoMono-boldItalic.fntdata"/><Relationship Id="rId15" Type="http://schemas.openxmlformats.org/officeDocument/2006/relationships/font" Target="fonts/RobotoBlack-bold.fntdata"/><Relationship Id="rId14" Type="http://schemas.openxmlformats.org/officeDocument/2006/relationships/slide" Target="slides/slide10.xml"/><Relationship Id="rId17" Type="http://schemas.openxmlformats.org/officeDocument/2006/relationships/font" Target="fonts/RobotoThin-regular.fntdata"/><Relationship Id="rId16" Type="http://schemas.openxmlformats.org/officeDocument/2006/relationships/font" Target="fonts/RobotoBlack-boldItalic.fntdata"/><Relationship Id="rId19" Type="http://schemas.openxmlformats.org/officeDocument/2006/relationships/font" Target="fonts/RobotoThin-italic.fntdata"/><Relationship Id="rId18" Type="http://schemas.openxmlformats.org/officeDocument/2006/relationships/font" Target="fonts/RobotoTh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45bf6f54eb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145bf6f54eb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486b589c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2486b589c5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3e559ef8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23e559ef8a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86b589c5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486b589c5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3e559ef8a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23e559ef8a7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jsonapi.org/examples/" TargetMode="External"/><Relationship Id="rId4" Type="http://schemas.openxmlformats.org/officeDocument/2006/relationships/hyperlink" Target="https://dummyjson.com" TargetMode="External"/><Relationship Id="rId5" Type="http://schemas.openxmlformats.org/officeDocument/2006/relationships/hyperlink" Target="https://chrome.google.com/webstore/detail/json-formatter/bcjindcccaagfpapjjmafapmmgkkhgoa?hl=e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Intalnirea 13</a:t>
            </a:r>
            <a:endParaRPr/>
          </a:p>
        </p:txBody>
      </p:sp>
      <p:sp>
        <p:nvSpPr>
          <p:cNvPr id="99" name="Google Shape;99;p1"/>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REST API</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45bf6f54eb_0_3"/>
          <p:cNvSpPr txBox="1"/>
          <p:nvPr>
            <p:ph type="ctrTitle"/>
          </p:nvPr>
        </p:nvSpPr>
        <p:spPr>
          <a:xfrm>
            <a:off x="4541575" y="3753688"/>
            <a:ext cx="41523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Întrebări &amp; curiozități?</a:t>
            </a:r>
            <a:endParaRPr/>
          </a:p>
        </p:txBody>
      </p:sp>
      <p:sp>
        <p:nvSpPr>
          <p:cNvPr id="271" name="Google Shape;271;g145bf6f54eb_0_3"/>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145bf6f54eb_0_3"/>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145bf6f54eb_0_3"/>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145bf6f54eb_0_3"/>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145bf6f54eb_0_3"/>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145bf6f54eb_0_3"/>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145bf6f54eb_0_3"/>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145bf6f54eb_0_3"/>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145bf6f54eb_0_3"/>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145bf6f54eb_0_3"/>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145bf6f54eb_0_3"/>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145bf6f54eb_0_3"/>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145bf6f54eb_0_3"/>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145bf6f54eb_0_3"/>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145bf6f54eb_0_3"/>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145bf6f54eb_0_3"/>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g145bf6f54eb_0_3"/>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145bf6f54eb_0_3"/>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145bf6f54eb_0_3"/>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145bf6f54eb_0_3"/>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145bf6f54eb_0_3"/>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145bf6f54eb_0_3"/>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145bf6f54eb_0_3"/>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145bf6f54eb_0_3"/>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145bf6f54eb_0_3"/>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145bf6f54eb_0_3"/>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145bf6f54eb_0_3"/>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145bf6f54eb_0_3"/>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145bf6f54eb_0_3"/>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145bf6f54eb_0_3"/>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145bf6f54eb_0_3"/>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145bf6f54eb_0_3"/>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145bf6f54eb_0_3"/>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145bf6f54eb_0_3"/>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145bf6f54eb_0_3"/>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145bf6f54eb_0_3"/>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145bf6f54eb_0_3"/>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145bf6f54eb_0_3"/>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145bf6f54eb_0_3"/>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145bf6f54eb_0_3"/>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145bf6f54eb_0_3"/>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145bf6f54eb_0_3"/>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145bf6f54eb_0_3"/>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145bf6f54eb_0_3"/>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145bf6f54eb_0_3"/>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145bf6f54eb_0_3"/>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145bf6f54eb_0_3"/>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145bf6f54eb_0_3"/>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145bf6f54eb_0_3"/>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145bf6f54eb_0_3"/>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145bf6f54eb_0_3"/>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145bf6f54eb_0_3"/>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145bf6f54eb_0_3"/>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145bf6f54eb_0_3"/>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145bf6f54eb_0_3"/>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145bf6f54eb_0_3"/>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145bf6f54eb_0_3"/>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145bf6f54eb_0_3"/>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145bf6f54eb_0_3"/>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145bf6f54eb_0_3"/>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g145bf6f54eb_0_3"/>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145bf6f54eb_0_3"/>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145bf6f54eb_0_3"/>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g145bf6f54eb_0_3"/>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145bf6f54eb_0_3"/>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145bf6f54eb_0_3"/>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145bf6f54eb_0_3"/>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g145bf6f54eb_0_3"/>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145bf6f54eb_0_3"/>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145bf6f54eb_0_3"/>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145bf6f54eb_0_3"/>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145bf6f54eb_0_3"/>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145bf6f54eb_0_3"/>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145bf6f54eb_0_3"/>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145bf6f54eb_0_3"/>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145bf6f54eb_0_3"/>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g145bf6f54eb_0_3"/>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145bf6f54eb_0_3"/>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145bf6f54eb_0_3"/>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145bf6f54eb_0_3"/>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145bf6f54eb_0_3"/>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145bf6f54eb_0_3"/>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145bf6f54eb_0_3"/>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g145bf6f54eb_0_3"/>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145bf6f54eb_0_3"/>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g145bf6f54eb_0_3"/>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g145bf6f54eb_0_3"/>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g145bf6f54eb_0_3"/>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g145bf6f54eb_0_3"/>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g145bf6f54eb_0_3"/>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145bf6f54eb_0_3"/>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145bf6f54eb_0_3"/>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j</a:t>
            </a:r>
            <a:endParaRPr b="0" i="0" sz="1400" u="none" cap="none" strike="noStrike">
              <a:solidFill>
                <a:srgbClr val="000000"/>
              </a:solidFill>
              <a:latin typeface="Arial"/>
              <a:ea typeface="Arial"/>
              <a:cs typeface="Arial"/>
              <a:sym typeface="Arial"/>
            </a:endParaRPr>
          </a:p>
        </p:txBody>
      </p:sp>
      <p:sp>
        <p:nvSpPr>
          <p:cNvPr id="363" name="Google Shape;363;g145bf6f54eb_0_3"/>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145bf6f54eb_0_3"/>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g145bf6f54eb_0_3"/>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145bf6f54eb_0_3"/>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145bf6f54eb_0_3"/>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g145bf6f54eb_0_3"/>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g145bf6f54eb_0_3"/>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145bf6f54eb_0_3"/>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145bf6f54eb_0_3"/>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145bf6f54eb_0_3"/>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g145bf6f54eb_0_3"/>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145bf6f54eb_0_3"/>
          <p:cNvSpPr txBox="1"/>
          <p:nvPr>
            <p:ph type="ctrTitle"/>
          </p:nvPr>
        </p:nvSpPr>
        <p:spPr>
          <a:xfrm>
            <a:off x="4541575" y="980071"/>
            <a:ext cx="4618200" cy="2408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Întrebări de interviu:</a:t>
            </a:r>
            <a:endParaRPr/>
          </a:p>
          <a:p>
            <a:pPr indent="0" lvl="0" marL="0" rtl="0" algn="l">
              <a:lnSpc>
                <a:spcPct val="115000"/>
              </a:lnSpc>
              <a:spcBef>
                <a:spcPts val="0"/>
              </a:spcBef>
              <a:spcAft>
                <a:spcPts val="0"/>
              </a:spcAft>
              <a:buSzPts val="3000"/>
              <a:buNone/>
            </a:pPr>
            <a:r>
              <a:t/>
            </a:r>
            <a:endParaRPr sz="1800"/>
          </a:p>
          <a:p>
            <a:pPr indent="-330200" lvl="0" marL="457200" rtl="0" algn="l">
              <a:lnSpc>
                <a:spcPct val="115000"/>
              </a:lnSpc>
              <a:spcBef>
                <a:spcPts val="0"/>
              </a:spcBef>
              <a:spcAft>
                <a:spcPts val="0"/>
              </a:spcAft>
              <a:buClr>
                <a:schemeClr val="lt1"/>
              </a:buClr>
              <a:buSzPts val="1600"/>
              <a:buFont typeface="Arial"/>
              <a:buChar char="➢"/>
            </a:pPr>
            <a:r>
              <a:rPr lang="en-GB" sz="1600">
                <a:solidFill>
                  <a:schemeClr val="lt1"/>
                </a:solidFill>
                <a:latin typeface="Arial"/>
                <a:ea typeface="Arial"/>
                <a:cs typeface="Arial"/>
                <a:sym typeface="Arial"/>
              </a:rPr>
              <a:t>Ce este un API?</a:t>
            </a:r>
            <a:endParaRPr sz="1600">
              <a:solidFill>
                <a:schemeClr val="lt1"/>
              </a:solidFill>
              <a:latin typeface="Arial"/>
              <a:ea typeface="Arial"/>
              <a:cs typeface="Arial"/>
              <a:sym typeface="Arial"/>
            </a:endParaRPr>
          </a:p>
          <a:p>
            <a:pPr indent="0" lvl="0" marL="457200" rtl="0" algn="l">
              <a:lnSpc>
                <a:spcPct val="100000"/>
              </a:lnSpc>
              <a:spcBef>
                <a:spcPts val="0"/>
              </a:spcBef>
              <a:spcAft>
                <a:spcPts val="0"/>
              </a:spcAft>
              <a:buSzPts val="3000"/>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2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Intalnire 13</a:t>
            </a:r>
            <a:endParaRPr/>
          </a:p>
        </p:txBody>
      </p:sp>
      <p:cxnSp>
        <p:nvCxnSpPr>
          <p:cNvPr id="215" name="Google Shape;215;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28"/>
          <p:cNvSpPr txBox="1"/>
          <p:nvPr/>
        </p:nvSpPr>
        <p:spPr>
          <a:xfrm>
            <a:off x="311700" y="1416500"/>
            <a:ext cx="85206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Sa intelegem ce este un API</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Sa discutam despre ce reprezinta REST/RESTful API</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34"/>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Ce este un API</a:t>
            </a:r>
            <a:endParaRPr b="1">
              <a:solidFill>
                <a:schemeClr val="lt2"/>
              </a:solidFill>
              <a:latin typeface="Roboto"/>
              <a:ea typeface="Roboto"/>
              <a:cs typeface="Roboto"/>
              <a:sym typeface="Roboto"/>
            </a:endParaRPr>
          </a:p>
        </p:txBody>
      </p:sp>
      <p:cxnSp>
        <p:nvCxnSpPr>
          <p:cNvPr id="222" name="Google Shape;222;g1108150b074_0_34"/>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34"/>
          <p:cNvSpPr txBox="1"/>
          <p:nvPr/>
        </p:nvSpPr>
        <p:spPr>
          <a:xfrm>
            <a:off x="311700" y="1416500"/>
            <a:ext cx="8520600" cy="2124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API vine de la Application Programming Interface</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Un API este un software intermediar care permite comunicarea intre aplicatii</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De exemplu, un API implementat pentru un serviciu meteorologic ar specifica ca un user sa dea ca input un cod postal, iar serviciul sa raspunda cu un raspuns impartit in doua valori, temperatura maxima si temperatura minima.</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Va puteti gandi la un API ca un mediator dintre user/client si resursele/serviciile pe care doreste sa le obtina/utilizeze.</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Ca un alt exemplu, ne putem imagina ca ne aflam intr-un restaurant, interactiunea dintre voi si restul restaurantului se face prin intermediul ospatarului (in cazul nostru API-ul)</a:t>
            </a:r>
            <a:endParaRPr b="1" i="0" sz="14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4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REST (Representational State Transfer)</a:t>
            </a:r>
            <a:endParaRPr b="1">
              <a:solidFill>
                <a:schemeClr val="lt2"/>
              </a:solidFill>
              <a:latin typeface="Roboto"/>
              <a:ea typeface="Roboto"/>
              <a:cs typeface="Roboto"/>
              <a:sym typeface="Roboto"/>
            </a:endParaRPr>
          </a:p>
        </p:txBody>
      </p:sp>
      <p:cxnSp>
        <p:nvCxnSpPr>
          <p:cNvPr id="229" name="Google Shape;229;g1108150b074_0_43"/>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43"/>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pic>
        <p:nvPicPr>
          <p:cNvPr id="231" name="Google Shape;231;g1108150b074_0_43"/>
          <p:cNvPicPr preferRelativeResize="0"/>
          <p:nvPr/>
        </p:nvPicPr>
        <p:blipFill rotWithShape="1">
          <a:blip r:embed="rId3">
            <a:alphaModFix/>
          </a:blip>
          <a:srcRect b="0" l="0" r="0" t="0"/>
          <a:stretch/>
        </p:blipFill>
        <p:spPr>
          <a:xfrm>
            <a:off x="6391774" y="2972001"/>
            <a:ext cx="2302901" cy="1842925"/>
          </a:xfrm>
          <a:prstGeom prst="rect">
            <a:avLst/>
          </a:prstGeom>
          <a:noFill/>
          <a:ln>
            <a:noFill/>
          </a:ln>
        </p:spPr>
      </p:pic>
      <p:pic>
        <p:nvPicPr>
          <p:cNvPr id="232" name="Google Shape;232;g1108150b074_0_43"/>
          <p:cNvPicPr preferRelativeResize="0"/>
          <p:nvPr/>
        </p:nvPicPr>
        <p:blipFill rotWithShape="1">
          <a:blip r:embed="rId4">
            <a:alphaModFix/>
          </a:blip>
          <a:srcRect b="0" l="0" r="0" t="0"/>
          <a:stretch/>
        </p:blipFill>
        <p:spPr>
          <a:xfrm>
            <a:off x="669275" y="2972000"/>
            <a:ext cx="5062101" cy="1842925"/>
          </a:xfrm>
          <a:prstGeom prst="rect">
            <a:avLst/>
          </a:prstGeom>
          <a:noFill/>
          <a:ln>
            <a:noFill/>
          </a:ln>
        </p:spPr>
      </p:pic>
      <p:sp>
        <p:nvSpPr>
          <p:cNvPr id="233" name="Google Shape;233;g1108150b074_0_43"/>
          <p:cNvSpPr txBox="1"/>
          <p:nvPr/>
        </p:nvSpPr>
        <p:spPr>
          <a:xfrm>
            <a:off x="311700" y="1416500"/>
            <a:ext cx="8520600" cy="1693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REST este un set de constrangeri arhitecturale, nu este un protocol sau un standard</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API developers pot implementa REST intr-o varietate de moduri</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Cand un client face un request via un RESTful API, el transfera o reprezentare a unei resurse spre endpoint-ul API-ului. Aceasta reprezentare poate fi transmisa prin HTTP in diferite formate: JSON, HTML, PHP, XML, plain text, etc. Cel mai pupular fiind JSON-ul, el fiind language-agnostic si usor citibil si de oameni si de calculatoare.</a:t>
            </a:r>
            <a:endParaRPr b="1" i="0" sz="14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486b589c59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Principii </a:t>
            </a:r>
            <a:r>
              <a:rPr lang="en-GB"/>
              <a:t>REST </a:t>
            </a:r>
            <a:endParaRPr b="1">
              <a:solidFill>
                <a:schemeClr val="lt2"/>
              </a:solidFill>
              <a:latin typeface="Roboto"/>
              <a:ea typeface="Roboto"/>
              <a:cs typeface="Roboto"/>
              <a:sym typeface="Roboto"/>
            </a:endParaRPr>
          </a:p>
        </p:txBody>
      </p:sp>
      <p:cxnSp>
        <p:nvCxnSpPr>
          <p:cNvPr id="239" name="Google Shape;239;g2486b589c59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40" name="Google Shape;240;g2486b589c59_0_0"/>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41" name="Google Shape;241;g2486b589c59_0_0"/>
          <p:cNvSpPr txBox="1"/>
          <p:nvPr/>
        </p:nvSpPr>
        <p:spPr>
          <a:xfrm>
            <a:off x="311700" y="1416500"/>
            <a:ext cx="8520600" cy="1693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lang="en-GB">
                <a:solidFill>
                  <a:schemeClr val="lt1"/>
                </a:solidFill>
                <a:latin typeface="Roboto"/>
                <a:ea typeface="Roboto"/>
                <a:cs typeface="Roboto"/>
                <a:sym typeface="Roboto"/>
              </a:rPr>
              <a:t>Interfata uniforma pentru resurse</a:t>
            </a:r>
            <a:endParaRPr b="1">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lang="en-GB">
                <a:solidFill>
                  <a:schemeClr val="lt1"/>
                </a:solidFill>
                <a:latin typeface="Roboto"/>
                <a:ea typeface="Roboto"/>
                <a:cs typeface="Roboto"/>
                <a:sym typeface="Roboto"/>
              </a:rPr>
              <a:t>Decuplare client-server</a:t>
            </a:r>
            <a:endParaRPr b="1">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lang="en-GB">
                <a:solidFill>
                  <a:schemeClr val="lt1"/>
                </a:solidFill>
                <a:latin typeface="Roboto"/>
                <a:ea typeface="Roboto"/>
                <a:cs typeface="Roboto"/>
                <a:sym typeface="Roboto"/>
              </a:rPr>
              <a:t>Stateless (nu se mentine statusul)</a:t>
            </a:r>
            <a:endParaRPr b="1">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lang="en-GB">
                <a:solidFill>
                  <a:schemeClr val="lt1"/>
                </a:solidFill>
                <a:latin typeface="Roboto"/>
                <a:ea typeface="Roboto"/>
                <a:cs typeface="Roboto"/>
                <a:sym typeface="Roboto"/>
              </a:rPr>
              <a:t>Cacheable (acolo unde este posibil datele se cache-uiesc)</a:t>
            </a:r>
            <a:endParaRPr b="1">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lang="en-GB">
                <a:solidFill>
                  <a:schemeClr val="lt1"/>
                </a:solidFill>
                <a:latin typeface="Roboto"/>
                <a:ea typeface="Roboto"/>
                <a:cs typeface="Roboto"/>
                <a:sym typeface="Roboto"/>
              </a:rPr>
              <a:t>Arhitectura in straturi (layered)</a:t>
            </a:r>
            <a:endParaRPr b="1">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lang="en-GB">
                <a:solidFill>
                  <a:schemeClr val="lt1"/>
                </a:solidFill>
                <a:latin typeface="Roboto"/>
                <a:ea typeface="Roboto"/>
                <a:cs typeface="Roboto"/>
                <a:sym typeface="Roboto"/>
              </a:rPr>
              <a:t>Code on demand [optional] </a:t>
            </a:r>
            <a:endParaRPr b="1">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3e559ef8a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URL: Ce este si cum arata?</a:t>
            </a:r>
            <a:endParaRPr b="1">
              <a:solidFill>
                <a:schemeClr val="lt2"/>
              </a:solidFill>
              <a:latin typeface="Roboto"/>
              <a:ea typeface="Roboto"/>
              <a:cs typeface="Roboto"/>
              <a:sym typeface="Roboto"/>
            </a:endParaRPr>
          </a:p>
        </p:txBody>
      </p:sp>
      <p:cxnSp>
        <p:nvCxnSpPr>
          <p:cNvPr id="247" name="Google Shape;247;g23e559ef8a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48" name="Google Shape;248;g23e559ef8a7_0_0"/>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49" name="Google Shape;249;g23e559ef8a7_0_0"/>
          <p:cNvSpPr txBox="1"/>
          <p:nvPr/>
        </p:nvSpPr>
        <p:spPr>
          <a:xfrm>
            <a:off x="311700" y="2079125"/>
            <a:ext cx="3193500" cy="1139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lt1"/>
              </a:buClr>
              <a:buSzPts val="1200"/>
              <a:buFont typeface="Roboto"/>
              <a:buChar char="●"/>
            </a:pPr>
            <a:r>
              <a:rPr b="1" lang="en-GB" sz="1200">
                <a:solidFill>
                  <a:schemeClr val="accent1"/>
                </a:solidFill>
              </a:rPr>
              <a:t>U R L =</a:t>
            </a:r>
            <a:r>
              <a:rPr b="1" lang="en-GB" sz="1200">
                <a:solidFill>
                  <a:schemeClr val="accent1"/>
                </a:solidFill>
                <a:latin typeface="Roboto"/>
                <a:ea typeface="Roboto"/>
                <a:cs typeface="Roboto"/>
                <a:sym typeface="Roboto"/>
              </a:rPr>
              <a:t> </a:t>
            </a:r>
            <a:r>
              <a:rPr b="1" lang="en-GB" sz="1200">
                <a:solidFill>
                  <a:schemeClr val="lt1"/>
                </a:solidFill>
                <a:latin typeface="Roboto"/>
                <a:ea typeface="Roboto"/>
                <a:cs typeface="Roboto"/>
                <a:sym typeface="Roboto"/>
              </a:rPr>
              <a:t>Uniform Resource Locator. Acesta reprezinta o referinta (o adresa) catre o resursa de pe Internet</a:t>
            </a:r>
            <a:endParaRPr b="1" i="0" sz="12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pic>
        <p:nvPicPr>
          <p:cNvPr id="250" name="Google Shape;250;g23e559ef8a7_0_0"/>
          <p:cNvPicPr preferRelativeResize="0"/>
          <p:nvPr/>
        </p:nvPicPr>
        <p:blipFill>
          <a:blip r:embed="rId3">
            <a:alphaModFix/>
          </a:blip>
          <a:stretch>
            <a:fillRect/>
          </a:stretch>
        </p:blipFill>
        <p:spPr>
          <a:xfrm>
            <a:off x="3591350" y="1251150"/>
            <a:ext cx="5210176" cy="3479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486b589c59_0_9"/>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API endpoints</a:t>
            </a:r>
            <a:endParaRPr/>
          </a:p>
        </p:txBody>
      </p:sp>
      <p:sp>
        <p:nvSpPr>
          <p:cNvPr id="256" name="Google Shape;256;g2486b589c59_0_9"/>
          <p:cNvSpPr txBox="1"/>
          <p:nvPr/>
        </p:nvSpPr>
        <p:spPr>
          <a:xfrm>
            <a:off x="311700" y="1416500"/>
            <a:ext cx="8520600" cy="1693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lang="en-GB">
                <a:solidFill>
                  <a:schemeClr val="lt1"/>
                </a:solidFill>
                <a:latin typeface="Roboto"/>
                <a:ea typeface="Roboto"/>
                <a:cs typeface="Roboto"/>
                <a:sym typeface="Roboto"/>
              </a:rPr>
              <a:t>Endpoint = URL pentru o resursa sau o lista de resurse</a:t>
            </a:r>
            <a:endParaRPr b="1">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lang="en-GB">
                <a:solidFill>
                  <a:schemeClr val="lt1"/>
                </a:solidFill>
                <a:latin typeface="Roboto"/>
                <a:ea typeface="Roboto"/>
                <a:cs typeface="Roboto"/>
                <a:sym typeface="Roboto"/>
              </a:rPr>
              <a:t>In general, avem un endpoint de tip lista, care permite citirea intregii liste si crearea de noi resurse</a:t>
            </a:r>
            <a:endParaRPr b="1">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lang="en-GB">
                <a:solidFill>
                  <a:schemeClr val="lt1"/>
                </a:solidFill>
                <a:latin typeface="Roboto"/>
                <a:ea typeface="Roboto"/>
                <a:cs typeface="Roboto"/>
                <a:sym typeface="Roboto"/>
              </a:rPr>
              <a:t>Apoi, avem un endpoint de tip</a:t>
            </a:r>
            <a:br>
              <a:rPr b="1" lang="en-GB">
                <a:solidFill>
                  <a:schemeClr val="lt1"/>
                </a:solidFill>
                <a:latin typeface="Roboto"/>
                <a:ea typeface="Roboto"/>
                <a:cs typeface="Roboto"/>
                <a:sym typeface="Roboto"/>
              </a:rPr>
            </a:br>
            <a:r>
              <a:rPr b="1" lang="en-GB">
                <a:solidFill>
                  <a:schemeClr val="lt1"/>
                </a:solidFill>
                <a:latin typeface="Roboto"/>
                <a:ea typeface="Roboto"/>
                <a:cs typeface="Roboto"/>
                <a:sym typeface="Roboto"/>
              </a:rPr>
              <a:t>individual, care permite operatii</a:t>
            </a:r>
            <a:br>
              <a:rPr b="1" lang="en-GB">
                <a:solidFill>
                  <a:schemeClr val="lt1"/>
                </a:solidFill>
                <a:latin typeface="Roboto"/>
                <a:ea typeface="Roboto"/>
                <a:cs typeface="Roboto"/>
                <a:sym typeface="Roboto"/>
              </a:rPr>
            </a:br>
            <a:r>
              <a:rPr b="1" lang="en-GB">
                <a:solidFill>
                  <a:schemeClr val="lt1"/>
                </a:solidFill>
                <a:latin typeface="Roboto"/>
                <a:ea typeface="Roboto"/>
                <a:cs typeface="Roboto"/>
                <a:sym typeface="Roboto"/>
              </a:rPr>
              <a:t>de update, read, si delete</a:t>
            </a:r>
            <a:endParaRPr b="1">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lang="en-GB">
                <a:solidFill>
                  <a:schemeClr val="lt1"/>
                </a:solidFill>
                <a:latin typeface="Roboto"/>
                <a:ea typeface="Roboto"/>
                <a:cs typeface="Roboto"/>
                <a:sym typeface="Roboto"/>
              </a:rPr>
              <a:t>Resursele pot fi imbricate,</a:t>
            </a:r>
            <a:br>
              <a:rPr b="1" lang="en-GB">
                <a:solidFill>
                  <a:schemeClr val="lt1"/>
                </a:solidFill>
                <a:latin typeface="Roboto"/>
                <a:ea typeface="Roboto"/>
                <a:cs typeface="Roboto"/>
                <a:sym typeface="Roboto"/>
              </a:rPr>
            </a:br>
            <a:r>
              <a:rPr b="1" lang="en-GB">
                <a:solidFill>
                  <a:schemeClr val="lt1"/>
                </a:solidFill>
                <a:latin typeface="Roboto"/>
                <a:ea typeface="Roboto"/>
                <a:cs typeface="Roboto"/>
                <a:sym typeface="Roboto"/>
              </a:rPr>
              <a:t>atunci cand exista o relatie</a:t>
            </a:r>
            <a:endParaRPr b="1" i="0" sz="1400" u="none" cap="none" strike="noStrike">
              <a:solidFill>
                <a:schemeClr val="lt1"/>
              </a:solidFill>
              <a:latin typeface="Roboto"/>
              <a:ea typeface="Roboto"/>
              <a:cs typeface="Roboto"/>
              <a:sym typeface="Roboto"/>
            </a:endParaRPr>
          </a:p>
        </p:txBody>
      </p:sp>
      <p:pic>
        <p:nvPicPr>
          <p:cNvPr id="257" name="Google Shape;257;g2486b589c59_0_9"/>
          <p:cNvPicPr preferRelativeResize="0"/>
          <p:nvPr/>
        </p:nvPicPr>
        <p:blipFill>
          <a:blip r:embed="rId3">
            <a:alphaModFix/>
          </a:blip>
          <a:stretch>
            <a:fillRect/>
          </a:stretch>
        </p:blipFill>
        <p:spPr>
          <a:xfrm>
            <a:off x="3455525" y="2032100"/>
            <a:ext cx="5376774" cy="280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3e559ef8a7_0_11"/>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POSTMAN &amp; JSON</a:t>
            </a:r>
            <a:endParaRPr b="1">
              <a:solidFill>
                <a:schemeClr val="lt2"/>
              </a:solidFill>
              <a:latin typeface="Roboto"/>
              <a:ea typeface="Roboto"/>
              <a:cs typeface="Roboto"/>
              <a:sym typeface="Roboto"/>
            </a:endParaRPr>
          </a:p>
        </p:txBody>
      </p:sp>
      <p:cxnSp>
        <p:nvCxnSpPr>
          <p:cNvPr id="263" name="Google Shape;263;g23e559ef8a7_0_11"/>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64" name="Google Shape;264;g23e559ef8a7_0_11"/>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65" name="Google Shape;265;g23e559ef8a7_0_11"/>
          <p:cNvSpPr txBox="1"/>
          <p:nvPr/>
        </p:nvSpPr>
        <p:spPr>
          <a:xfrm>
            <a:off x="311700" y="1416500"/>
            <a:ext cx="7719300" cy="3170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lang="en-GB">
                <a:solidFill>
                  <a:schemeClr val="accent1"/>
                </a:solidFill>
              </a:rPr>
              <a:t>POSTMAN</a:t>
            </a:r>
            <a:r>
              <a:rPr b="1" lang="en-GB">
                <a:solidFill>
                  <a:schemeClr val="lt1"/>
                </a:solidFill>
              </a:rPr>
              <a:t> este un client API folosit pentru dezvoltarea, testarea, partajarea și documentarea API-urilor. Este folosit pentru testarea backend-ului în care introducem adresa URL a punctului final, trimite cererea către server și primește răspunsul de la server.</a:t>
            </a:r>
            <a:endParaRPr b="1">
              <a:solidFill>
                <a:schemeClr val="lt1"/>
              </a:solidFill>
            </a:endParaRPr>
          </a:p>
          <a:p>
            <a:pPr indent="-317500" lvl="0" marL="457200" marR="0" rtl="0" algn="l">
              <a:lnSpc>
                <a:spcPct val="100000"/>
              </a:lnSpc>
              <a:spcBef>
                <a:spcPts val="0"/>
              </a:spcBef>
              <a:spcAft>
                <a:spcPts val="0"/>
              </a:spcAft>
              <a:buClr>
                <a:schemeClr val="lt1"/>
              </a:buClr>
              <a:buSzPts val="1400"/>
              <a:buFont typeface="Roboto"/>
              <a:buChar char="➢"/>
            </a:pPr>
            <a:r>
              <a:rPr b="1" lang="en-GB">
                <a:solidFill>
                  <a:schemeClr val="lt1"/>
                </a:solidFill>
              </a:rPr>
              <a:t>Se foloseste pentru a face requests</a:t>
            </a:r>
            <a:endParaRPr b="1">
              <a:solidFill>
                <a:schemeClr val="lt1"/>
              </a:solidFill>
            </a:endParaRPr>
          </a:p>
          <a:p>
            <a:pPr indent="0" lvl="0" marL="0" marR="0" rtl="0" algn="l">
              <a:lnSpc>
                <a:spcPct val="100000"/>
              </a:lnSpc>
              <a:spcBef>
                <a:spcPts val="0"/>
              </a:spcBef>
              <a:spcAft>
                <a:spcPts val="0"/>
              </a:spcAft>
              <a:buNone/>
            </a:pPr>
            <a:r>
              <a:t/>
            </a:r>
            <a:endParaRPr b="1">
              <a:solidFill>
                <a:schemeClr val="lt1"/>
              </a:solidFill>
            </a:endParaRPr>
          </a:p>
          <a:p>
            <a:pPr indent="0" lvl="0" marL="0" marR="0" rtl="0" algn="l">
              <a:lnSpc>
                <a:spcPct val="100000"/>
              </a:lnSpc>
              <a:spcBef>
                <a:spcPts val="0"/>
              </a:spcBef>
              <a:spcAft>
                <a:spcPts val="0"/>
              </a:spcAft>
              <a:buNone/>
            </a:pPr>
            <a:r>
              <a:t/>
            </a:r>
            <a:endParaRPr b="1">
              <a:solidFill>
                <a:schemeClr val="lt1"/>
              </a:solidFill>
            </a:endParaRPr>
          </a:p>
          <a:p>
            <a:pPr indent="-317500" lvl="0" marL="457200" marR="0" rtl="0" algn="l">
              <a:lnSpc>
                <a:spcPct val="100000"/>
              </a:lnSpc>
              <a:spcBef>
                <a:spcPts val="0"/>
              </a:spcBef>
              <a:spcAft>
                <a:spcPts val="0"/>
              </a:spcAft>
              <a:buClr>
                <a:schemeClr val="lt1"/>
              </a:buClr>
              <a:buSzPts val="1400"/>
              <a:buChar char="➢"/>
            </a:pPr>
            <a:r>
              <a:rPr b="1" lang="en-GB">
                <a:solidFill>
                  <a:schemeClr val="lt1"/>
                </a:solidFill>
              </a:rPr>
              <a:t>JSON APIs : </a:t>
            </a:r>
            <a:r>
              <a:rPr b="1" lang="en-GB" u="sng">
                <a:solidFill>
                  <a:schemeClr val="hlink"/>
                </a:solidFill>
                <a:hlinkClick r:id="rId3"/>
              </a:rPr>
              <a:t>https://jsonapi.org/examples/</a:t>
            </a:r>
            <a:endParaRPr b="1">
              <a:solidFill>
                <a:schemeClr val="lt1"/>
              </a:solidFill>
            </a:endParaRPr>
          </a:p>
          <a:p>
            <a:pPr indent="-317500" lvl="0" marL="457200" marR="0" rtl="0" algn="l">
              <a:lnSpc>
                <a:spcPct val="100000"/>
              </a:lnSpc>
              <a:spcBef>
                <a:spcPts val="0"/>
              </a:spcBef>
              <a:spcAft>
                <a:spcPts val="0"/>
              </a:spcAft>
              <a:buClr>
                <a:schemeClr val="lt1"/>
              </a:buClr>
              <a:buSzPts val="1400"/>
              <a:buChar char="➢"/>
            </a:pPr>
            <a:r>
              <a:rPr b="1" lang="en-GB">
                <a:solidFill>
                  <a:schemeClr val="lt1"/>
                </a:solidFill>
              </a:rPr>
              <a:t>REST API de invatare care returneaza JSON : </a:t>
            </a:r>
            <a:r>
              <a:rPr b="1" lang="en-GB" u="sng">
                <a:solidFill>
                  <a:schemeClr val="hlink"/>
                </a:solidFill>
                <a:hlinkClick r:id="rId4"/>
              </a:rPr>
              <a:t>https://dummyjson.com</a:t>
            </a:r>
            <a:endParaRPr b="1">
              <a:solidFill>
                <a:schemeClr val="lt1"/>
              </a:solidFill>
            </a:endParaRPr>
          </a:p>
          <a:p>
            <a:pPr indent="-317500" lvl="0" marL="457200" marR="0" rtl="0" algn="l">
              <a:lnSpc>
                <a:spcPct val="100000"/>
              </a:lnSpc>
              <a:spcBef>
                <a:spcPts val="0"/>
              </a:spcBef>
              <a:spcAft>
                <a:spcPts val="0"/>
              </a:spcAft>
              <a:buClr>
                <a:schemeClr val="lt1"/>
              </a:buClr>
              <a:buSzPts val="1400"/>
              <a:buChar char="➢"/>
            </a:pPr>
            <a:r>
              <a:rPr b="1" lang="en-GB">
                <a:solidFill>
                  <a:schemeClr val="lt1"/>
                </a:solidFill>
              </a:rPr>
              <a:t>Plugin de Chrome care afiseaza raspunsurile JSON frumos : </a:t>
            </a:r>
            <a:r>
              <a:rPr b="1" lang="en-GB" u="sng">
                <a:solidFill>
                  <a:schemeClr val="hlink"/>
                </a:solidFill>
                <a:hlinkClick r:id="rId5"/>
              </a:rPr>
              <a:t>https://chrome.google.com/webstore/detail/json-formatter/bcjindcccaagfpapjjmafapmmgkkhgoa?hl=en</a:t>
            </a:r>
            <a:endParaRPr b="1">
              <a:solidFill>
                <a:schemeClr val="lt1"/>
              </a:solidFill>
            </a:endParaRPr>
          </a:p>
          <a:p>
            <a:pPr indent="0" lvl="0" marL="457200" marR="0" rtl="0" algn="l">
              <a:lnSpc>
                <a:spcPct val="100000"/>
              </a:lnSpc>
              <a:spcBef>
                <a:spcPts val="0"/>
              </a:spcBef>
              <a:spcAft>
                <a:spcPts val="0"/>
              </a:spcAft>
              <a:buNone/>
            </a:pPr>
            <a:r>
              <a:t/>
            </a:r>
            <a:endParaRPr b="1" sz="1200">
              <a:solidFill>
                <a:schemeClr val="lt1"/>
              </a:solidFill>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