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 Black"/>
      <p:bold r:id="rId18"/>
      <p:boldItalic r:id="rId19"/>
    </p:embeddedFont>
    <p:embeddedFont>
      <p:font typeface="Roboto Thin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Didact Gothic"/>
      <p:regular r:id="rId28"/>
    </p:embeddedFont>
    <p:embeddedFont>
      <p:font typeface="Roboto Light"/>
      <p:regular r:id="rId29"/>
      <p:bold r:id="rId30"/>
      <p:italic r:id="rId31"/>
      <p:boldItalic r:id="rId32"/>
    </p:embeddedFont>
    <p:embeddedFont>
      <p:font typeface="Bree Serif"/>
      <p:regular r:id="rId33"/>
    </p:embeddedFont>
    <p:embeddedFont>
      <p:font typeface="Roboto Mon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8" roundtripDataSignature="AMtx7mjlkfQz1LCBhfNFksdOsQnqiAlX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Thin-regular.fntdata"/><Relationship Id="rId22" Type="http://schemas.openxmlformats.org/officeDocument/2006/relationships/font" Target="fonts/RobotoThin-italic.fntdata"/><Relationship Id="rId21" Type="http://schemas.openxmlformats.org/officeDocument/2006/relationships/font" Target="fonts/RobotoThin-bold.fntdata"/><Relationship Id="rId24" Type="http://schemas.openxmlformats.org/officeDocument/2006/relationships/font" Target="fonts/Roboto-regular.fntdata"/><Relationship Id="rId23" Type="http://schemas.openxmlformats.org/officeDocument/2006/relationships/font" Target="fonts/RobotoThin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DidactGothic-regular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Light-italic.fntdata"/><Relationship Id="rId30" Type="http://schemas.openxmlformats.org/officeDocument/2006/relationships/font" Target="fonts/RobotoLight-bold.fntdata"/><Relationship Id="rId11" Type="http://schemas.openxmlformats.org/officeDocument/2006/relationships/slide" Target="slides/slide7.xml"/><Relationship Id="rId33" Type="http://schemas.openxmlformats.org/officeDocument/2006/relationships/font" Target="fonts/BreeSerif-regular.fntdata"/><Relationship Id="rId10" Type="http://schemas.openxmlformats.org/officeDocument/2006/relationships/slide" Target="slides/slide6.xml"/><Relationship Id="rId32" Type="http://schemas.openxmlformats.org/officeDocument/2006/relationships/font" Target="fonts/RobotoLight-boldItalic.fntdata"/><Relationship Id="rId13" Type="http://schemas.openxmlformats.org/officeDocument/2006/relationships/slide" Target="slides/slide9.xml"/><Relationship Id="rId35" Type="http://schemas.openxmlformats.org/officeDocument/2006/relationships/font" Target="fonts/RobotoMono-bold.fntdata"/><Relationship Id="rId12" Type="http://schemas.openxmlformats.org/officeDocument/2006/relationships/slide" Target="slides/slide8.xml"/><Relationship Id="rId34" Type="http://schemas.openxmlformats.org/officeDocument/2006/relationships/font" Target="fonts/RobotoMono-regular.fntdata"/><Relationship Id="rId15" Type="http://schemas.openxmlformats.org/officeDocument/2006/relationships/slide" Target="slides/slide11.xml"/><Relationship Id="rId37" Type="http://schemas.openxmlformats.org/officeDocument/2006/relationships/font" Target="fonts/RobotoMono-boldItalic.fntdata"/><Relationship Id="rId14" Type="http://schemas.openxmlformats.org/officeDocument/2006/relationships/slide" Target="slides/slide10.xml"/><Relationship Id="rId36" Type="http://schemas.openxmlformats.org/officeDocument/2006/relationships/font" Target="fonts/RobotoMono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customschemas.google.com/relationships/presentationmetadata" Target="metadata"/><Relationship Id="rId19" Type="http://schemas.openxmlformats.org/officeDocument/2006/relationships/font" Target="fonts/RobotoBlack-boldItalic.fntdata"/><Relationship Id="rId18" Type="http://schemas.openxmlformats.org/officeDocument/2006/relationships/font" Target="fonts/RobotoBlack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3dfae7d8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23dfae7d8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3dfae7d86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23dfae7d86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3dfae7d86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23dfae7d86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5bf6f54eb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145bf6f54e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c0645ea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0c0645ea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08150b07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1108150b07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08150b07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1108150b07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fb94c6a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10fb94c6a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fb94c6ad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10fb94c6ad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fb94c6ad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10fb94c6ad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fb94c6ad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10fb94c6ad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fb94c6ad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10fb94c6ad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b="0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3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3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3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4" name="Google Shape;74;p3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5" name="Google Shape;75;p3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3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0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b="0" sz="36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9" name="Google Shape;79;p40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5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2" name="Google Shape;82;p35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3" name="Google Shape;83;p35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4" name="Google Shape;84;p35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0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0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88" name="Google Shape;88;p30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1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1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92" name="Google Shape;92;p31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7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" name="Google Shape;14;p37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" name="Google Shape;15;p37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" name="Google Shape;16;p37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" name="Google Shape;17;p37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8" name="Google Shape;18;p37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9" name="Google Shape;19;p37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" name="Google Shape;24;p32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" name="Google Shape;25;p32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32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" name="Google Shape;27;p32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32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" name="Google Shape;29;p32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2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" name="Google Shape;31;p32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2" name="Google Shape;32;p32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" name="Google Shape;33;p32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4" name="Google Shape;34;p32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" name="Google Shape;35;p32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6" name="Google Shape;36;p32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7" name="Google Shape;37;p32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8" name="Google Shape;38;p32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9" name="Google Shape;39;p32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32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32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8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4" name="Google Shape;44;p38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5" name="Google Shape;45;p38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6" name="Google Shape;46;p38"/>
          <p:cNvSpPr txBox="1"/>
          <p:nvPr>
            <p:ph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7" name="Google Shape;47;p38"/>
          <p:cNvSpPr txBox="1"/>
          <p:nvPr>
            <p:ph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38"/>
          <p:cNvSpPr txBox="1"/>
          <p:nvPr>
            <p:ph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38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9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53" name="Google Shape;53;p29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3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33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Google Shape;59;p33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0" name="Google Shape;60;p33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33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33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33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4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6" name="Google Shape;66;p34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7" name="Google Shape;67;p34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8" name="Google Shape;68;p34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8" name="Google Shape;8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85930" y="98225"/>
            <a:ext cx="1229945" cy="346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mozilla.org/en-US/docs/Web/HTTP/Statu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requests.readthedocs.io/en/latest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Intalnirea 14</a:t>
            </a:r>
            <a:endParaRPr/>
          </a:p>
        </p:txBody>
      </p:sp>
      <p:sp>
        <p:nvSpPr>
          <p:cNvPr id="99" name="Google Shape;99;p1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700"/>
              <a:t>REST API</a:t>
            </a:r>
            <a:endParaRPr sz="1700"/>
          </a:p>
        </p:txBody>
      </p:sp>
      <p:sp>
        <p:nvSpPr>
          <p:cNvPr id="100" name="Google Shape;100;p1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/>
          <p:nvPr/>
        </p:nvSpPr>
        <p:spPr>
          <a:xfrm>
            <a:off x="3772950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3905906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4069408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3dfae7d862_0_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HTTP CODES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5" name="Google Shape;265;g23dfae7d862_0_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6" name="Google Shape;266;g23dfae7d862_0_0"/>
          <p:cNvSpPr txBox="1"/>
          <p:nvPr/>
        </p:nvSpPr>
        <p:spPr>
          <a:xfrm>
            <a:off x="361625" y="1333800"/>
            <a:ext cx="8520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➢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HTTP </a:t>
            </a: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CODES</a:t>
            </a: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Informational responses (100 – 199)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Successful responses (200 – 299)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Redirection messages (300 – 399)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Client error responses (400 – 499)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Server error responses (500 – 599)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➢"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Link acces: </a:t>
            </a:r>
            <a:r>
              <a:rPr b="1" lang="en-GB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https://developer.mozilla.org/en-US/docs/Web/HTTP/Status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3dfae7d862_0_7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Requests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2" name="Google Shape;272;g23dfae7d862_0_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3" name="Google Shape;273;g23dfae7d862_0_7"/>
          <p:cNvSpPr txBox="1"/>
          <p:nvPr/>
        </p:nvSpPr>
        <p:spPr>
          <a:xfrm>
            <a:off x="311700" y="1302375"/>
            <a:ext cx="8520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➢"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Este o librarie in python care ne permite sa face request-uri de toate tipurile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➢"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Instalare librarie requests: pip install  requests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➢"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Link acces: </a:t>
            </a:r>
            <a:r>
              <a:rPr b="1" lang="en-GB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https://requests.readthedocs.io/en/latest/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3dfae7d862_0_18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R</a:t>
            </a:r>
            <a:r>
              <a:rPr lang="en-GB"/>
              <a:t>equest body &amp; Query parameters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9" name="Google Shape;279;g23dfae7d862_0_1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0" name="Google Shape;280;g23dfae7d862_0_18"/>
          <p:cNvSpPr txBox="1"/>
          <p:nvPr/>
        </p:nvSpPr>
        <p:spPr>
          <a:xfrm>
            <a:off x="311700" y="1302375"/>
            <a:ext cx="85206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➢"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Putem trimite date catre server in doua moduri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lang="en-GB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In corpul requestului,  in body </a:t>
            </a: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este posibil doar la: POST, PUT si PATCH.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lang="en-GB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In URL ( query parameters)</a:t>
            </a: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- este posibil orice tip de requests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Exemple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➢"/>
            </a:pPr>
            <a:r>
              <a:rPr b="1" lang="en-GB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Request  query parameters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query_params= {'key1': 'value1', 'key2': 'value2'}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 = requests.get('https://httpbin.org/get', params=query_params)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➢"/>
            </a:pPr>
            <a:r>
              <a:rPr b="1" lang="en-GB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Request body 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payload = {'key1': 'value1', 'key2': 'value2'}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 = requests.post('https://httpbin.org/post', data=payload)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45bf6f54eb_0_3"/>
          <p:cNvSpPr txBox="1"/>
          <p:nvPr>
            <p:ph type="ctrTitle"/>
          </p:nvPr>
        </p:nvSpPr>
        <p:spPr>
          <a:xfrm>
            <a:off x="4541575" y="3753688"/>
            <a:ext cx="41523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Întrebări &amp; curiozități?</a:t>
            </a:r>
            <a:endParaRPr/>
          </a:p>
        </p:txBody>
      </p:sp>
      <p:sp>
        <p:nvSpPr>
          <p:cNvPr id="286" name="Google Shape;286;g145bf6f54eb_0_3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145bf6f54eb_0_3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45bf6f54eb_0_3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145bf6f54eb_0_3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145bf6f54eb_0_3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45bf6f54eb_0_3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145bf6f54eb_0_3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145bf6f54eb_0_3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145bf6f54eb_0_3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145bf6f54eb_0_3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145bf6f54eb_0_3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145bf6f54eb_0_3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145bf6f54eb_0_3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145bf6f54eb_0_3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145bf6f54eb_0_3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145bf6f54eb_0_3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145bf6f54eb_0_3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145bf6f54eb_0_3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145bf6f54eb_0_3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145bf6f54eb_0_3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145bf6f54eb_0_3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145bf6f54eb_0_3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145bf6f54eb_0_3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145bf6f54eb_0_3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145bf6f54eb_0_3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145bf6f54eb_0_3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145bf6f54eb_0_3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145bf6f54eb_0_3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145bf6f54eb_0_3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145bf6f54eb_0_3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145bf6f54eb_0_3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145bf6f54eb_0_3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45bf6f54eb_0_3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145bf6f54eb_0_3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145bf6f54eb_0_3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145bf6f54eb_0_3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145bf6f54eb_0_3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145bf6f54eb_0_3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145bf6f54eb_0_3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145bf6f54eb_0_3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145bf6f54eb_0_3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145bf6f54eb_0_3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145bf6f54eb_0_3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145bf6f54eb_0_3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145bf6f54eb_0_3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145bf6f54eb_0_3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145bf6f54eb_0_3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145bf6f54eb_0_3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145bf6f54eb_0_3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145bf6f54eb_0_3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145bf6f54eb_0_3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145bf6f54eb_0_3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145bf6f54eb_0_3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145bf6f54eb_0_3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145bf6f54eb_0_3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145bf6f54eb_0_3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145bf6f54eb_0_3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145bf6f54eb_0_3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145bf6f54eb_0_3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145bf6f54eb_0_3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145bf6f54eb_0_3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145bf6f54eb_0_3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145bf6f54eb_0_3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145bf6f54eb_0_3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145bf6f54eb_0_3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145bf6f54eb_0_3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145bf6f54eb_0_3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145bf6f54eb_0_3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145bf6f54eb_0_3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145bf6f54eb_0_3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145bf6f54eb_0_3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145bf6f54eb_0_3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145bf6f54eb_0_3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145bf6f54eb_0_3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145bf6f54eb_0_3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145bf6f54eb_0_3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145bf6f54eb_0_3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145bf6f54eb_0_3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145bf6f54eb_0_3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145bf6f54eb_0_3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145bf6f54eb_0_3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145bf6f54eb_0_3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145bf6f54eb_0_3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145bf6f54eb_0_3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145bf6f54eb_0_3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145bf6f54eb_0_3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g145bf6f54eb_0_3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g145bf6f54eb_0_3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g145bf6f54eb_0_3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145bf6f54eb_0_3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145bf6f54eb_0_3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145bf6f54eb_0_3"/>
          <p:cNvSpPr/>
          <p:nvPr/>
        </p:nvSpPr>
        <p:spPr>
          <a:xfrm>
            <a:off x="3772950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g145bf6f54eb_0_3"/>
          <p:cNvSpPr/>
          <p:nvPr/>
        </p:nvSpPr>
        <p:spPr>
          <a:xfrm>
            <a:off x="3905906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145bf6f54eb_0_3"/>
          <p:cNvSpPr/>
          <p:nvPr/>
        </p:nvSpPr>
        <p:spPr>
          <a:xfrm>
            <a:off x="4069408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g145bf6f54eb_0_3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g145bf6f54eb_0_3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145bf6f54eb_0_3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145bf6f54eb_0_3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145bf6f54eb_0_3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145bf6f54eb_0_3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g145bf6f54eb_0_3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g145bf6f54eb_0_3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145bf6f54eb_0_3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145bf6f54eb_0_3"/>
          <p:cNvSpPr txBox="1"/>
          <p:nvPr>
            <p:ph type="ctrTitle"/>
          </p:nvPr>
        </p:nvSpPr>
        <p:spPr>
          <a:xfrm>
            <a:off x="4541575" y="980071"/>
            <a:ext cx="4618200" cy="240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Întrebări de interviu: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➢"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Care sunt metodele HTTP și la ce ne ajuta acestea?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c0645ead7_0_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Sfaturi generale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8" name="Google Shape;208;g10c0645ead7_0_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g10c0645ead7_0_0"/>
          <p:cNvSpPr txBox="1"/>
          <p:nvPr/>
        </p:nvSpPr>
        <p:spPr>
          <a:xfrm>
            <a:off x="311700" y="1416500"/>
            <a:ext cx="8520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tratați cu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seriozitate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profesionalism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acest nou obiectiv.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Cei care își ating obiectivele nu sunt întotdeauna cei mai smart, dar întotdeauna vor fi cei mai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muncitori!.</a:t>
            </a:r>
            <a:endParaRPr b="1" i="0" sz="15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Alocă-ți timp pentru studiu. Rutina dă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consistență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Consistența dă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excelență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faceți tot posibilul să participați la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toate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sesiunile live.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vă lăsați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comentarii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explicative în cod. Notițe pentru voi din viitor. 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Recomand să vizualizați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înregistrarea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Să vă notați aspectele importante + întrebări pentru trainer pentru ora următoare.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vă faceți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temele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unde nu reușiți singuri, să întrebați pe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grup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Trainerul va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răspunde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vor beneficia și ceilalți cursanți de răspuns.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Puteți chiar să faceți un grup doar de studenți și să vă întâlniți o dată pe săptămână să discutați temele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împreună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Fiecare va veni cu o perspectivă nouă și în final toți vor avea de câștigat.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 timpul orelor, să aveți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curaj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să puneți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întrebări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când ceva nu e clar.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08150b074_0_28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Obiective Intalnire 14</a:t>
            </a:r>
            <a:endParaRPr/>
          </a:p>
        </p:txBody>
      </p:sp>
      <p:cxnSp>
        <p:nvCxnSpPr>
          <p:cNvPr id="215" name="Google Shape;215;g1108150b074_0_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Google Shape;216;g1108150b074_0_28"/>
          <p:cNvSpPr txBox="1"/>
          <p:nvPr/>
        </p:nvSpPr>
        <p:spPr>
          <a:xfrm>
            <a:off x="311700" y="1416500"/>
            <a:ext cx="8520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invatam despre HTTP Methods (CRUD)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08150b074_0_58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Verbele/Metodele HTTP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2" name="Google Shape;222;g1108150b074_0_5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3" name="Google Shape;223;g1108150b074_0_58"/>
          <p:cNvSpPr txBox="1"/>
          <p:nvPr/>
        </p:nvSpPr>
        <p:spPr>
          <a:xfrm>
            <a:off x="311700" y="130237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REST API-urile permit developerul sa implementeze multe tip-uri de web applications avand toate posibilele operatii CRUD(create, retrieve, update, delete)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Cele mai populare si des folosite metode http sunt: POST, GET, PUT, PATCH, DELETE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g1108150b074_0_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8788" y="2244350"/>
            <a:ext cx="6366428" cy="27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fb94c6ad8_0_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HTTP GET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0" name="Google Shape;230;g10fb94c6ad8_0_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1" name="Google Shape;231;g10fb94c6ad8_0_0"/>
          <p:cNvSpPr txBox="1"/>
          <p:nvPr/>
        </p:nvSpPr>
        <p:spPr>
          <a:xfrm>
            <a:off x="361625" y="1333800"/>
            <a:ext cx="8520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HTTP GET: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Request-urile de tip GET doar aduce informatia, nu modifica starea unei resurse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Request-urile de tip GET ar trebui sa fie idempotente, adica facand acelasi request de multe ori v-a returna tot timpul acelas rezultat.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Orice request de tip GET, daca resursa cautata este gasita, v-a returna un raspuns compus din 2 elemente: </a:t>
            </a:r>
            <a:r>
              <a:rPr b="1" i="0" lang="en-GB" sz="1400" u="none" cap="none" strike="noStrike">
                <a:solidFill>
                  <a:schemeClr val="lt1"/>
                </a:solidFill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HTTP response code 200 (ok)</a:t>
            </a: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impreuna cu un </a:t>
            </a:r>
            <a:r>
              <a:rPr b="1" i="0" lang="en-GB" sz="1400" u="none" cap="none" strike="noStrike">
                <a:solidFill>
                  <a:schemeClr val="lt1"/>
                </a:solidFill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HTTP response body</a:t>
            </a: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in general fiind un XML sau JSON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 cazul in care resursa nu este gasita, API-ul trebuie sa returneze </a:t>
            </a:r>
            <a:r>
              <a:rPr b="1" i="0" lang="en-GB" sz="1400" u="none" cap="none" strike="noStrike">
                <a:solidFill>
                  <a:schemeClr val="lt1"/>
                </a:solidFill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HTTP response code 404 (NOT FOUND)  </a:t>
            </a:r>
            <a:endParaRPr b="1" i="0" sz="1400" u="none" cap="none" strike="noStrike">
              <a:solidFill>
                <a:schemeClr val="lt1"/>
              </a:solidFill>
              <a:highlight>
                <a:srgbClr val="6AA8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 cazult in care requestul de tip GET nu a fost format corect, API-ul trebuie sa returneze </a:t>
            </a:r>
            <a:r>
              <a:rPr b="1" i="0" lang="en-GB" sz="1400" u="none" cap="none" strike="noStrike">
                <a:solidFill>
                  <a:schemeClr val="lt1"/>
                </a:solidFill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HTTP response code 400 (BAD REQUEST)</a:t>
            </a:r>
            <a:endParaRPr b="1" i="0" sz="1400" u="none" cap="none" strike="noStrike">
              <a:solidFill>
                <a:schemeClr val="lt1"/>
              </a:solidFill>
              <a:highlight>
                <a:srgbClr val="6AA8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fb94c6ad8_0_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HTTP POST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7" name="Google Shape;237;g10fb94c6ad8_0_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8" name="Google Shape;238;g10fb94c6ad8_0_9"/>
          <p:cNvSpPr txBox="1"/>
          <p:nvPr/>
        </p:nvSpPr>
        <p:spPr>
          <a:xfrm>
            <a:off x="361625" y="1333800"/>
            <a:ext cx="8520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HTTP POST: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Request-urile de tip POST sunt folosite pentru creeare de resurse noi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Request-urile de tip POST NU sunt idempotente, adica facand acelasi request de multe ori v-a creea resurse identice sub id-uri diferite. (aceasta daca nu exista constrangeri implementate)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Orice request de tip POST, v-a primi sau parametrii, sau un request body sau ambele, iar apoi v-a returna un raspuns compus din 2 elemente: </a:t>
            </a:r>
            <a:r>
              <a:rPr b="1" i="0" lang="en-GB" sz="1400" u="none" cap="none" strike="noStrike">
                <a:solidFill>
                  <a:schemeClr val="lt1"/>
                </a:solidFill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HTTP response code 201 (Created)</a:t>
            </a: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impreuna cu un </a:t>
            </a:r>
            <a:r>
              <a:rPr b="1" i="0" lang="en-GB" sz="1400" u="none" cap="none" strike="noStrike">
                <a:solidFill>
                  <a:schemeClr val="lt1"/>
                </a:solidFill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HTTP response body</a:t>
            </a: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in general fiind un XML sau JSON</a:t>
            </a:r>
            <a:r>
              <a:rPr b="1" i="0" lang="en-GB" sz="1400" u="none" cap="none" strike="noStrike">
                <a:solidFill>
                  <a:schemeClr val="lt1"/>
                </a:solidFill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b="1" i="0" sz="1400" u="none" cap="none" strike="noStrike">
              <a:solidFill>
                <a:schemeClr val="lt1"/>
              </a:solidFill>
              <a:highlight>
                <a:srgbClr val="6AA8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Exista situatii in care ne folosim de request-uri de tip POST pentru a executa alte operatii in afara de creare de resurse, in acele situatii trebuie sa returnam </a:t>
            </a:r>
            <a:r>
              <a:rPr b="1" i="0" lang="en-GB" sz="1400" u="none" cap="none" strike="noStrike">
                <a:solidFill>
                  <a:schemeClr val="lt1"/>
                </a:solidFill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HTTP response code 200 (ok) </a:t>
            </a: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impreuna cu un </a:t>
            </a:r>
            <a:r>
              <a:rPr b="1" i="0" lang="en-GB" sz="1400" u="none" cap="none" strike="noStrike">
                <a:solidFill>
                  <a:schemeClr val="lt1"/>
                </a:solidFill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HTTP response body</a:t>
            </a:r>
            <a:endParaRPr b="1" i="0" sz="1400" u="none" cap="none" strike="noStrike">
              <a:solidFill>
                <a:schemeClr val="lt1"/>
              </a:solidFill>
              <a:highlight>
                <a:srgbClr val="6AA8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fb94c6ad8_0_1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HTTP PUT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4" name="Google Shape;244;g10fb94c6ad8_0_1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5" name="Google Shape;245;g10fb94c6ad8_0_19"/>
          <p:cNvSpPr txBox="1"/>
          <p:nvPr/>
        </p:nvSpPr>
        <p:spPr>
          <a:xfrm>
            <a:off x="361625" y="1333800"/>
            <a:ext cx="8520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HTTP PUT: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Request-urile de tip PUT sunt folosite pentru a actualiza o resursa, in situatia in care resursa nu exista, API-ul ar putea decide daca doreste sa o creeze sau nu.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Daca nu exista resursa si optam sa o creeam, request-ul de tip PUT , v-a primi sau parametrii, sau un request body sau ambele, iar apoi v-a returna un raspuns compus din 2 elemente: </a:t>
            </a:r>
            <a:r>
              <a:rPr b="1" i="0" lang="en-GB" sz="1400" u="none" cap="none" strike="noStrike">
                <a:solidFill>
                  <a:schemeClr val="lt1"/>
                </a:solidFill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HTTP response code 201 (Created)</a:t>
            </a: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impreuna cu un </a:t>
            </a:r>
            <a:r>
              <a:rPr b="1" i="0" lang="en-GB" sz="1400" u="none" cap="none" strike="noStrike">
                <a:solidFill>
                  <a:schemeClr val="lt1"/>
                </a:solidFill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HTTP response body</a:t>
            </a: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in general fiind un XML sau JSON</a:t>
            </a:r>
            <a:r>
              <a:rPr b="1" i="0" lang="en-GB" sz="1400" u="none" cap="none" strike="noStrike">
                <a:solidFill>
                  <a:schemeClr val="lt1"/>
                </a:solidFill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b="1" i="0" sz="1400" u="none" cap="none" strike="noStrike">
              <a:solidFill>
                <a:schemeClr val="lt1"/>
              </a:solidFill>
              <a:highlight>
                <a:srgbClr val="6AA8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Daca resursa deja exista, request-uri de tip PUT  v-a returna un </a:t>
            </a:r>
            <a:r>
              <a:rPr b="1" i="0" lang="en-GB" sz="1400" u="none" cap="none" strike="noStrike">
                <a:solidFill>
                  <a:schemeClr val="lt1"/>
                </a:solidFill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HTTP response code 200 (ok) </a:t>
            </a: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impreuna cu un </a:t>
            </a:r>
            <a:r>
              <a:rPr b="1" i="0" lang="en-GB" sz="1400" u="none" cap="none" strike="noStrike">
                <a:solidFill>
                  <a:schemeClr val="lt1"/>
                </a:solidFill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HTTP response body</a:t>
            </a:r>
            <a:endParaRPr b="1" i="0" sz="1400" u="none" cap="none" strike="noStrike">
              <a:solidFill>
                <a:schemeClr val="lt1"/>
              </a:solidFill>
              <a:highlight>
                <a:srgbClr val="6AA8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fb94c6ad8_0_2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HTTP DELETE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1" name="Google Shape;251;g10fb94c6ad8_0_2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2" name="Google Shape;252;g10fb94c6ad8_0_29"/>
          <p:cNvSpPr txBox="1"/>
          <p:nvPr/>
        </p:nvSpPr>
        <p:spPr>
          <a:xfrm>
            <a:off x="361625" y="1333800"/>
            <a:ext cx="8520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HTTP DELETE: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Request-urile de tip DELETE daca sunt cu success ar trebui sa returneze un </a:t>
            </a:r>
            <a:r>
              <a:rPr b="1" i="0" lang="en-GB" sz="1400" u="none" cap="none" strike="noStrike">
                <a:solidFill>
                  <a:schemeClr val="lt1"/>
                </a:solidFill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HTTP response code 200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Daca resursa nu este gasita, trebuie sa returneze </a:t>
            </a:r>
            <a:r>
              <a:rPr b="1" i="0" lang="en-GB" sz="1400" u="none" cap="none" strike="noStrike">
                <a:solidFill>
                  <a:schemeClr val="lt1"/>
                </a:solidFill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HTTP response code 404 (NOT FOUND)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Daca facem request de DELETE de repetate ori, nu v-a schimba rezultatul cu nimic, doar ca la a 2-a incercare vom primi un </a:t>
            </a:r>
            <a:r>
              <a:rPr b="1" i="0" lang="en-GB" sz="1400" u="none" cap="none" strike="noStrike">
                <a:solidFill>
                  <a:schemeClr val="lt1"/>
                </a:solidFill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HTTP response code 404 (NOT FOUND)</a:t>
            </a:r>
            <a:endParaRPr b="1" i="0" sz="1400" u="none" cap="none" strike="noStrike">
              <a:solidFill>
                <a:schemeClr val="lt1"/>
              </a:solidFill>
              <a:highlight>
                <a:srgbClr val="6AA8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fb94c6ad8_0_38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HTTP PATCH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8" name="Google Shape;258;g10fb94c6ad8_0_3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9" name="Google Shape;259;g10fb94c6ad8_0_38"/>
          <p:cNvSpPr txBox="1"/>
          <p:nvPr/>
        </p:nvSpPr>
        <p:spPr>
          <a:xfrm>
            <a:off x="361625" y="1333800"/>
            <a:ext cx="8520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HTTP PATCH: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Request-urile de tip PATCH sunt folosite pentru a actualiza partial o resursa. 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Desi ar fi recomandat sa folosim PATCH in loc de PUT, tinand cont ca actualizam doar o parte dintr-o resursa, din pacate nu exista implementat support universal pentru metoda PATCH. Daca doriti sa folositi aceasta metoda sa va documentati bine daca frameworkurile cu care lucrati au support bun pentru ea.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Request-urile de tip PATCH daca sunt cu success ar trebui sa returneze un </a:t>
            </a:r>
            <a:r>
              <a:rPr b="1" i="0" lang="en-GB" sz="1400" u="none" cap="none" strike="noStrike">
                <a:solidFill>
                  <a:schemeClr val="lt1"/>
                </a:solidFill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HTTP response code 200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Daca resursa nu este gasita, trebuie sa returneze </a:t>
            </a:r>
            <a:r>
              <a:rPr b="1" i="0" lang="en-GB" sz="1400" u="none" cap="none" strike="noStrike">
                <a:solidFill>
                  <a:schemeClr val="lt1"/>
                </a:solidFill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HTTP response code 404 (NOT FOUND)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highlight>
                <a:srgbClr val="6AA8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