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Didact Gothic"/>
      <p:regular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Bree Serif"/>
      <p:regular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jGcSWdP9xoGyXSyhP/7D2gJYDG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Light-regular.fntdata"/><Relationship Id="rId23" Type="http://schemas.openxmlformats.org/officeDocument/2006/relationships/font" Target="fonts/Didact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BreeSerif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5" Type="http://schemas.openxmlformats.org/officeDocument/2006/relationships/font" Target="fonts/RobotoThin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b25f8a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33b25f8a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187ca469e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2187ca469e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3aa930e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33aa930e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0f743b4a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0f743b4a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f743b4a7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20f743b4a7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08150b074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108150b0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7" name="Google Shape;87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8" name="Google Shape;88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187ca469e_0_216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8235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2187ca469e_0_216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2187ca469e_0_216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2187ca469e_0_216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g12187ca469e_0_216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g12187ca469e_0_216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g12187ca469e_0_2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g12187ca469e_0_216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f743b4a70_0_215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9" name="Google Shape;109;g20f743b4a70_0_215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743b4a70_0_218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0f743b4a70_0_218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13" name="Google Shape;113;g20f743b4a70_0_218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f743b4a70_0_222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g20f743b4a70_0_222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g20f743b4a70_0_222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g20f743b4a70_0_222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9" name="Google Shape;119;g20f743b4a70_0_222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0" name="Google Shape;120;g20f743b4a70_0_222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g20f743b4a70_0_222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f743b4a70_0_2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0f743b4a70_0_2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25" name="Google Shape;125;g20f743b4a70_0_2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f743b4a70_0_23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f743b4a70_0_2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0" name="Google Shape;130;g20f743b4a70_0_236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" name="Google Shape;131;g20f743b4a70_0_236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2" name="Google Shape;132;g20f743b4a70_0_236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g20f743b4a70_0_236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4" name="Google Shape;134;g20f743b4a70_0_236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g20f743b4a70_0_236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6" name="Google Shape;136;g20f743b4a70_0_236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g20f743b4a70_0_236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8" name="Google Shape;138;g20f743b4a70_0_236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" name="Google Shape;139;g20f743b4a70_0_236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0" name="Google Shape;140;g20f743b4a70_0_236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1" name="Google Shape;141;g20f743b4a70_0_236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2" name="Google Shape;142;g20f743b4a70_0_236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3" name="Google Shape;143;g20f743b4a70_0_236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4" name="Google Shape;144;g20f743b4a70_0_236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5" name="Google Shape;145;g20f743b4a70_0_236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6" name="Google Shape;146;g20f743b4a70_0_236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7" name="Google Shape;147;g20f743b4a70_0_236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743b4a70_0_256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0" name="Google Shape;150;g20f743b4a70_0_256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1" name="Google Shape;151;g20f743b4a70_0_256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2" name="Google Shape;152;g20f743b4a70_0_256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3" name="Google Shape;153;g20f743b4a70_0_256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4" name="Google Shape;154;g20f743b4a70_0_256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5" name="Google Shape;155;g20f743b4a70_0_256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f743b4a70_0_26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f743b4a70_0_266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Google Shape;160;g20f743b4a70_0_266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g20f743b4a70_0_266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2" name="Google Shape;162;g20f743b4a70_0_266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3" name="Google Shape;163;g20f743b4a70_0_266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4" name="Google Shape;164;g20f743b4a70_0_266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5" name="Google Shape;165;g20f743b4a70_0_266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743b4a70_0_27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8" name="Google Shape;168;g20f743b4a70_0_27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9" name="Google Shape;169;g20f743b4a70_0_27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0" name="Google Shape;170;g20f743b4a70_0_27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f743b4a70_0_27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3" name="Google Shape;173;g20f743b4a70_0_27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4" name="Google Shape;174;g20f743b4a70_0_27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5" name="Google Shape;175;g20f743b4a70_0_27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6" name="Google Shape;176;g20f743b4a70_0_27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7" name="Google Shape;177;g20f743b4a70_0_27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8" name="Google Shape;178;g20f743b4a70_0_27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f743b4a70_0_287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g20f743b4a70_0_287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f743b4a70_0_290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4" name="Google Shape;184;g20f743b4a70_0_290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5" name="Google Shape;185;g20f743b4a70_0_290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6" name="Google Shape;186;g20f743b4a70_0_29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" name="Google Shape;18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" name="Google Shape;19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" name="Google Shape;20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f743b4a70_0_295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0f743b4a70_0_295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90" name="Google Shape;190;g20f743b4a70_0_295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0f743b4a70_0_300"/>
          <p:cNvSpPr/>
          <p:nvPr/>
        </p:nvSpPr>
        <p:spPr>
          <a:xfrm>
            <a:off x="418657" y="0"/>
            <a:ext cx="8375700" cy="15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2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0f743b4a70_0_300"/>
          <p:cNvSpPr/>
          <p:nvPr/>
        </p:nvSpPr>
        <p:spPr>
          <a:xfrm>
            <a:off x="425196" y="0"/>
            <a:ext cx="8367000" cy="150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0f743b4a70_0_300"/>
          <p:cNvSpPr/>
          <p:nvPr/>
        </p:nvSpPr>
        <p:spPr>
          <a:xfrm>
            <a:off x="374126" y="590514"/>
            <a:ext cx="960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0f743b4a70_0_300"/>
          <p:cNvSpPr txBox="1"/>
          <p:nvPr>
            <p:ph type="title"/>
          </p:nvPr>
        </p:nvSpPr>
        <p:spPr>
          <a:xfrm>
            <a:off x="836676" y="411480"/>
            <a:ext cx="76263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g20f743b4a70_0_300"/>
          <p:cNvSpPr txBox="1"/>
          <p:nvPr>
            <p:ph idx="1" type="body"/>
          </p:nvPr>
        </p:nvSpPr>
        <p:spPr>
          <a:xfrm>
            <a:off x="836676" y="1858518"/>
            <a:ext cx="7626300" cy="27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g20f743b4a70_0_300"/>
          <p:cNvSpPr txBox="1"/>
          <p:nvPr>
            <p:ph idx="10" type="dt"/>
          </p:nvPr>
        </p:nvSpPr>
        <p:spPr>
          <a:xfrm>
            <a:off x="83667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g20f743b4a70_0_30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g20f743b4a70_0_300"/>
          <p:cNvSpPr txBox="1"/>
          <p:nvPr>
            <p:ph idx="12" type="sldNum"/>
          </p:nvPr>
        </p:nvSpPr>
        <p:spPr>
          <a:xfrm>
            <a:off x="640537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2" name="Google Shape;52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6" name="Google Shape;56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7" name="Google Shape;57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f743b4a70_0_21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5" name="Google Shape;105;g20f743b4a70_0_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g20f743b4a70_0_2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ctrTitle"/>
          </p:nvPr>
        </p:nvSpPr>
        <p:spPr>
          <a:xfrm>
            <a:off x="4963375" y="3669675"/>
            <a:ext cx="3651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Cerințe proiect final _ Examen Oral PY</a:t>
            </a:r>
            <a:endParaRPr/>
          </a:p>
        </p:txBody>
      </p:sp>
      <p:sp>
        <p:nvSpPr>
          <p:cNvPr id="206" name="Google Shape;206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3b25f8aba_0_1"/>
          <p:cNvSpPr txBox="1"/>
          <p:nvPr>
            <p:ph type="ctrTitle"/>
          </p:nvPr>
        </p:nvSpPr>
        <p:spPr>
          <a:xfrm>
            <a:off x="3844250" y="821200"/>
            <a:ext cx="53307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016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Proiectul va fi realizat în limba română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   15 va fi numărul maxim de slide-uri 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   Prima pagină a proiectului va conține următoarele: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Titlu: Proiect final</a:t>
            </a:r>
            <a:endParaRPr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Nume și prenume</a:t>
            </a:r>
            <a:endParaRPr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Data examenului </a:t>
            </a:r>
            <a:endParaRPr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   Proiectul va conține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 partea teoretică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(de răspuns la cerințele de la partea I de la examenul oral), cât și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partea practică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.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GB" sz="1400">
                <a:solidFill>
                  <a:srgbClr val="052643"/>
                </a:solidFill>
                <a:latin typeface="Roboto Light"/>
                <a:ea typeface="Roboto Light"/>
                <a:cs typeface="Roboto Light"/>
                <a:sym typeface="Roboto Light"/>
              </a:rPr>
              <a:t>Vă puteți folosi de proiectul final făcut la curs, puteți face o dezvoltare a acestuia.</a:t>
            </a:r>
            <a:endParaRPr i="1" sz="28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g133b25f8aba_0_1"/>
          <p:cNvSpPr txBox="1"/>
          <p:nvPr/>
        </p:nvSpPr>
        <p:spPr>
          <a:xfrm>
            <a:off x="457375" y="2763525"/>
            <a:ext cx="180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GB" sz="3000" u="none" cap="none" strike="noStrik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PYTHON &amp; OOP</a:t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33b25f8aba_0_1"/>
          <p:cNvSpPr txBox="1"/>
          <p:nvPr/>
        </p:nvSpPr>
        <p:spPr>
          <a:xfrm>
            <a:off x="457375" y="943175"/>
            <a:ext cx="315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GB" sz="32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Condiții realizare proiect final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187ca469e_0_811"/>
          <p:cNvSpPr txBox="1"/>
          <p:nvPr/>
        </p:nvSpPr>
        <p:spPr>
          <a:xfrm>
            <a:off x="648575" y="1104625"/>
            <a:ext cx="81705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Explicați ce sunt variabilele.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Explicați ce sunt tipurile de date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Explicați ce reprezintă funcția type() si funcția print()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Explicați cum se folosește condiționalul if else 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Enumerați tipurile de date și structurile de date 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Enumerați structurile de date și caracteristicile fiecăruia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Explicați cum se folosesc ciclurile repetitive și cum putem controla iterațiile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Explicați ce este o funcție și ce este un parametru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Explicati diferenta dintre o clasă și un obiect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Explicați ce este un constructor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Enumerati cei 4 piloni OOP și explicați particularită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ț</a:t>
            </a:r>
            <a:r>
              <a:rPr b="0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ile fiecăruia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g12187ca469e_0_811"/>
          <p:cNvSpPr txBox="1"/>
          <p:nvPr>
            <p:ph idx="6" type="ctrTitle"/>
          </p:nvPr>
        </p:nvSpPr>
        <p:spPr>
          <a:xfrm>
            <a:off x="344075" y="396050"/>
            <a:ext cx="1529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600">
                <a:solidFill>
                  <a:schemeClr val="accent1"/>
                </a:solidFill>
              </a:rPr>
              <a:t>Partea I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3aa930eb5_0_16"/>
          <p:cNvSpPr txBox="1"/>
          <p:nvPr/>
        </p:nvSpPr>
        <p:spPr>
          <a:xfrm>
            <a:off x="567125" y="1214250"/>
            <a:ext cx="7754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g133aa930eb5_0_16"/>
          <p:cNvSpPr txBox="1"/>
          <p:nvPr>
            <p:ph idx="6" type="ctrTitle"/>
          </p:nvPr>
        </p:nvSpPr>
        <p:spPr>
          <a:xfrm>
            <a:off x="344075" y="396050"/>
            <a:ext cx="1529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600">
                <a:solidFill>
                  <a:schemeClr val="accent1"/>
                </a:solidFill>
              </a:rPr>
              <a:t>Partea II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328" name="Google Shape;328;g133aa930eb5_0_16"/>
          <p:cNvSpPr txBox="1"/>
          <p:nvPr/>
        </p:nvSpPr>
        <p:spPr>
          <a:xfrm>
            <a:off x="167725" y="862100"/>
            <a:ext cx="88644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200"/>
              <a:buFont typeface="Roboto"/>
              <a:buAutoNum type="arabicPeriod"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Pagina personala de portofoliu online, CV, linkuri spre conturi git, stackoverflow, eventual formular de contact, sau altele.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  SAU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   2.     </a:t>
            </a: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Site de prezentare cu baza de date în spate, pentru orice firma/persoana.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  SAU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   3.     </a:t>
            </a: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Un blog cu o baza de date în spate. Putem include pagini precum: lista articole, detalii articol, creaza articol nou.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  SAU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    4.    </a:t>
            </a: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Mini magazin online cu contact. Putem include pagini precum: lista produse, detalii produs, lista servicii, contact.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3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În cadrul slide-urilor să acoperi informații precum:</a:t>
            </a:r>
            <a:endParaRPr b="0" i="0" sz="13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200"/>
              <a:buFont typeface="Roboto"/>
              <a:buAutoNum type="arabicPeriod"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Linkul de github unde se găsește proiectul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200"/>
              <a:buFont typeface="Roboto"/>
              <a:buAutoNum type="arabicPeriod"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Detalii despre aplicația scrisă. Ce e aplicatia? API, aplicatie web, aplicatie nativa, joc, etc.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200"/>
              <a:buFont typeface="Roboto"/>
              <a:buAutoNum type="arabicPeriod"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Ce limbaj ai folosit? Ce IDE ai folosit? Ce librării ai ales și la ce le-ai folosit?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200"/>
              <a:buFont typeface="Roboto"/>
              <a:buAutoNum type="arabicPeriod"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Dacă ai folosit vreun design pattern, explica in ce caz.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200"/>
              <a:buFont typeface="Roboto"/>
              <a:buAutoNum type="arabicPeriod"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Dacă ai aplicat anumite principii OOP direct sau indirect, explică rolul lor în aplicația creată.</a:t>
            </a:r>
            <a:endParaRPr b="0" i="0" sz="12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200"/>
              <a:buFont typeface="Roboto"/>
              <a:buAutoNum type="arabicPeriod"/>
            </a:pPr>
            <a:r>
              <a:rPr b="0" i="0" lang="en-GB" sz="1200" u="none" cap="none" strike="noStrike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Cum se folosește proiectul? Cum te asiguri că proiectul nu are erori?</a:t>
            </a:r>
            <a:endParaRPr b="1" i="0" sz="1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f743b4a70_0_0"/>
          <p:cNvSpPr txBox="1"/>
          <p:nvPr/>
        </p:nvSpPr>
        <p:spPr>
          <a:xfrm>
            <a:off x="567125" y="1214250"/>
            <a:ext cx="82518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Trainerul va oferi feedback dacă prezentarea trimisă conține:</a:t>
            </a:r>
            <a:endParaRPr sz="1900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Răspuns la toate cerințele din prima și a doua parte</a:t>
            </a:r>
            <a:endParaRPr sz="1900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Nr de slide-uri menționat în condițiile de realizare </a:t>
            </a:r>
            <a:endParaRPr sz="1900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Link-ul către proiect - github</a:t>
            </a:r>
            <a:endParaRPr sz="1900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900"/>
              <a:buFont typeface="Roboto"/>
              <a:buAutoNum type="arabicPeriod"/>
            </a:pPr>
            <a:r>
              <a:rPr lang="en-GB" sz="19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Proiectul din github îndeplinește următoarele: </a:t>
            </a:r>
            <a:endParaRPr sz="1900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Instrucțiuni de instalare și rulare a proiectului</a:t>
            </a:r>
            <a:endParaRPr sz="1900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DBE6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rgbClr val="CEDBE6"/>
                </a:solidFill>
                <a:latin typeface="Roboto"/>
                <a:ea typeface="Roboto"/>
                <a:cs typeface="Roboto"/>
                <a:sym typeface="Roboto"/>
              </a:rPr>
              <a:t>Screenshot-uri de instalare și rulare a proiectului</a:t>
            </a:r>
            <a:endParaRPr b="0" i="0" sz="1900" u="none" cap="none" strike="noStrike">
              <a:solidFill>
                <a:srgbClr val="CEDBE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g20f743b4a70_0_0"/>
          <p:cNvSpPr txBox="1"/>
          <p:nvPr>
            <p:ph idx="6" type="ctrTitle"/>
          </p:nvPr>
        </p:nvSpPr>
        <p:spPr>
          <a:xfrm>
            <a:off x="344075" y="396050"/>
            <a:ext cx="366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600">
                <a:solidFill>
                  <a:schemeClr val="accent1"/>
                </a:solidFill>
              </a:rPr>
              <a:t>Atenție!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f743b4a70_0_206"/>
          <p:cNvSpPr txBox="1"/>
          <p:nvPr>
            <p:ph type="ctrTitle"/>
          </p:nvPr>
        </p:nvSpPr>
        <p:spPr>
          <a:xfrm>
            <a:off x="3813300" y="1009575"/>
            <a:ext cx="53307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4 puncte pentru respectarea cerințelor minime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3 puncte pentru acoperirea cerințelor teoretice: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1.5 pct </a:t>
            </a: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corectitudine 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1.5 p</a:t>
            </a: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ct</a:t>
            </a: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 completitudine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●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3 puncte - complexitatea proiectului :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1 pct - principiile OOP implementate</a:t>
            </a:r>
            <a:endParaRPr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1 pct - să ruleze minim 3 teste pentru a verifica codul </a:t>
            </a:r>
            <a:endParaRPr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600"/>
              <a:buFont typeface="Roboto"/>
              <a:buChar char="○"/>
            </a:pP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1 p</a:t>
            </a: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ct</a:t>
            </a: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 eficien</a:t>
            </a:r>
            <a:r>
              <a:rPr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ț</a:t>
            </a:r>
            <a:r>
              <a:rPr b="1" lang="en-GB" sz="1600">
                <a:solidFill>
                  <a:srgbClr val="052643"/>
                </a:solidFill>
                <a:latin typeface="Roboto"/>
                <a:ea typeface="Roboto"/>
                <a:cs typeface="Roboto"/>
                <a:sym typeface="Roboto"/>
              </a:rPr>
              <a:t>a scrierii codului</a:t>
            </a:r>
            <a:endParaRPr b="1" sz="16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-GB" sz="1400">
                <a:solidFill>
                  <a:srgbClr val="052643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i="1" sz="2800">
              <a:solidFill>
                <a:srgbClr val="0526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g20f743b4a70_0_206"/>
          <p:cNvSpPr txBox="1"/>
          <p:nvPr/>
        </p:nvSpPr>
        <p:spPr>
          <a:xfrm>
            <a:off x="449850" y="905475"/>
            <a:ext cx="3151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GB" sz="45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</a:t>
            </a:r>
            <a:r>
              <a:rPr lang="en-GB" sz="45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riterii de evaluare a </a:t>
            </a:r>
            <a:r>
              <a:rPr lang="en-GB" sz="45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proiectului final PY</a:t>
            </a:r>
            <a:endParaRPr b="0" i="0" sz="29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08150b074_0_58"/>
          <p:cNvSpPr txBox="1"/>
          <p:nvPr>
            <p:ph type="ctrTitle"/>
          </p:nvPr>
        </p:nvSpPr>
        <p:spPr>
          <a:xfrm>
            <a:off x="4679200" y="2952925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Mult succes!</a:t>
            </a:r>
            <a:endParaRPr/>
          </a:p>
        </p:txBody>
      </p:sp>
      <p:sp>
        <p:nvSpPr>
          <p:cNvPr id="346" name="Google Shape;346;g1108150b074_0_5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108150b074_0_5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108150b074_0_5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108150b074_0_5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108150b074_0_5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108150b074_0_5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108150b074_0_5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108150b074_0_5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108150b074_0_5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108150b074_0_5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108150b074_0_5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108150b074_0_5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108150b074_0_5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108150b074_0_5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108150b074_0_5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108150b074_0_5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108150b074_0_5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108150b074_0_5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108150b074_0_5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108150b074_0_5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108150b074_0_5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108150b074_0_5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108150b074_0_5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108150b074_0_5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108150b074_0_5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108150b074_0_5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108150b074_0_5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108150b074_0_5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108150b074_0_5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108150b074_0_5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108150b074_0_5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108150b074_0_5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108150b074_0_5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108150b074_0_5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108150b074_0_5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108150b074_0_5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108150b074_0_5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108150b074_0_5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108150b074_0_5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108150b074_0_5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108150b074_0_5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108150b074_0_5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108150b074_0_5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108150b074_0_5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108150b074_0_5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108150b074_0_5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108150b074_0_5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108150b074_0_5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108150b074_0_5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108150b074_0_5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108150b074_0_5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108150b074_0_5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108150b074_0_5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108150b074_0_5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108150b074_0_5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108150b074_0_5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108150b074_0_5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108150b074_0_5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108150b074_0_5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108150b074_0_5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108150b074_0_5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108150b074_0_5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108150b074_0_5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108150b074_0_5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108150b074_0_5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108150b074_0_5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108150b074_0_5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108150b074_0_5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108150b074_0_5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108150b074_0_5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108150b074_0_5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108150b074_0_5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108150b074_0_5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108150b074_0_5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108150b074_0_5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108150b074_0_5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108150b074_0_5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108150b074_0_5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108150b074_0_5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108150b074_0_5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108150b074_0_5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108150b074_0_5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108150b074_0_5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108150b074_0_5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108150b074_0_5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108150b074_0_5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108150b074_0_5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108150b074_0_5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108150b074_0_5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108150b074_0_5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108150b074_0_5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108150b074_0_58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108150b074_0_58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108150b074_0_58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108150b074_0_58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108150b074_0_58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108150b074_0_58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108150b074_0_58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108150b074_0_58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108150b074_0_58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108150b074_0_5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1108150b074_0_5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1108150b074_0_5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1108150b074_0_58"/>
          <p:cNvSpPr txBox="1"/>
          <p:nvPr>
            <p:ph type="ctrTitle"/>
          </p:nvPr>
        </p:nvSpPr>
        <p:spPr>
          <a:xfrm>
            <a:off x="4767675" y="3802538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După finalizarea proiectului trimite-l pe adresa de email: </a:t>
            </a:r>
            <a:r>
              <a:rPr i="1" lang="en-GB" sz="1800">
                <a:latin typeface="Roboto"/>
                <a:ea typeface="Roboto"/>
                <a:cs typeface="Roboto"/>
                <a:sym typeface="Roboto"/>
              </a:rPr>
              <a:t>support</a:t>
            </a:r>
            <a:r>
              <a:rPr i="1" lang="en-GB" sz="1800">
                <a:latin typeface="Roboto"/>
                <a:ea typeface="Roboto"/>
                <a:cs typeface="Roboto"/>
                <a:sym typeface="Roboto"/>
              </a:rPr>
              <a:t>@itfactory.ro</a:t>
            </a: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