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Black"/>
      <p:bold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Didact Gothic"/>
      <p:regular r:id="rId30"/>
    </p:embeddedFont>
    <p:embeddedFont>
      <p:font typeface="Roboto Light"/>
      <p:regular r:id="rId31"/>
      <p:bold r:id="rId32"/>
      <p:italic r:id="rId33"/>
      <p:boldItalic r:id="rId34"/>
    </p:embeddedFont>
    <p:embeddedFont>
      <p:font typeface="Bree Serif"/>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PCL8wwopEw1aplQOf5YdNCZi3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fntdata"/><Relationship Id="rId22" Type="http://schemas.openxmlformats.org/officeDocument/2006/relationships/font" Target="fonts/RobotoThin-regular.fntdata"/><Relationship Id="rId21" Type="http://schemas.openxmlformats.org/officeDocument/2006/relationships/font" Target="fonts/RobotoBlack-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italic.fntdata"/><Relationship Id="rId10" Type="http://schemas.openxmlformats.org/officeDocument/2006/relationships/slide" Target="slides/slide6.xml"/><Relationship Id="rId32" Type="http://schemas.openxmlformats.org/officeDocument/2006/relationships/font" Target="fonts/RobotoLight-bold.fntdata"/><Relationship Id="rId13" Type="http://schemas.openxmlformats.org/officeDocument/2006/relationships/slide" Target="slides/slide9.xml"/><Relationship Id="rId35" Type="http://schemas.openxmlformats.org/officeDocument/2006/relationships/font" Target="fonts/BreeSerif-regular.fntdata"/><Relationship Id="rId12" Type="http://schemas.openxmlformats.org/officeDocument/2006/relationships/slide" Target="slides/slide8.xml"/><Relationship Id="rId34" Type="http://schemas.openxmlformats.org/officeDocument/2006/relationships/font" Target="fonts/RobotoLight-bold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5de6dc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45de6dc46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5de6dc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45de6dc4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5de6dc4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45de6dc46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d030190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4d030190b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d030190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4d030190b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d030190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4d030190b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5de6dc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45de6dc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5de6dc4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45de6dc46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arturesti.ro/"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carturesti.ro/carte/revista-arta-56-57-2022-1981679201?p=1" TargetMode="External"/><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arturesti.ro/" TargetMode="External"/><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opensky.com/checkout" TargetMode="External"/><Relationship Id="rId4" Type="http://schemas.openxmlformats.org/officeDocument/2006/relationships/image" Target="../media/image1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arturesti.ro/" TargetMode="External"/><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arturesti.ro/"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Practica 1</a:t>
            </a:r>
            <a:endParaRPr/>
          </a:p>
        </p:txBody>
      </p:sp>
      <p:sp>
        <p:nvSpPr>
          <p:cNvPr id="99" name="Google Shape;99;p1"/>
          <p:cNvSpPr txBox="1"/>
          <p:nvPr>
            <p:ph idx="1" type="subTitle"/>
          </p:nvPr>
        </p:nvSpPr>
        <p:spPr>
          <a:xfrm>
            <a:off x="4952375" y="4148650"/>
            <a:ext cx="3904800" cy="41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Clarificari Selectori - Selectori Avansati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45de6dc469_0_6"/>
          <p:cNvSpPr txBox="1"/>
          <p:nvPr>
            <p:ph idx="6" type="ctrTitle"/>
          </p:nvPr>
        </p:nvSpPr>
        <p:spPr>
          <a:xfrm>
            <a:off x="211975" y="114825"/>
            <a:ext cx="8520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100"/>
              <a:t>XPATH - Cautare dupa atribut = valoare pentru un tag specific</a:t>
            </a:r>
            <a:endParaRPr sz="2100"/>
          </a:p>
        </p:txBody>
      </p:sp>
      <p:cxnSp>
        <p:nvCxnSpPr>
          <p:cNvPr id="269" name="Google Shape;269;g245de6dc469_0_6"/>
          <p:cNvCxnSpPr/>
          <p:nvPr/>
        </p:nvCxnSpPr>
        <p:spPr>
          <a:xfrm>
            <a:off x="311700" y="721425"/>
            <a:ext cx="8520600" cy="0"/>
          </a:xfrm>
          <a:prstGeom prst="straightConnector1">
            <a:avLst/>
          </a:prstGeom>
          <a:noFill/>
          <a:ln cap="flat" cmpd="sng" w="9525">
            <a:solidFill>
              <a:schemeClr val="accent1"/>
            </a:solidFill>
            <a:prstDash val="solid"/>
            <a:round/>
            <a:headEnd len="sm" w="sm" type="none"/>
            <a:tailEnd len="sm" w="sm" type="none"/>
          </a:ln>
        </p:spPr>
      </p:cxnSp>
      <p:sp>
        <p:nvSpPr>
          <p:cNvPr id="270" name="Google Shape;270;g245de6dc469_0_6"/>
          <p:cNvSpPr txBox="1"/>
          <p:nvPr/>
        </p:nvSpPr>
        <p:spPr>
          <a:xfrm>
            <a:off x="311700" y="806100"/>
            <a:ext cx="85206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La cursul anterior ati observat ca puteti sa faceti cautare dupa atribut = valoare folosind parantezele patrate.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Acelasi lucru ramane valabil si la XPATH, cu mentiunea ca atributul trebuie precedat de caracterul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De asemenea, stim ca xpath-ul de la slide-ul anterior nu a fost suficient de specific si ne-a returnat 22 de rezultate. Cum am putea sa facem sa identificam elementul mai bine?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Hai sa analizam un xpath: </a:t>
            </a:r>
            <a:r>
              <a:rPr b="1" i="1" lang="en-GB" sz="1000">
                <a:solidFill>
                  <a:schemeClr val="lt1"/>
                </a:solidFill>
                <a:latin typeface="Roboto"/>
                <a:ea typeface="Roboto"/>
                <a:cs typeface="Roboto"/>
                <a:sym typeface="Roboto"/>
              </a:rPr>
              <a:t>//button[@type="submit"] (</a:t>
            </a:r>
            <a:r>
              <a:rPr b="1" i="1" lang="en-GB" sz="1000" u="sng">
                <a:solidFill>
                  <a:schemeClr val="hlink"/>
                </a:solidFill>
                <a:latin typeface="Roboto"/>
                <a:ea typeface="Roboto"/>
                <a:cs typeface="Roboto"/>
                <a:sym typeface="Roboto"/>
                <a:hlinkClick r:id="rId3"/>
              </a:rPr>
              <a:t>sursa</a:t>
            </a:r>
            <a:r>
              <a:rPr b="1" i="1" lang="en-GB" sz="1000">
                <a:solidFill>
                  <a:schemeClr val="lt1"/>
                </a:solidFill>
                <a:latin typeface="Roboto"/>
                <a:ea typeface="Roboto"/>
                <a:cs typeface="Roboto"/>
                <a:sym typeface="Roboto"/>
              </a:rPr>
              <a:t> - modulul login)</a:t>
            </a:r>
            <a:endParaRPr b="1" i="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Ce putem sa observam aici?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caracterele “//” marcheaza inceputul cautarii pe baza de xpath relativ</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cuvantul “button” marcheaza cautarea tuturor elementelor care au tag-ul button</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caracterul “[” marcheaza inceputul cautarii de tip atribut=valoare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caracterul “@” anunta sistemul ca urmeaza sa fie dat un atribut de cautare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“type”  este atributul pe care il cautam</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“submit” este valoarea atributului pe care il cautam</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In traducere libera, xpath-ul de mai sus ar fi asa: cauta toate elementele de tip button care au tipul submit</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Rezultatele cautarii sunt urmatoarele: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Observam ca de data asta avem doar doua rezultate. E mai bine, dar tot nu e identificat elementul in mod unic.</a:t>
            </a:r>
            <a:endParaRPr b="1" sz="1000">
              <a:solidFill>
                <a:schemeClr val="lt1"/>
              </a:solidFill>
              <a:latin typeface="Roboto"/>
              <a:ea typeface="Roboto"/>
              <a:cs typeface="Roboto"/>
              <a:sym typeface="Roboto"/>
            </a:endParaRPr>
          </a:p>
        </p:txBody>
      </p:sp>
      <p:pic>
        <p:nvPicPr>
          <p:cNvPr id="271" name="Google Shape;271;g245de6dc469_0_6"/>
          <p:cNvPicPr preferRelativeResize="0"/>
          <p:nvPr/>
        </p:nvPicPr>
        <p:blipFill>
          <a:blip r:embed="rId4">
            <a:alphaModFix/>
          </a:blip>
          <a:stretch>
            <a:fillRect/>
          </a:stretch>
        </p:blipFill>
        <p:spPr>
          <a:xfrm>
            <a:off x="436325" y="3608350"/>
            <a:ext cx="3715175" cy="106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1000"/>
                                        <p:tgtEl>
                                          <p:spTgt spid="2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Effect filter="fade" transition="in">
                                      <p:cBhvr>
                                        <p:cTn dur="1000"/>
                                        <p:tgtEl>
                                          <p:spTgt spid="2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Effect filter="fade" transition="in">
                                      <p:cBhvr>
                                        <p:cTn dur="1000"/>
                                        <p:tgtEl>
                                          <p:spTgt spid="2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Effect filter="fade" transition="in">
                                      <p:cBhvr>
                                        <p:cTn dur="1000"/>
                                        <p:tgtEl>
                                          <p:spTgt spid="2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9" st="9"/>
                                            </p:txEl>
                                          </p:spTgt>
                                        </p:tgtEl>
                                        <p:attrNameLst>
                                          <p:attrName>style.visibility</p:attrName>
                                        </p:attrNameLst>
                                      </p:cBhvr>
                                      <p:to>
                                        <p:strVal val="visible"/>
                                      </p:to>
                                    </p:set>
                                    <p:animEffect filter="fade" transition="in">
                                      <p:cBhvr>
                                        <p:cTn dur="1000"/>
                                        <p:tgtEl>
                                          <p:spTgt spid="2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0" st="10"/>
                                            </p:txEl>
                                          </p:spTgt>
                                        </p:tgtEl>
                                        <p:attrNameLst>
                                          <p:attrName>style.visibility</p:attrName>
                                        </p:attrNameLst>
                                      </p:cBhvr>
                                      <p:to>
                                        <p:strVal val="visible"/>
                                      </p:to>
                                    </p:set>
                                    <p:animEffect filter="fade" transition="in">
                                      <p:cBhvr>
                                        <p:cTn dur="1000"/>
                                        <p:tgtEl>
                                          <p:spTgt spid="2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1" st="11"/>
                                            </p:txEl>
                                          </p:spTgt>
                                        </p:tgtEl>
                                        <p:attrNameLst>
                                          <p:attrName>style.visibility</p:attrName>
                                        </p:attrNameLst>
                                      </p:cBhvr>
                                      <p:to>
                                        <p:strVal val="visible"/>
                                      </p:to>
                                    </p:set>
                                    <p:animEffect filter="fade" transition="in">
                                      <p:cBhvr>
                                        <p:cTn dur="1000"/>
                                        <p:tgtEl>
                                          <p:spTgt spid="2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2" st="12"/>
                                            </p:txEl>
                                          </p:spTgt>
                                        </p:tgtEl>
                                        <p:attrNameLst>
                                          <p:attrName>style.visibility</p:attrName>
                                        </p:attrNameLst>
                                      </p:cBhvr>
                                      <p:to>
                                        <p:strVal val="visible"/>
                                      </p:to>
                                    </p:set>
                                    <p:animEffect filter="fade" transition="in">
                                      <p:cBhvr>
                                        <p:cTn dur="1000"/>
                                        <p:tgtEl>
                                          <p:spTgt spid="27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3" st="13"/>
                                            </p:txEl>
                                          </p:spTgt>
                                        </p:tgtEl>
                                        <p:attrNameLst>
                                          <p:attrName>style.visibility</p:attrName>
                                        </p:attrNameLst>
                                      </p:cBhvr>
                                      <p:to>
                                        <p:strVal val="visible"/>
                                      </p:to>
                                    </p:set>
                                    <p:animEffect filter="fade" transition="in">
                                      <p:cBhvr>
                                        <p:cTn dur="1000"/>
                                        <p:tgtEl>
                                          <p:spTgt spid="27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4" st="14"/>
                                            </p:txEl>
                                          </p:spTgt>
                                        </p:tgtEl>
                                        <p:attrNameLst>
                                          <p:attrName>style.visibility</p:attrName>
                                        </p:attrNameLst>
                                      </p:cBhvr>
                                      <p:to>
                                        <p:strVal val="visible"/>
                                      </p:to>
                                    </p:set>
                                    <p:animEffect filter="fade" transition="in">
                                      <p:cBhvr>
                                        <p:cTn dur="1000"/>
                                        <p:tgtEl>
                                          <p:spTgt spid="27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5" st="15"/>
                                            </p:txEl>
                                          </p:spTgt>
                                        </p:tgtEl>
                                        <p:attrNameLst>
                                          <p:attrName>style.visibility</p:attrName>
                                        </p:attrNameLst>
                                      </p:cBhvr>
                                      <p:to>
                                        <p:strVal val="visible"/>
                                      </p:to>
                                    </p:set>
                                    <p:animEffect filter="fade" transition="in">
                                      <p:cBhvr>
                                        <p:cTn dur="1000"/>
                                        <p:tgtEl>
                                          <p:spTgt spid="27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6" st="16"/>
                                            </p:txEl>
                                          </p:spTgt>
                                        </p:tgtEl>
                                        <p:attrNameLst>
                                          <p:attrName>style.visibility</p:attrName>
                                        </p:attrNameLst>
                                      </p:cBhvr>
                                      <p:to>
                                        <p:strVal val="visible"/>
                                      </p:to>
                                    </p:set>
                                    <p:animEffect filter="fade" transition="in">
                                      <p:cBhvr>
                                        <p:cTn dur="1000"/>
                                        <p:tgtEl>
                                          <p:spTgt spid="27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7" st="17"/>
                                            </p:txEl>
                                          </p:spTgt>
                                        </p:tgtEl>
                                        <p:attrNameLst>
                                          <p:attrName>style.visibility</p:attrName>
                                        </p:attrNameLst>
                                      </p:cBhvr>
                                      <p:to>
                                        <p:strVal val="visible"/>
                                      </p:to>
                                    </p:set>
                                    <p:animEffect filter="fade" transition="in">
                                      <p:cBhvr>
                                        <p:cTn dur="1000"/>
                                        <p:tgtEl>
                                          <p:spTgt spid="27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8" st="18"/>
                                            </p:txEl>
                                          </p:spTgt>
                                        </p:tgtEl>
                                        <p:attrNameLst>
                                          <p:attrName>style.visibility</p:attrName>
                                        </p:attrNameLst>
                                      </p:cBhvr>
                                      <p:to>
                                        <p:strVal val="visible"/>
                                      </p:to>
                                    </p:set>
                                    <p:animEffect filter="fade" transition="in">
                                      <p:cBhvr>
                                        <p:cTn dur="1000"/>
                                        <p:tgtEl>
                                          <p:spTgt spid="27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9" st="19"/>
                                            </p:txEl>
                                          </p:spTgt>
                                        </p:tgtEl>
                                        <p:attrNameLst>
                                          <p:attrName>style.visibility</p:attrName>
                                        </p:attrNameLst>
                                      </p:cBhvr>
                                      <p:to>
                                        <p:strVal val="visible"/>
                                      </p:to>
                                    </p:set>
                                    <p:animEffect filter="fade" transition="in">
                                      <p:cBhvr>
                                        <p:cTn dur="1000"/>
                                        <p:tgtEl>
                                          <p:spTgt spid="27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0" st="20"/>
                                            </p:txEl>
                                          </p:spTgt>
                                        </p:tgtEl>
                                        <p:attrNameLst>
                                          <p:attrName>style.visibility</p:attrName>
                                        </p:attrNameLst>
                                      </p:cBhvr>
                                      <p:to>
                                        <p:strVal val="visible"/>
                                      </p:to>
                                    </p:set>
                                    <p:animEffect filter="fade" transition="in">
                                      <p:cBhvr>
                                        <p:cTn dur="1000"/>
                                        <p:tgtEl>
                                          <p:spTgt spid="27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1" st="21"/>
                                            </p:txEl>
                                          </p:spTgt>
                                        </p:tgtEl>
                                        <p:attrNameLst>
                                          <p:attrName>style.visibility</p:attrName>
                                        </p:attrNameLst>
                                      </p:cBhvr>
                                      <p:to>
                                        <p:strVal val="visible"/>
                                      </p:to>
                                    </p:set>
                                    <p:animEffect filter="fade" transition="in">
                                      <p:cBhvr>
                                        <p:cTn dur="1000"/>
                                        <p:tgtEl>
                                          <p:spTgt spid="27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2" st="22"/>
                                            </p:txEl>
                                          </p:spTgt>
                                        </p:tgtEl>
                                        <p:attrNameLst>
                                          <p:attrName>style.visibility</p:attrName>
                                        </p:attrNameLst>
                                      </p:cBhvr>
                                      <p:to>
                                        <p:strVal val="visible"/>
                                      </p:to>
                                    </p:set>
                                    <p:animEffect filter="fade" transition="in">
                                      <p:cBhvr>
                                        <p:cTn dur="1000"/>
                                        <p:tgtEl>
                                          <p:spTgt spid="270">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3" st="23"/>
                                            </p:txEl>
                                          </p:spTgt>
                                        </p:tgtEl>
                                        <p:attrNameLst>
                                          <p:attrName>style.visibility</p:attrName>
                                        </p:attrNameLst>
                                      </p:cBhvr>
                                      <p:to>
                                        <p:strVal val="visible"/>
                                      </p:to>
                                    </p:set>
                                    <p:animEffect filter="fade" transition="in">
                                      <p:cBhvr>
                                        <p:cTn dur="1000"/>
                                        <p:tgtEl>
                                          <p:spTgt spid="270">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4" st="24"/>
                                            </p:txEl>
                                          </p:spTgt>
                                        </p:tgtEl>
                                        <p:attrNameLst>
                                          <p:attrName>style.visibility</p:attrName>
                                        </p:attrNameLst>
                                      </p:cBhvr>
                                      <p:to>
                                        <p:strVal val="visible"/>
                                      </p:to>
                                    </p:set>
                                    <p:animEffect filter="fade" transition="in">
                                      <p:cBhvr>
                                        <p:cTn dur="1000"/>
                                        <p:tgtEl>
                                          <p:spTgt spid="270">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45de6dc469_0_12"/>
          <p:cNvSpPr txBox="1"/>
          <p:nvPr>
            <p:ph idx="6" type="ctrTitle"/>
          </p:nvPr>
        </p:nvSpPr>
        <p:spPr>
          <a:xfrm>
            <a:off x="187025" y="248450"/>
            <a:ext cx="832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500"/>
              <a:t>XPATH - Cautare dupa atribut=valoare indiferent de tag</a:t>
            </a:r>
            <a:endParaRPr b="1" sz="2500">
              <a:solidFill>
                <a:schemeClr val="lt2"/>
              </a:solidFill>
              <a:latin typeface="Roboto"/>
              <a:ea typeface="Roboto"/>
              <a:cs typeface="Roboto"/>
              <a:sym typeface="Roboto"/>
            </a:endParaRPr>
          </a:p>
        </p:txBody>
      </p:sp>
      <p:cxnSp>
        <p:nvCxnSpPr>
          <p:cNvPr id="277" name="Google Shape;277;g245de6dc469_0_12"/>
          <p:cNvCxnSpPr/>
          <p:nvPr/>
        </p:nvCxnSpPr>
        <p:spPr>
          <a:xfrm>
            <a:off x="311700" y="855075"/>
            <a:ext cx="8520600" cy="0"/>
          </a:xfrm>
          <a:prstGeom prst="straightConnector1">
            <a:avLst/>
          </a:prstGeom>
          <a:noFill/>
          <a:ln cap="flat" cmpd="sng" w="9525">
            <a:solidFill>
              <a:schemeClr val="accent1"/>
            </a:solidFill>
            <a:prstDash val="solid"/>
            <a:round/>
            <a:headEnd len="sm" w="sm" type="none"/>
            <a:tailEnd len="sm" w="sm" type="none"/>
          </a:ln>
        </p:spPr>
      </p:cxnSp>
      <p:sp>
        <p:nvSpPr>
          <p:cNvPr id="278" name="Google Shape;278;g245de6dc469_0_12"/>
          <p:cNvSpPr txBox="1"/>
          <p:nvPr/>
        </p:nvSpPr>
        <p:spPr>
          <a:xfrm>
            <a:off x="311700" y="921538"/>
            <a:ext cx="75408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Daca la un moment dat ne va interesa sa cautam elemente care au o anumita pereche atribut=valoare fara sa ne intereseze tag-ul, putem sa ne folosim de caracterul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Hai sa analizam un xpath: </a:t>
            </a:r>
            <a:r>
              <a:rPr b="1" i="1" lang="en-GB" sz="1000">
                <a:solidFill>
                  <a:schemeClr val="lt1"/>
                </a:solidFill>
                <a:latin typeface="Roboto"/>
                <a:ea typeface="Roboto"/>
                <a:cs typeface="Roboto"/>
                <a:sym typeface="Roboto"/>
              </a:rPr>
              <a:t>//*[@class="ng-scope"] (</a:t>
            </a:r>
            <a:r>
              <a:rPr b="1" i="1" lang="en-GB" sz="1000" u="sng">
                <a:solidFill>
                  <a:schemeClr val="hlink"/>
                </a:solidFill>
                <a:latin typeface="Roboto"/>
                <a:ea typeface="Roboto"/>
                <a:cs typeface="Roboto"/>
                <a:sym typeface="Roboto"/>
                <a:hlinkClick r:id="rId3"/>
              </a:rPr>
              <a:t>sursa</a:t>
            </a:r>
            <a:r>
              <a:rPr b="1" i="1" lang="en-GB" sz="1000">
                <a:solidFill>
                  <a:schemeClr val="lt1"/>
                </a:solidFill>
                <a:latin typeface="Roboto"/>
                <a:ea typeface="Roboto"/>
                <a:cs typeface="Roboto"/>
                <a:sym typeface="Roboto"/>
              </a:rPr>
              <a:t>)</a:t>
            </a:r>
            <a:endParaRPr b="1" i="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Ce putem sa observam aici? </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caracterele “//” marcheaza inceputul cautarii pe baza de xpath relativ</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caracterul “*” marcheaza cautarea tuturor elementelor indiferent de tag</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caracterul “[” marcheaza inceputul cautarii de tip atribut=valoare</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caracterul “@” anunta sistemul ca urmeaza sa fie dat un atribut de cautare</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a:t>
            </a:r>
            <a:r>
              <a:rPr b="1" i="1" lang="en-GB" sz="1000">
                <a:solidFill>
                  <a:schemeClr val="lt1"/>
                </a:solidFill>
                <a:latin typeface="Roboto"/>
                <a:ea typeface="Roboto"/>
                <a:cs typeface="Roboto"/>
                <a:sym typeface="Roboto"/>
              </a:rPr>
              <a:t>class</a:t>
            </a:r>
            <a:r>
              <a:rPr b="1" lang="en-GB" sz="1000">
                <a:solidFill>
                  <a:schemeClr val="lt1"/>
                </a:solidFill>
                <a:latin typeface="Roboto"/>
                <a:ea typeface="Roboto"/>
                <a:cs typeface="Roboto"/>
                <a:sym typeface="Roboto"/>
              </a:rPr>
              <a:t>”  este atributul pe care il cautam</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a:t>
            </a:r>
            <a:r>
              <a:rPr b="1" i="1" lang="en-GB" sz="1000">
                <a:solidFill>
                  <a:schemeClr val="lt1"/>
                </a:solidFill>
                <a:latin typeface="Roboto"/>
                <a:ea typeface="Roboto"/>
                <a:cs typeface="Roboto"/>
                <a:sym typeface="Roboto"/>
              </a:rPr>
              <a:t>ng-scope</a:t>
            </a:r>
            <a:r>
              <a:rPr b="1" lang="en-GB" sz="1000">
                <a:solidFill>
                  <a:schemeClr val="lt1"/>
                </a:solidFill>
                <a:latin typeface="Roboto"/>
                <a:ea typeface="Roboto"/>
                <a:cs typeface="Roboto"/>
                <a:sym typeface="Roboto"/>
              </a:rPr>
              <a:t>” este valoarea atributului pe care il cautam</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In traducere libera, xpath-ul de mai sus ar fi asa: cauta toate elementele indiferent de tag care au clasa ng-scope</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Rezultatele cautarii sunt urmatoarele: </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p:txBody>
      </p:sp>
      <p:pic>
        <p:nvPicPr>
          <p:cNvPr id="279" name="Google Shape;279;g245de6dc469_0_12"/>
          <p:cNvPicPr preferRelativeResize="0"/>
          <p:nvPr/>
        </p:nvPicPr>
        <p:blipFill>
          <a:blip r:embed="rId4">
            <a:alphaModFix/>
          </a:blip>
          <a:stretch>
            <a:fillRect/>
          </a:stretch>
        </p:blipFill>
        <p:spPr>
          <a:xfrm>
            <a:off x="363975" y="3364575"/>
            <a:ext cx="3942835" cy="606600"/>
          </a:xfrm>
          <a:prstGeom prst="rect">
            <a:avLst/>
          </a:prstGeom>
          <a:noFill/>
          <a:ln>
            <a:noFill/>
          </a:ln>
        </p:spPr>
      </p:pic>
      <p:pic>
        <p:nvPicPr>
          <p:cNvPr id="280" name="Google Shape;280;g245de6dc469_0_12"/>
          <p:cNvPicPr preferRelativeResize="0"/>
          <p:nvPr/>
        </p:nvPicPr>
        <p:blipFill>
          <a:blip r:embed="rId5">
            <a:alphaModFix/>
          </a:blip>
          <a:stretch>
            <a:fillRect/>
          </a:stretch>
        </p:blipFill>
        <p:spPr>
          <a:xfrm>
            <a:off x="363963" y="4075575"/>
            <a:ext cx="6726494" cy="225050"/>
          </a:xfrm>
          <a:prstGeom prst="rect">
            <a:avLst/>
          </a:prstGeom>
          <a:noFill/>
          <a:ln>
            <a:noFill/>
          </a:ln>
        </p:spPr>
      </p:pic>
      <p:pic>
        <p:nvPicPr>
          <p:cNvPr id="281" name="Google Shape;281;g245de6dc469_0_12"/>
          <p:cNvPicPr preferRelativeResize="0"/>
          <p:nvPr/>
        </p:nvPicPr>
        <p:blipFill>
          <a:blip r:embed="rId6">
            <a:alphaModFix/>
          </a:blip>
          <a:stretch>
            <a:fillRect/>
          </a:stretch>
        </p:blipFill>
        <p:spPr>
          <a:xfrm>
            <a:off x="363975" y="4405025"/>
            <a:ext cx="6840424" cy="225050"/>
          </a:xfrm>
          <a:prstGeom prst="rect">
            <a:avLst/>
          </a:prstGeom>
          <a:noFill/>
          <a:ln>
            <a:noFill/>
          </a:ln>
        </p:spPr>
      </p:pic>
      <p:pic>
        <p:nvPicPr>
          <p:cNvPr id="282" name="Google Shape;282;g245de6dc469_0_12"/>
          <p:cNvPicPr preferRelativeResize="0"/>
          <p:nvPr/>
        </p:nvPicPr>
        <p:blipFill>
          <a:blip r:embed="rId7">
            <a:alphaModFix/>
          </a:blip>
          <a:stretch>
            <a:fillRect/>
          </a:stretch>
        </p:blipFill>
        <p:spPr>
          <a:xfrm>
            <a:off x="363975" y="4701250"/>
            <a:ext cx="6726474" cy="22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1000"/>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1000"/>
                                        <p:tgtEl>
                                          <p:spTgt spid="2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Effect filter="fade" transition="in">
                                      <p:cBhvr>
                                        <p:cTn dur="1000"/>
                                        <p:tgtEl>
                                          <p:spTgt spid="2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animEffect filter="fade" transition="in">
                                      <p:cBhvr>
                                        <p:cTn dur="1000"/>
                                        <p:tgtEl>
                                          <p:spTgt spid="2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animEffect filter="fade" transition="in">
                                      <p:cBhvr>
                                        <p:cTn dur="1000"/>
                                        <p:tgtEl>
                                          <p:spTgt spid="2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animEffect filter="fade" transition="in">
                                      <p:cBhvr>
                                        <p:cTn dur="1000"/>
                                        <p:tgtEl>
                                          <p:spTgt spid="2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animEffect filter="fade" transition="in">
                                      <p:cBhvr>
                                        <p:cTn dur="1000"/>
                                        <p:tgtEl>
                                          <p:spTgt spid="27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animEffect filter="fade" transition="in">
                                      <p:cBhvr>
                                        <p:cTn dur="1000"/>
                                        <p:tgtEl>
                                          <p:spTgt spid="27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4" st="14"/>
                                            </p:txEl>
                                          </p:spTgt>
                                        </p:tgtEl>
                                        <p:attrNameLst>
                                          <p:attrName>style.visibility</p:attrName>
                                        </p:attrNameLst>
                                      </p:cBhvr>
                                      <p:to>
                                        <p:strVal val="visible"/>
                                      </p:to>
                                    </p:set>
                                    <p:animEffect filter="fade" transition="in">
                                      <p:cBhvr>
                                        <p:cTn dur="1000"/>
                                        <p:tgtEl>
                                          <p:spTgt spid="27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5" st="15"/>
                                            </p:txEl>
                                          </p:spTgt>
                                        </p:tgtEl>
                                        <p:attrNameLst>
                                          <p:attrName>style.visibility</p:attrName>
                                        </p:attrNameLst>
                                      </p:cBhvr>
                                      <p:to>
                                        <p:strVal val="visible"/>
                                      </p:to>
                                    </p:set>
                                    <p:animEffect filter="fade" transition="in">
                                      <p:cBhvr>
                                        <p:cTn dur="1000"/>
                                        <p:tgtEl>
                                          <p:spTgt spid="27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6" st="16"/>
                                            </p:txEl>
                                          </p:spTgt>
                                        </p:tgtEl>
                                        <p:attrNameLst>
                                          <p:attrName>style.visibility</p:attrName>
                                        </p:attrNameLst>
                                      </p:cBhvr>
                                      <p:to>
                                        <p:strVal val="visible"/>
                                      </p:to>
                                    </p:set>
                                    <p:animEffect filter="fade" transition="in">
                                      <p:cBhvr>
                                        <p:cTn dur="1000"/>
                                        <p:tgtEl>
                                          <p:spTgt spid="27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7" st="17"/>
                                            </p:txEl>
                                          </p:spTgt>
                                        </p:tgtEl>
                                        <p:attrNameLst>
                                          <p:attrName>style.visibility</p:attrName>
                                        </p:attrNameLst>
                                      </p:cBhvr>
                                      <p:to>
                                        <p:strVal val="visible"/>
                                      </p:to>
                                    </p:set>
                                    <p:animEffect filter="fade" transition="in">
                                      <p:cBhvr>
                                        <p:cTn dur="1000"/>
                                        <p:tgtEl>
                                          <p:spTgt spid="27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8" st="18"/>
                                            </p:txEl>
                                          </p:spTgt>
                                        </p:tgtEl>
                                        <p:attrNameLst>
                                          <p:attrName>style.visibility</p:attrName>
                                        </p:attrNameLst>
                                      </p:cBhvr>
                                      <p:to>
                                        <p:strVal val="visible"/>
                                      </p:to>
                                    </p:set>
                                    <p:animEffect filter="fade" transition="in">
                                      <p:cBhvr>
                                        <p:cTn dur="1000"/>
                                        <p:tgtEl>
                                          <p:spTgt spid="27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9" st="19"/>
                                            </p:txEl>
                                          </p:spTgt>
                                        </p:tgtEl>
                                        <p:attrNameLst>
                                          <p:attrName>style.visibility</p:attrName>
                                        </p:attrNameLst>
                                      </p:cBhvr>
                                      <p:to>
                                        <p:strVal val="visible"/>
                                      </p:to>
                                    </p:set>
                                    <p:animEffect filter="fade" transition="in">
                                      <p:cBhvr>
                                        <p:cTn dur="1000"/>
                                        <p:tgtEl>
                                          <p:spTgt spid="278">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45de6dc469_0_24"/>
          <p:cNvSpPr txBox="1"/>
          <p:nvPr>
            <p:ph idx="6" type="ctrTitle"/>
          </p:nvPr>
        </p:nvSpPr>
        <p:spPr>
          <a:xfrm>
            <a:off x="311700" y="644550"/>
            <a:ext cx="4516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Axis Navigation</a:t>
            </a:r>
            <a:endParaRPr b="1">
              <a:solidFill>
                <a:schemeClr val="lt2"/>
              </a:solidFill>
              <a:latin typeface="Roboto"/>
              <a:ea typeface="Roboto"/>
              <a:cs typeface="Roboto"/>
              <a:sym typeface="Roboto"/>
            </a:endParaRPr>
          </a:p>
        </p:txBody>
      </p:sp>
      <p:cxnSp>
        <p:nvCxnSpPr>
          <p:cNvPr id="288" name="Google Shape;288;g245de6dc469_0_2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9" name="Google Shape;289;g245de6dc469_0_24"/>
          <p:cNvSpPr txBox="1"/>
          <p:nvPr/>
        </p:nvSpPr>
        <p:spPr>
          <a:xfrm>
            <a:off x="311700" y="1686925"/>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XPATH-ul ne ofera avantajul major ca poate sa efectueze urmatoarele tipuri de cautari:</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Din parinte in copil</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Din copil in parinte</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Din element in fratele ulterior</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Din element in fratele anterior</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Numim parinte orice element care are sub el mai multe alte elemente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Numim copil orice element care se afla in componenta unui alt element</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Numim frate ulterior orice element care se afla dupa un alt element sub acelasi parinte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Numim frate anterior orice element care se afla inaintea unui alt element sub acelasi parinte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10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10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1000"/>
                                        <p:tgtEl>
                                          <p:spTgt spid="2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9" st="9"/>
                                            </p:txEl>
                                          </p:spTgt>
                                        </p:tgtEl>
                                        <p:attrNameLst>
                                          <p:attrName>style.visibility</p:attrName>
                                        </p:attrNameLst>
                                      </p:cBhvr>
                                      <p:to>
                                        <p:strVal val="visible"/>
                                      </p:to>
                                    </p:set>
                                    <p:animEffect filter="fade" transition="in">
                                      <p:cBhvr>
                                        <p:cTn dur="1000"/>
                                        <p:tgtEl>
                                          <p:spTgt spid="2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0" st="10"/>
                                            </p:txEl>
                                          </p:spTgt>
                                        </p:tgtEl>
                                        <p:attrNameLst>
                                          <p:attrName>style.visibility</p:attrName>
                                        </p:attrNameLst>
                                      </p:cBhvr>
                                      <p:to>
                                        <p:strVal val="visible"/>
                                      </p:to>
                                    </p:set>
                                    <p:animEffect filter="fade" transition="in">
                                      <p:cBhvr>
                                        <p:cTn dur="1000"/>
                                        <p:tgtEl>
                                          <p:spTgt spid="28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1" st="11"/>
                                            </p:txEl>
                                          </p:spTgt>
                                        </p:tgtEl>
                                        <p:attrNameLst>
                                          <p:attrName>style.visibility</p:attrName>
                                        </p:attrNameLst>
                                      </p:cBhvr>
                                      <p:to>
                                        <p:strVal val="visible"/>
                                      </p:to>
                                    </p:set>
                                    <p:animEffect filter="fade" transition="in">
                                      <p:cBhvr>
                                        <p:cTn dur="1000"/>
                                        <p:tgtEl>
                                          <p:spTgt spid="28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4d030190b8_0_26"/>
          <p:cNvSpPr txBox="1"/>
          <p:nvPr>
            <p:ph idx="6" type="ctrTitle"/>
          </p:nvPr>
        </p:nvSpPr>
        <p:spPr>
          <a:xfrm>
            <a:off x="311700" y="262325"/>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XPATH - Cautarea din parinte in copil</a:t>
            </a:r>
            <a:endParaRPr b="1">
              <a:solidFill>
                <a:schemeClr val="lt2"/>
              </a:solidFill>
              <a:latin typeface="Roboto"/>
              <a:ea typeface="Roboto"/>
              <a:cs typeface="Roboto"/>
              <a:sym typeface="Roboto"/>
            </a:endParaRPr>
          </a:p>
        </p:txBody>
      </p:sp>
      <p:cxnSp>
        <p:nvCxnSpPr>
          <p:cNvPr id="295" name="Google Shape;295;g24d030190b8_0_26"/>
          <p:cNvCxnSpPr/>
          <p:nvPr/>
        </p:nvCxnSpPr>
        <p:spPr>
          <a:xfrm>
            <a:off x="311700" y="1000575"/>
            <a:ext cx="8520600" cy="0"/>
          </a:xfrm>
          <a:prstGeom prst="straightConnector1">
            <a:avLst/>
          </a:prstGeom>
          <a:noFill/>
          <a:ln cap="flat" cmpd="sng" w="9525">
            <a:solidFill>
              <a:schemeClr val="accent1"/>
            </a:solidFill>
            <a:prstDash val="solid"/>
            <a:round/>
            <a:headEnd len="sm" w="sm" type="none"/>
            <a:tailEnd len="sm" w="sm" type="none"/>
          </a:ln>
        </p:spPr>
      </p:cxnSp>
      <p:sp>
        <p:nvSpPr>
          <p:cNvPr id="296" name="Google Shape;296;g24d030190b8_0_26"/>
          <p:cNvSpPr txBox="1"/>
          <p:nvPr/>
        </p:nvSpPr>
        <p:spPr>
          <a:xfrm>
            <a:off x="311700" y="1321325"/>
            <a:ext cx="85206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Cautarea din parinte in copil inseamna sa gasim primul element unic inaintea celui care ne intereseaza, si apoi sa navigam folosind caracterul “/” pana in locul in care avem nevoie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Hai sa analizam un xpath: </a:t>
            </a:r>
            <a:r>
              <a:rPr b="1" i="1" lang="en-GB" sz="1000">
                <a:solidFill>
                  <a:schemeClr val="lt1"/>
                </a:solidFill>
                <a:latin typeface="Roboto"/>
                <a:ea typeface="Roboto"/>
                <a:cs typeface="Roboto"/>
                <a:sym typeface="Roboto"/>
              </a:rPr>
              <a:t>//i[@class="material-icons"] (</a:t>
            </a:r>
            <a:r>
              <a:rPr b="1" i="1" lang="en-GB" sz="1000" u="sng">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a:solidFill>
                  <a:schemeClr val="lt1"/>
                </a:solidFill>
                <a:latin typeface="Roboto"/>
                <a:ea typeface="Roboto"/>
                <a:cs typeface="Roboto"/>
                <a:sym typeface="Roboto"/>
              </a:rPr>
              <a:t> - shopping cart)</a:t>
            </a:r>
            <a:endParaRPr b="1" i="1" sz="1000">
              <a:solidFill>
                <a:schemeClr val="lt1"/>
              </a:solidFill>
              <a:latin typeface="Roboto"/>
              <a:ea typeface="Roboto"/>
              <a:cs typeface="Roboto"/>
              <a:sym typeface="Roboto"/>
            </a:endParaRPr>
          </a:p>
          <a:p>
            <a:pPr indent="0" lvl="0" marL="0" rtl="0" algn="l">
              <a:spcBef>
                <a:spcPts val="0"/>
              </a:spcBef>
              <a:spcAft>
                <a:spcPts val="0"/>
              </a:spcAft>
              <a:buNone/>
            </a:pPr>
            <a:r>
              <a:t/>
            </a:r>
            <a:endParaRPr b="1" i="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Exercitiu: Vrem sa extragem urmatorul text din interfata si sa il verificam ca e corect.</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Codul html pentru acest text este urmatorul: </a:t>
            </a:r>
            <a:r>
              <a:rPr b="1" i="1" lang="en-GB" sz="1000">
                <a:solidFill>
                  <a:schemeClr val="accent1"/>
                </a:solidFill>
                <a:latin typeface="Roboto"/>
                <a:ea typeface="Roboto"/>
                <a:cs typeface="Roboto"/>
                <a:sym typeface="Roboto"/>
              </a:rPr>
              <a:t>&lt;strong&gt;Ai comandat de peste 150 de lei, ai transport gratuit oriunde în România!&lt;/strong&gt;</a:t>
            </a:r>
            <a:endParaRPr b="1" i="1" sz="1000">
              <a:solidFill>
                <a:schemeClr val="accen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In cazul asta singura cautare pe care o putem face este urmatoarea: </a:t>
            </a:r>
            <a:r>
              <a:rPr b="1" i="1" lang="en-GB" sz="1000">
                <a:solidFill>
                  <a:schemeClr val="lt1"/>
                </a:solidFill>
                <a:latin typeface="Roboto"/>
                <a:ea typeface="Roboto"/>
                <a:cs typeface="Roboto"/>
                <a:sym typeface="Roboto"/>
              </a:rPr>
              <a:t>//strong </a:t>
            </a:r>
            <a:endParaRPr b="1" i="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Rezultate:</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Observati ca rezultatele nu sunt unice si nu avem cum sa facem cautare de tip atribut=valoare</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Ce putem sa facem insa, este sa plecam din parinte si sa navigam catre copil: </a:t>
            </a:r>
            <a:r>
              <a:rPr b="1" i="1" lang="en-GB" sz="1000">
                <a:solidFill>
                  <a:schemeClr val="lt1"/>
                </a:solidFill>
                <a:latin typeface="Roboto"/>
                <a:ea typeface="Roboto"/>
                <a:cs typeface="Roboto"/>
                <a:sym typeface="Roboto"/>
              </a:rPr>
              <a:t>//div/strong</a:t>
            </a:r>
            <a:endParaRPr b="1" i="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Rezultate: </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Observati ca de data asta rezultatul este unic.</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p:txBody>
      </p:sp>
      <p:pic>
        <p:nvPicPr>
          <p:cNvPr id="297" name="Google Shape;297;g24d030190b8_0_26"/>
          <p:cNvPicPr preferRelativeResize="0"/>
          <p:nvPr/>
        </p:nvPicPr>
        <p:blipFill>
          <a:blip r:embed="rId4">
            <a:alphaModFix/>
          </a:blip>
          <a:stretch>
            <a:fillRect/>
          </a:stretch>
        </p:blipFill>
        <p:spPr>
          <a:xfrm>
            <a:off x="6359500" y="2811600"/>
            <a:ext cx="2589701" cy="751625"/>
          </a:xfrm>
          <a:prstGeom prst="rect">
            <a:avLst/>
          </a:prstGeom>
          <a:noFill/>
          <a:ln>
            <a:noFill/>
          </a:ln>
        </p:spPr>
      </p:pic>
      <p:pic>
        <p:nvPicPr>
          <p:cNvPr id="298" name="Google Shape;298;g24d030190b8_0_26"/>
          <p:cNvPicPr preferRelativeResize="0"/>
          <p:nvPr/>
        </p:nvPicPr>
        <p:blipFill>
          <a:blip r:embed="rId5">
            <a:alphaModFix/>
          </a:blip>
          <a:stretch>
            <a:fillRect/>
          </a:stretch>
        </p:blipFill>
        <p:spPr>
          <a:xfrm>
            <a:off x="1232600" y="2865250"/>
            <a:ext cx="3973800" cy="162800"/>
          </a:xfrm>
          <a:prstGeom prst="rect">
            <a:avLst/>
          </a:prstGeom>
          <a:noFill/>
          <a:ln>
            <a:noFill/>
          </a:ln>
        </p:spPr>
      </p:pic>
      <p:pic>
        <p:nvPicPr>
          <p:cNvPr id="299" name="Google Shape;299;g24d030190b8_0_26"/>
          <p:cNvPicPr preferRelativeResize="0"/>
          <p:nvPr/>
        </p:nvPicPr>
        <p:blipFill>
          <a:blip r:embed="rId6">
            <a:alphaModFix/>
          </a:blip>
          <a:stretch>
            <a:fillRect/>
          </a:stretch>
        </p:blipFill>
        <p:spPr>
          <a:xfrm>
            <a:off x="1081150" y="3727700"/>
            <a:ext cx="3944349" cy="16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0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10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10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1000"/>
                                        <p:tgtEl>
                                          <p:spTgt spid="2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1000"/>
                                        <p:tgtEl>
                                          <p:spTgt spid="2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1000"/>
                                        <p:tgtEl>
                                          <p:spTgt spid="2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Effect filter="fade" transition="in">
                                      <p:cBhvr>
                                        <p:cTn dur="1000"/>
                                        <p:tgtEl>
                                          <p:spTgt spid="2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animEffect filter="fade" transition="in">
                                      <p:cBhvr>
                                        <p:cTn dur="1000"/>
                                        <p:tgtEl>
                                          <p:spTgt spid="2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animEffect filter="fade" transition="in">
                                      <p:cBhvr>
                                        <p:cTn dur="1000"/>
                                        <p:tgtEl>
                                          <p:spTgt spid="29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1" st="11"/>
                                            </p:txEl>
                                          </p:spTgt>
                                        </p:tgtEl>
                                        <p:attrNameLst>
                                          <p:attrName>style.visibility</p:attrName>
                                        </p:attrNameLst>
                                      </p:cBhvr>
                                      <p:to>
                                        <p:strVal val="visible"/>
                                      </p:to>
                                    </p:set>
                                    <p:animEffect filter="fade" transition="in">
                                      <p:cBhvr>
                                        <p:cTn dur="1000"/>
                                        <p:tgtEl>
                                          <p:spTgt spid="29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2" st="12"/>
                                            </p:txEl>
                                          </p:spTgt>
                                        </p:tgtEl>
                                        <p:attrNameLst>
                                          <p:attrName>style.visibility</p:attrName>
                                        </p:attrNameLst>
                                      </p:cBhvr>
                                      <p:to>
                                        <p:strVal val="visible"/>
                                      </p:to>
                                    </p:set>
                                    <p:animEffect filter="fade" transition="in">
                                      <p:cBhvr>
                                        <p:cTn dur="1000"/>
                                        <p:tgtEl>
                                          <p:spTgt spid="29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3" st="13"/>
                                            </p:txEl>
                                          </p:spTgt>
                                        </p:tgtEl>
                                        <p:attrNameLst>
                                          <p:attrName>style.visibility</p:attrName>
                                        </p:attrNameLst>
                                      </p:cBhvr>
                                      <p:to>
                                        <p:strVal val="visible"/>
                                      </p:to>
                                    </p:set>
                                    <p:animEffect filter="fade" transition="in">
                                      <p:cBhvr>
                                        <p:cTn dur="1000"/>
                                        <p:tgtEl>
                                          <p:spTgt spid="29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4" st="14"/>
                                            </p:txEl>
                                          </p:spTgt>
                                        </p:tgtEl>
                                        <p:attrNameLst>
                                          <p:attrName>style.visibility</p:attrName>
                                        </p:attrNameLst>
                                      </p:cBhvr>
                                      <p:to>
                                        <p:strVal val="visible"/>
                                      </p:to>
                                    </p:set>
                                    <p:animEffect filter="fade" transition="in">
                                      <p:cBhvr>
                                        <p:cTn dur="1000"/>
                                        <p:tgtEl>
                                          <p:spTgt spid="29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5" st="15"/>
                                            </p:txEl>
                                          </p:spTgt>
                                        </p:tgtEl>
                                        <p:attrNameLst>
                                          <p:attrName>style.visibility</p:attrName>
                                        </p:attrNameLst>
                                      </p:cBhvr>
                                      <p:to>
                                        <p:strVal val="visible"/>
                                      </p:to>
                                    </p:set>
                                    <p:animEffect filter="fade" transition="in">
                                      <p:cBhvr>
                                        <p:cTn dur="1000"/>
                                        <p:tgtEl>
                                          <p:spTgt spid="29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6" st="16"/>
                                            </p:txEl>
                                          </p:spTgt>
                                        </p:tgtEl>
                                        <p:attrNameLst>
                                          <p:attrName>style.visibility</p:attrName>
                                        </p:attrNameLst>
                                      </p:cBhvr>
                                      <p:to>
                                        <p:strVal val="visible"/>
                                      </p:to>
                                    </p:set>
                                    <p:animEffect filter="fade" transition="in">
                                      <p:cBhvr>
                                        <p:cTn dur="1000"/>
                                        <p:tgtEl>
                                          <p:spTgt spid="29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7" st="17"/>
                                            </p:txEl>
                                          </p:spTgt>
                                        </p:tgtEl>
                                        <p:attrNameLst>
                                          <p:attrName>style.visibility</p:attrName>
                                        </p:attrNameLst>
                                      </p:cBhvr>
                                      <p:to>
                                        <p:strVal val="visible"/>
                                      </p:to>
                                    </p:set>
                                    <p:animEffect filter="fade" transition="in">
                                      <p:cBhvr>
                                        <p:cTn dur="1000"/>
                                        <p:tgtEl>
                                          <p:spTgt spid="296">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4d030190b8_0_38"/>
          <p:cNvSpPr txBox="1"/>
          <p:nvPr>
            <p:ph idx="6" type="ctrTitle"/>
          </p:nvPr>
        </p:nvSpPr>
        <p:spPr>
          <a:xfrm>
            <a:off x="311700" y="139700"/>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XPATH - Cautarea din copil in parinte</a:t>
            </a:r>
            <a:endParaRPr b="1">
              <a:solidFill>
                <a:schemeClr val="lt2"/>
              </a:solidFill>
              <a:latin typeface="Roboto"/>
              <a:ea typeface="Roboto"/>
              <a:cs typeface="Roboto"/>
              <a:sym typeface="Roboto"/>
            </a:endParaRPr>
          </a:p>
        </p:txBody>
      </p:sp>
      <p:cxnSp>
        <p:nvCxnSpPr>
          <p:cNvPr id="305" name="Google Shape;305;g24d030190b8_0_38"/>
          <p:cNvCxnSpPr/>
          <p:nvPr/>
        </p:nvCxnSpPr>
        <p:spPr>
          <a:xfrm>
            <a:off x="311700" y="784525"/>
            <a:ext cx="8520600" cy="0"/>
          </a:xfrm>
          <a:prstGeom prst="straightConnector1">
            <a:avLst/>
          </a:prstGeom>
          <a:noFill/>
          <a:ln cap="flat" cmpd="sng" w="9525">
            <a:solidFill>
              <a:schemeClr val="accent1"/>
            </a:solidFill>
            <a:prstDash val="solid"/>
            <a:round/>
            <a:headEnd len="sm" w="sm" type="none"/>
            <a:tailEnd len="sm" w="sm" type="none"/>
          </a:ln>
        </p:spPr>
      </p:cxnSp>
      <p:sp>
        <p:nvSpPr>
          <p:cNvPr id="306" name="Google Shape;306;g24d030190b8_0_38"/>
          <p:cNvSpPr txBox="1"/>
          <p:nvPr/>
        </p:nvSpPr>
        <p:spPr>
          <a:xfrm>
            <a:off x="311700" y="988950"/>
            <a:ext cx="8687400" cy="397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Cautarea din copil in parinte inseamna sa gasim primul element unic dupa cel care ne intereseaza, si apoi sa navigam folosind caracterul “/” pana in locul in care avem nevoie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Hai sa analizam un xpath: </a:t>
            </a:r>
            <a:r>
              <a:rPr b="1" i="1" lang="en-GB" sz="1000">
                <a:solidFill>
                  <a:schemeClr val="lt1"/>
                </a:solidFill>
                <a:latin typeface="Roboto"/>
                <a:ea typeface="Roboto"/>
                <a:cs typeface="Roboto"/>
                <a:sym typeface="Roboto"/>
              </a:rPr>
              <a:t>//span[@class="glyphicon glyphicon-menu-right"]</a:t>
            </a:r>
            <a:r>
              <a:rPr b="1" i="1" lang="en-GB" sz="1000">
                <a:solidFill>
                  <a:schemeClr val="lt1"/>
                </a:solidFill>
                <a:latin typeface="Roboto"/>
                <a:ea typeface="Roboto"/>
                <a:cs typeface="Roboto"/>
                <a:sym typeface="Roboto"/>
              </a:rPr>
              <a:t> (</a:t>
            </a:r>
            <a:r>
              <a:rPr b="1" i="1" lang="en-GB" sz="1000" u="sng">
                <a:solidFill>
                  <a:schemeClr val="hlink"/>
                </a:solidFill>
                <a:latin typeface="Roboto"/>
                <a:ea typeface="Roboto"/>
                <a:cs typeface="Roboto"/>
                <a:sym typeface="Roboto"/>
                <a:hlinkClick r:id="rId3"/>
              </a:rPr>
              <a:t>sursa</a:t>
            </a:r>
            <a:r>
              <a:rPr b="1" i="1" lang="en-GB" sz="1000">
                <a:solidFill>
                  <a:schemeClr val="lt1"/>
                </a:solidFill>
                <a:latin typeface="Roboto"/>
                <a:ea typeface="Roboto"/>
                <a:cs typeface="Roboto"/>
                <a:sym typeface="Roboto"/>
              </a:rPr>
              <a:t> -  checkout)</a:t>
            </a:r>
            <a:endParaRPr b="1" i="1" sz="1000">
              <a:solidFill>
                <a:schemeClr val="lt1"/>
              </a:solidFill>
              <a:latin typeface="Roboto"/>
              <a:ea typeface="Roboto"/>
              <a:cs typeface="Roboto"/>
              <a:sym typeface="Roboto"/>
            </a:endParaRPr>
          </a:p>
          <a:p>
            <a:pPr indent="0" lvl="0" marL="0" rtl="0" algn="l">
              <a:spcBef>
                <a:spcPts val="0"/>
              </a:spcBef>
              <a:spcAft>
                <a:spcPts val="0"/>
              </a:spcAft>
              <a:buNone/>
            </a:pPr>
            <a:r>
              <a:t/>
            </a:r>
            <a:endParaRPr b="1" i="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Exercitiu: Vrem sa gasim butonul de vizualizare a elementelor de tip lista si sa dam click pe el</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Codul html pentru acest text este urmatorul: </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i="1" lang="en-GB" sz="1000">
                <a:solidFill>
                  <a:schemeClr val="accent1"/>
                </a:solidFill>
                <a:latin typeface="Roboto"/>
                <a:ea typeface="Roboto"/>
                <a:cs typeface="Roboto"/>
                <a:sym typeface="Roboto"/>
              </a:rPr>
              <a:t>&lt;button type="button" class="btn btn-sm btn-alt listing-view-type-change</a:t>
            </a:r>
            <a:endParaRPr b="1" i="1" sz="1000">
              <a:solidFill>
                <a:schemeClr val="accent1"/>
              </a:solidFill>
              <a:latin typeface="Roboto"/>
              <a:ea typeface="Roboto"/>
              <a:cs typeface="Roboto"/>
              <a:sym typeface="Roboto"/>
            </a:endParaRPr>
          </a:p>
          <a:p>
            <a:pPr indent="0" lvl="0" marL="0" rtl="0" algn="l">
              <a:spcBef>
                <a:spcPts val="0"/>
              </a:spcBef>
              <a:spcAft>
                <a:spcPts val="0"/>
              </a:spcAft>
              <a:buNone/>
            </a:pPr>
            <a:r>
              <a:rPr b="1" i="1" lang="en-GB" sz="1000">
                <a:solidFill>
                  <a:schemeClr val="accent1"/>
                </a:solidFill>
                <a:latin typeface="Roboto"/>
                <a:ea typeface="Roboto"/>
                <a:cs typeface="Roboto"/>
                <a:sym typeface="Roboto"/>
              </a:rPr>
              <a:t>                             active" data-type="1" data-target="card_grid"&gt;</a:t>
            </a:r>
            <a:endParaRPr b="1" i="1" sz="1000">
              <a:solidFill>
                <a:schemeClr val="accent1"/>
              </a:solidFill>
              <a:latin typeface="Roboto"/>
              <a:ea typeface="Roboto"/>
              <a:cs typeface="Roboto"/>
              <a:sym typeface="Roboto"/>
            </a:endParaRPr>
          </a:p>
          <a:p>
            <a:pPr indent="0" lvl="0" marL="0" rtl="0" algn="l">
              <a:spcBef>
                <a:spcPts val="0"/>
              </a:spcBef>
              <a:spcAft>
                <a:spcPts val="0"/>
              </a:spcAft>
              <a:buNone/>
            </a:pPr>
            <a:r>
              <a:rPr b="1" i="1" lang="en-GB" sz="1000">
                <a:solidFill>
                  <a:schemeClr val="accent1"/>
                </a:solidFill>
                <a:latin typeface="Roboto"/>
                <a:ea typeface="Roboto"/>
                <a:cs typeface="Roboto"/>
                <a:sym typeface="Roboto"/>
              </a:rPr>
              <a:t>                            &lt;i class="em em-list"&gt;&lt;/i&gt;</a:t>
            </a:r>
            <a:endParaRPr b="1" i="1" sz="1000">
              <a:solidFill>
                <a:schemeClr val="accent1"/>
              </a:solidFill>
              <a:latin typeface="Roboto"/>
              <a:ea typeface="Roboto"/>
              <a:cs typeface="Roboto"/>
              <a:sym typeface="Roboto"/>
            </a:endParaRPr>
          </a:p>
          <a:p>
            <a:pPr indent="0" lvl="0" marL="0" rtl="0" algn="l">
              <a:spcBef>
                <a:spcPts val="0"/>
              </a:spcBef>
              <a:spcAft>
                <a:spcPts val="0"/>
              </a:spcAft>
              <a:buNone/>
            </a:pPr>
            <a:r>
              <a:rPr b="1" i="1" lang="en-GB" sz="1000">
                <a:solidFill>
                  <a:schemeClr val="accent1"/>
                </a:solidFill>
                <a:latin typeface="Roboto"/>
                <a:ea typeface="Roboto"/>
                <a:cs typeface="Roboto"/>
                <a:sym typeface="Roboto"/>
              </a:rPr>
              <a:t>&lt;/button&gt;</a:t>
            </a:r>
            <a:endParaRPr b="1" i="1" sz="1000">
              <a:solidFill>
                <a:schemeClr val="accen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Putem sa facem o cautare de genul urmator (observati spatiul): </a:t>
            </a:r>
            <a:r>
              <a:rPr b="1" i="1" lang="en-GB" sz="1000">
                <a:solidFill>
                  <a:schemeClr val="lt1"/>
                </a:solidFill>
                <a:latin typeface="Roboto"/>
                <a:ea typeface="Roboto"/>
                <a:cs typeface="Roboto"/>
                <a:sym typeface="Roboto"/>
              </a:rPr>
              <a:t>//button[@class="btn btn-sm btn-alt listing-view-type-change                              active"]</a:t>
            </a:r>
            <a:endParaRPr i="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Rezultate:</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Nu gasim elemente pentru ca selectorul contine, pe langa acel spatiu foarte mare, si caracterul ENTER. </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Ce putem sa facem, este sa plecam din cel mai apropiat element si sa navigam catre elementul dorit: //i[@class="em em-list"]//parent::button</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GB" sz="1000">
                <a:solidFill>
                  <a:schemeClr val="lt1"/>
                </a:solidFill>
                <a:latin typeface="Roboto"/>
                <a:ea typeface="Roboto"/>
                <a:cs typeface="Roboto"/>
                <a:sym typeface="Roboto"/>
              </a:rPr>
              <a:t>Observati ca atunci cand am navigat catre parent am folosit caracterele “//”, si ca nu e suficient sa spun ca vreau sa navighez catre parinte, trebuie sa ii specific ca ma intereseaza un parinte de tip button</a:t>
            </a:r>
            <a:endParaRPr b="1" sz="1000">
              <a:solidFill>
                <a:schemeClr val="lt1"/>
              </a:solidFill>
              <a:latin typeface="Roboto"/>
              <a:ea typeface="Roboto"/>
              <a:cs typeface="Roboto"/>
              <a:sym typeface="Roboto"/>
            </a:endParaRPr>
          </a:p>
          <a:p>
            <a:pPr indent="0" lvl="0" marL="0" rtl="0" algn="l">
              <a:spcBef>
                <a:spcPts val="0"/>
              </a:spcBef>
              <a:spcAft>
                <a:spcPts val="0"/>
              </a:spcAft>
              <a:buNone/>
            </a:pPr>
            <a:r>
              <a:t/>
            </a:r>
            <a:endParaRPr b="1" sz="1000">
              <a:solidFill>
                <a:schemeClr val="lt1"/>
              </a:solidFill>
              <a:latin typeface="Roboto"/>
              <a:ea typeface="Roboto"/>
              <a:cs typeface="Roboto"/>
              <a:sym typeface="Roboto"/>
            </a:endParaRPr>
          </a:p>
        </p:txBody>
      </p:sp>
      <p:pic>
        <p:nvPicPr>
          <p:cNvPr id="307" name="Google Shape;307;g24d030190b8_0_38"/>
          <p:cNvPicPr preferRelativeResize="0"/>
          <p:nvPr/>
        </p:nvPicPr>
        <p:blipFill>
          <a:blip r:embed="rId4">
            <a:alphaModFix/>
          </a:blip>
          <a:stretch>
            <a:fillRect/>
          </a:stretch>
        </p:blipFill>
        <p:spPr>
          <a:xfrm>
            <a:off x="5976241" y="2225225"/>
            <a:ext cx="1691109" cy="199600"/>
          </a:xfrm>
          <a:prstGeom prst="rect">
            <a:avLst/>
          </a:prstGeom>
          <a:noFill/>
          <a:ln>
            <a:noFill/>
          </a:ln>
        </p:spPr>
      </p:pic>
      <p:pic>
        <p:nvPicPr>
          <p:cNvPr id="308" name="Google Shape;308;g24d030190b8_0_38"/>
          <p:cNvPicPr preferRelativeResize="0"/>
          <p:nvPr/>
        </p:nvPicPr>
        <p:blipFill>
          <a:blip r:embed="rId5">
            <a:alphaModFix/>
          </a:blip>
          <a:stretch>
            <a:fillRect/>
          </a:stretch>
        </p:blipFill>
        <p:spPr>
          <a:xfrm>
            <a:off x="1117350" y="3430925"/>
            <a:ext cx="6614024" cy="19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0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0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0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10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Effect filter="fade" transition="in">
                                      <p:cBhvr>
                                        <p:cTn dur="1000"/>
                                        <p:tgtEl>
                                          <p:spTgt spid="3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Effect filter="fade" transition="in">
                                      <p:cBhvr>
                                        <p:cTn dur="1000"/>
                                        <p:tgtEl>
                                          <p:spTgt spid="3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animEffect filter="fade" transition="in">
                                      <p:cBhvr>
                                        <p:cTn dur="1000"/>
                                        <p:tgtEl>
                                          <p:spTgt spid="3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animEffect filter="fade" transition="in">
                                      <p:cBhvr>
                                        <p:cTn dur="1000"/>
                                        <p:tgtEl>
                                          <p:spTgt spid="3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0" st="10"/>
                                            </p:txEl>
                                          </p:spTgt>
                                        </p:tgtEl>
                                        <p:attrNameLst>
                                          <p:attrName>style.visibility</p:attrName>
                                        </p:attrNameLst>
                                      </p:cBhvr>
                                      <p:to>
                                        <p:strVal val="visible"/>
                                      </p:to>
                                    </p:set>
                                    <p:animEffect filter="fade" transition="in">
                                      <p:cBhvr>
                                        <p:cTn dur="1000"/>
                                        <p:tgtEl>
                                          <p:spTgt spid="3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1" st="11"/>
                                            </p:txEl>
                                          </p:spTgt>
                                        </p:tgtEl>
                                        <p:attrNameLst>
                                          <p:attrName>style.visibility</p:attrName>
                                        </p:attrNameLst>
                                      </p:cBhvr>
                                      <p:to>
                                        <p:strVal val="visible"/>
                                      </p:to>
                                    </p:set>
                                    <p:animEffect filter="fade" transition="in">
                                      <p:cBhvr>
                                        <p:cTn dur="1000"/>
                                        <p:tgtEl>
                                          <p:spTgt spid="3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2" st="12"/>
                                            </p:txEl>
                                          </p:spTgt>
                                        </p:tgtEl>
                                        <p:attrNameLst>
                                          <p:attrName>style.visibility</p:attrName>
                                        </p:attrNameLst>
                                      </p:cBhvr>
                                      <p:to>
                                        <p:strVal val="visible"/>
                                      </p:to>
                                    </p:set>
                                    <p:animEffect filter="fade" transition="in">
                                      <p:cBhvr>
                                        <p:cTn dur="1000"/>
                                        <p:tgtEl>
                                          <p:spTgt spid="3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3" st="13"/>
                                            </p:txEl>
                                          </p:spTgt>
                                        </p:tgtEl>
                                        <p:attrNameLst>
                                          <p:attrName>style.visibility</p:attrName>
                                        </p:attrNameLst>
                                      </p:cBhvr>
                                      <p:to>
                                        <p:strVal val="visible"/>
                                      </p:to>
                                    </p:set>
                                    <p:animEffect filter="fade" transition="in">
                                      <p:cBhvr>
                                        <p:cTn dur="1000"/>
                                        <p:tgtEl>
                                          <p:spTgt spid="30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4" st="14"/>
                                            </p:txEl>
                                          </p:spTgt>
                                        </p:tgtEl>
                                        <p:attrNameLst>
                                          <p:attrName>style.visibility</p:attrName>
                                        </p:attrNameLst>
                                      </p:cBhvr>
                                      <p:to>
                                        <p:strVal val="visible"/>
                                      </p:to>
                                    </p:set>
                                    <p:animEffect filter="fade" transition="in">
                                      <p:cBhvr>
                                        <p:cTn dur="1000"/>
                                        <p:tgtEl>
                                          <p:spTgt spid="30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5" st="15"/>
                                            </p:txEl>
                                          </p:spTgt>
                                        </p:tgtEl>
                                        <p:attrNameLst>
                                          <p:attrName>style.visibility</p:attrName>
                                        </p:attrNameLst>
                                      </p:cBhvr>
                                      <p:to>
                                        <p:strVal val="visible"/>
                                      </p:to>
                                    </p:set>
                                    <p:animEffect filter="fade" transition="in">
                                      <p:cBhvr>
                                        <p:cTn dur="1000"/>
                                        <p:tgtEl>
                                          <p:spTgt spid="30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6" st="16"/>
                                            </p:txEl>
                                          </p:spTgt>
                                        </p:tgtEl>
                                        <p:attrNameLst>
                                          <p:attrName>style.visibility</p:attrName>
                                        </p:attrNameLst>
                                      </p:cBhvr>
                                      <p:to>
                                        <p:strVal val="visible"/>
                                      </p:to>
                                    </p:set>
                                    <p:animEffect filter="fade" transition="in">
                                      <p:cBhvr>
                                        <p:cTn dur="1000"/>
                                        <p:tgtEl>
                                          <p:spTgt spid="30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7" st="17"/>
                                            </p:txEl>
                                          </p:spTgt>
                                        </p:tgtEl>
                                        <p:attrNameLst>
                                          <p:attrName>style.visibility</p:attrName>
                                        </p:attrNameLst>
                                      </p:cBhvr>
                                      <p:to>
                                        <p:strVal val="visible"/>
                                      </p:to>
                                    </p:set>
                                    <p:animEffect filter="fade" transition="in">
                                      <p:cBhvr>
                                        <p:cTn dur="1000"/>
                                        <p:tgtEl>
                                          <p:spTgt spid="30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8" st="18"/>
                                            </p:txEl>
                                          </p:spTgt>
                                        </p:tgtEl>
                                        <p:attrNameLst>
                                          <p:attrName>style.visibility</p:attrName>
                                        </p:attrNameLst>
                                      </p:cBhvr>
                                      <p:to>
                                        <p:strVal val="visible"/>
                                      </p:to>
                                    </p:set>
                                    <p:animEffect filter="fade" transition="in">
                                      <p:cBhvr>
                                        <p:cTn dur="1000"/>
                                        <p:tgtEl>
                                          <p:spTgt spid="30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9" st="19"/>
                                            </p:txEl>
                                          </p:spTgt>
                                        </p:tgtEl>
                                        <p:attrNameLst>
                                          <p:attrName>style.visibility</p:attrName>
                                        </p:attrNameLst>
                                      </p:cBhvr>
                                      <p:to>
                                        <p:strVal val="visible"/>
                                      </p:to>
                                    </p:set>
                                    <p:animEffect filter="fade" transition="in">
                                      <p:cBhvr>
                                        <p:cTn dur="1000"/>
                                        <p:tgtEl>
                                          <p:spTgt spid="30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0" st="20"/>
                                            </p:txEl>
                                          </p:spTgt>
                                        </p:tgtEl>
                                        <p:attrNameLst>
                                          <p:attrName>style.visibility</p:attrName>
                                        </p:attrNameLst>
                                      </p:cBhvr>
                                      <p:to>
                                        <p:strVal val="visible"/>
                                      </p:to>
                                    </p:set>
                                    <p:animEffect filter="fade" transition="in">
                                      <p:cBhvr>
                                        <p:cTn dur="1000"/>
                                        <p:tgtEl>
                                          <p:spTgt spid="30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1" st="21"/>
                                            </p:txEl>
                                          </p:spTgt>
                                        </p:tgtEl>
                                        <p:attrNameLst>
                                          <p:attrName>style.visibility</p:attrName>
                                        </p:attrNameLst>
                                      </p:cBhvr>
                                      <p:to>
                                        <p:strVal val="visible"/>
                                      </p:to>
                                    </p:set>
                                    <p:animEffect filter="fade" transition="in">
                                      <p:cBhvr>
                                        <p:cTn dur="1000"/>
                                        <p:tgtEl>
                                          <p:spTgt spid="306">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4d030190b8_0_59"/>
          <p:cNvSpPr txBox="1"/>
          <p:nvPr>
            <p:ph idx="6" type="ctrTitle"/>
          </p:nvPr>
        </p:nvSpPr>
        <p:spPr>
          <a:xfrm>
            <a:off x="311700" y="247725"/>
            <a:ext cx="7083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314" name="Google Shape;314;g24d030190b8_0_59"/>
          <p:cNvCxnSpPr/>
          <p:nvPr/>
        </p:nvCxnSpPr>
        <p:spPr>
          <a:xfrm>
            <a:off x="311700" y="992275"/>
            <a:ext cx="8520600" cy="0"/>
          </a:xfrm>
          <a:prstGeom prst="straightConnector1">
            <a:avLst/>
          </a:prstGeom>
          <a:noFill/>
          <a:ln cap="flat" cmpd="sng" w="9525">
            <a:solidFill>
              <a:schemeClr val="accent1"/>
            </a:solidFill>
            <a:prstDash val="solid"/>
            <a:round/>
            <a:headEnd len="sm" w="sm" type="none"/>
            <a:tailEnd len="sm" w="sm" type="none"/>
          </a:ln>
        </p:spPr>
      </p:cxnSp>
      <p:sp>
        <p:nvSpPr>
          <p:cNvPr id="315" name="Google Shape;315;g24d030190b8_0_59"/>
          <p:cNvSpPr txBox="1"/>
          <p:nvPr/>
        </p:nvSpPr>
        <p:spPr>
          <a:xfrm>
            <a:off x="261825" y="1470875"/>
            <a:ext cx="868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Roboto"/>
                <a:ea typeface="Roboto"/>
                <a:cs typeface="Roboto"/>
                <a:sym typeface="Roboto"/>
              </a:rPr>
              <a:t>Intrati pe site-ul carturesti si faceti cateva exercitii de cautare in modulul de login. </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GB" sz="1200">
                <a:solidFill>
                  <a:schemeClr val="lt1"/>
                </a:solidFill>
                <a:latin typeface="Roboto"/>
                <a:ea typeface="Roboto"/>
                <a:cs typeface="Roboto"/>
                <a:sym typeface="Roboto"/>
              </a:rPr>
              <a:t>Incercati sa identificati diverse elemente in functie de cati mai multi din selectorii discutati la curs.</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GB" sz="1200">
                <a:solidFill>
                  <a:schemeClr val="lt1"/>
                </a:solidFill>
                <a:latin typeface="Roboto"/>
                <a:ea typeface="Roboto"/>
                <a:cs typeface="Roboto"/>
                <a:sym typeface="Roboto"/>
              </a:rPr>
              <a:t>Care sunt cei mai dificili selectori? Dar cei mai utili? Pe care ne putem baza cel mai mult ca o sa ne ajute in absolut orice situatie?</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1000"/>
                                        <p:tgtEl>
                                          <p:spTgt spid="3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10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566075"/>
            <a:ext cx="85206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tratați cu </a:t>
            </a:r>
            <a:r>
              <a:rPr b="1" i="0" lang="en-GB" sz="1300" u="none" cap="none" strike="noStrike">
                <a:solidFill>
                  <a:schemeClr val="accent1"/>
                </a:solidFill>
                <a:latin typeface="Roboto"/>
                <a:ea typeface="Roboto"/>
                <a:cs typeface="Roboto"/>
                <a:sym typeface="Roboto"/>
              </a:rPr>
              <a:t>seriozitate</a:t>
            </a:r>
            <a:r>
              <a:rPr b="1" i="0" lang="en-GB" sz="1300" u="none" cap="none" strike="noStrike">
                <a:solidFill>
                  <a:schemeClr val="lt1"/>
                </a:solidFill>
                <a:latin typeface="Roboto"/>
                <a:ea typeface="Roboto"/>
                <a:cs typeface="Roboto"/>
                <a:sym typeface="Roboto"/>
              </a:rPr>
              <a:t> și </a:t>
            </a:r>
            <a:r>
              <a:rPr b="1" i="0" lang="en-GB" sz="1300" u="none" cap="none" strike="noStrike">
                <a:solidFill>
                  <a:schemeClr val="accent1"/>
                </a:solidFill>
                <a:latin typeface="Roboto"/>
                <a:ea typeface="Roboto"/>
                <a:cs typeface="Roboto"/>
                <a:sym typeface="Roboto"/>
              </a:rPr>
              <a:t>profesionalism</a:t>
            </a:r>
            <a:r>
              <a:rPr b="1" i="0" lang="en-GB" sz="1300" u="none" cap="none" strike="noStrike">
                <a:solidFill>
                  <a:schemeClr val="lt1"/>
                </a:solidFill>
                <a:latin typeface="Roboto"/>
                <a:ea typeface="Roboto"/>
                <a:cs typeface="Roboto"/>
                <a:sym typeface="Roboto"/>
              </a:rPr>
              <a:t> acest nou obiectiv.</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300" u="none" cap="none" strike="noStrike">
                <a:solidFill>
                  <a:schemeClr val="accent1"/>
                </a:solidFill>
                <a:latin typeface="Roboto"/>
                <a:ea typeface="Roboto"/>
                <a:cs typeface="Roboto"/>
                <a:sym typeface="Roboto"/>
              </a:rPr>
              <a:t>muncitori!.</a:t>
            </a:r>
            <a:endParaRPr b="1" i="0" sz="1300" u="none" cap="none" strike="noStrike">
              <a:solidFill>
                <a:schemeClr val="accen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Alocă-ți timp pentru studiu. Rutina dă </a:t>
            </a:r>
            <a:r>
              <a:rPr b="1" i="0" lang="en-GB" sz="1300" u="none" cap="none" strike="noStrike">
                <a:solidFill>
                  <a:schemeClr val="accent1"/>
                </a:solidFill>
                <a:latin typeface="Roboto"/>
                <a:ea typeface="Roboto"/>
                <a:cs typeface="Roboto"/>
                <a:sym typeface="Roboto"/>
              </a:rPr>
              <a:t>consistență</a:t>
            </a:r>
            <a:r>
              <a:rPr b="1" i="0" lang="en-GB" sz="1300" u="none" cap="none" strike="noStrike">
                <a:solidFill>
                  <a:schemeClr val="lt1"/>
                </a:solidFill>
                <a:latin typeface="Roboto"/>
                <a:ea typeface="Roboto"/>
                <a:cs typeface="Roboto"/>
                <a:sym typeface="Roboto"/>
              </a:rPr>
              <a:t>. Consistența dă </a:t>
            </a:r>
            <a:r>
              <a:rPr b="1" i="0" lang="en-GB" sz="1300" u="none" cap="none" strike="noStrike">
                <a:solidFill>
                  <a:schemeClr val="accent1"/>
                </a:solidFill>
                <a:latin typeface="Roboto"/>
                <a:ea typeface="Roboto"/>
                <a:cs typeface="Roboto"/>
                <a:sym typeface="Roboto"/>
              </a:rPr>
              <a:t>excelență</a:t>
            </a:r>
            <a:r>
              <a:rPr b="1" i="0" lang="en-GB" sz="1300" u="none" cap="none" strike="noStrike">
                <a:solidFill>
                  <a:schemeClr val="lt1"/>
                </a:solidFill>
                <a:latin typeface="Roboto"/>
                <a:ea typeface="Roboto"/>
                <a:cs typeface="Roboto"/>
                <a:sym typeface="Roboto"/>
              </a:rPr>
              <a: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faceți tot posibilul să participați la </a:t>
            </a:r>
            <a:r>
              <a:rPr b="1" i="0" lang="en-GB" sz="1300" u="none" cap="none" strike="noStrike">
                <a:solidFill>
                  <a:schemeClr val="accent1"/>
                </a:solidFill>
                <a:latin typeface="Roboto"/>
                <a:ea typeface="Roboto"/>
                <a:cs typeface="Roboto"/>
                <a:sym typeface="Roboto"/>
              </a:rPr>
              <a:t>toate</a:t>
            </a:r>
            <a:r>
              <a:rPr b="1" i="0" lang="en-GB" sz="1300" u="none" cap="none" strike="noStrike">
                <a:solidFill>
                  <a:schemeClr val="lt1"/>
                </a:solidFill>
                <a:latin typeface="Roboto"/>
                <a:ea typeface="Roboto"/>
                <a:cs typeface="Roboto"/>
                <a:sym typeface="Roboto"/>
              </a:rPr>
              <a:t> sesiunile live.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vă lăsați </a:t>
            </a:r>
            <a:r>
              <a:rPr b="1" i="0" lang="en-GB" sz="1300" u="none" cap="none" strike="noStrike">
                <a:solidFill>
                  <a:schemeClr val="accent1"/>
                </a:solidFill>
                <a:latin typeface="Roboto"/>
                <a:ea typeface="Roboto"/>
                <a:cs typeface="Roboto"/>
                <a:sym typeface="Roboto"/>
              </a:rPr>
              <a:t>comentarii</a:t>
            </a:r>
            <a:r>
              <a:rPr b="1" i="0" lang="en-GB" sz="1300" u="none" cap="none" strike="noStrike">
                <a:solidFill>
                  <a:schemeClr val="lt1"/>
                </a:solidFill>
                <a:latin typeface="Roboto"/>
                <a:ea typeface="Roboto"/>
                <a:cs typeface="Roboto"/>
                <a:sym typeface="Roboto"/>
              </a:rPr>
              <a:t> explicative în cod. Notițe pentru voi din viitor.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Recomand să vizualizați </a:t>
            </a:r>
            <a:r>
              <a:rPr b="1" i="0" lang="en-GB" sz="1300" u="none" cap="none" strike="noStrike">
                <a:solidFill>
                  <a:schemeClr val="accent1"/>
                </a:solidFill>
                <a:latin typeface="Roboto"/>
                <a:ea typeface="Roboto"/>
                <a:cs typeface="Roboto"/>
                <a:sym typeface="Roboto"/>
              </a:rPr>
              <a:t>înregistrarea</a:t>
            </a:r>
            <a:r>
              <a:rPr b="1" i="0" lang="en-GB" sz="1300" u="none" cap="none" strike="noStrike">
                <a:solidFill>
                  <a:schemeClr val="lt1"/>
                </a:solidFill>
                <a:latin typeface="Roboto"/>
                <a:ea typeface="Roboto"/>
                <a:cs typeface="Roboto"/>
                <a:sym typeface="Roboto"/>
              </a:rPr>
              <a:t>. Să vă notați aspectele importante + întrebări pentru trainer pentru ora următoare.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300" u="none" cap="none" strike="noStrike">
                <a:solidFill>
                  <a:schemeClr val="accent1"/>
                </a:solidFill>
                <a:latin typeface="Roboto"/>
                <a:ea typeface="Roboto"/>
                <a:cs typeface="Roboto"/>
                <a:sym typeface="Roboto"/>
              </a:rPr>
              <a:t>împreună</a:t>
            </a:r>
            <a:r>
              <a:rPr b="1" i="0" lang="en-GB" sz="1300" u="none" cap="none" strike="noStrike">
                <a:solidFill>
                  <a:schemeClr val="lt1"/>
                </a:solidFill>
                <a:latin typeface="Roboto"/>
                <a:ea typeface="Roboto"/>
                <a:cs typeface="Roboto"/>
                <a:sym typeface="Roboto"/>
              </a:rPr>
              <a:t>. Fiecare va veni cu o perspectivă nouă și în final toți vor avea de câștigat.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În timpul orelor, să aveți </a:t>
            </a:r>
            <a:r>
              <a:rPr b="1" i="0" lang="en-GB" sz="1300" u="none" cap="none" strike="noStrike">
                <a:solidFill>
                  <a:schemeClr val="accent1"/>
                </a:solidFill>
                <a:latin typeface="Roboto"/>
                <a:ea typeface="Roboto"/>
                <a:cs typeface="Roboto"/>
                <a:sym typeface="Roboto"/>
              </a:rPr>
              <a:t>curaj</a:t>
            </a:r>
            <a:r>
              <a:rPr b="1" i="0" lang="en-GB" sz="1300" u="none" cap="none" strike="noStrike">
                <a:solidFill>
                  <a:schemeClr val="lt1"/>
                </a:solidFill>
                <a:latin typeface="Roboto"/>
                <a:ea typeface="Roboto"/>
                <a:cs typeface="Roboto"/>
                <a:sym typeface="Roboto"/>
              </a:rPr>
              <a:t> să puneți </a:t>
            </a:r>
            <a:r>
              <a:rPr b="1" i="0" lang="en-GB" sz="1300" u="none" cap="none" strike="noStrike">
                <a:solidFill>
                  <a:schemeClr val="accent1"/>
                </a:solidFill>
                <a:latin typeface="Roboto"/>
                <a:ea typeface="Roboto"/>
                <a:cs typeface="Roboto"/>
                <a:sym typeface="Roboto"/>
              </a:rPr>
              <a:t>întrebări</a:t>
            </a:r>
            <a:r>
              <a:rPr b="1" i="0" lang="en-GB" sz="1300" u="none" cap="none" strike="noStrike">
                <a:solidFill>
                  <a:schemeClr val="lt1"/>
                </a:solidFill>
                <a:latin typeface="Roboto"/>
                <a:ea typeface="Roboto"/>
                <a:cs typeface="Roboto"/>
                <a:sym typeface="Roboto"/>
              </a:rPr>
              <a:t> când ceva nu e clar.</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370325"/>
            <a:ext cx="248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251150"/>
            <a:ext cx="8520600" cy="298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exista un sheet de prezenta.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vor fi impartite in 2 categorii.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Obligatorii (se pot face doar cu notiunile invatate la clasa)</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Daca nu puteti intra, sau daca intarziati, anuntati trainerul pe grup</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393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Pana la final TOTI veti avea: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solide despre bazele programarii in Python</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mai avansate si extrem de utile despre programarea bazata pe obiecte.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sa identifice elemente si sa scrie test scripts cu ajutorul Selenium</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Un Proiect final de testare automata a aplicatiilor web.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avea capacitatea sa genereze rapoarte HTML (‘living documentation’)</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Notiuni de baza despre API testing. (testarea backend - ce e in spate la un website).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39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770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4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Cunostinte ale bazelor de date relationale - mySQL (Curs baze de date)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Cunostinte teoretice despre testarea manuala - acces la o platforma mobila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Capacitatea de a construi un mic brand personal (Curs Portofoliu Wordpress). Trebuie sa ai:</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Website propriu prin care angajatorul sa te cunoasca pe tine si munca ta</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CV european in eng / sau canva.com</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Profil LinkedIn</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Github public (un loc in cloud unde se pune codul scris de tine)</a:t>
            </a:r>
            <a:endParaRPr b="1" i="0" sz="1400" u="none" cap="none" strike="noStrike">
              <a:solidFill>
                <a:schemeClr val="lt1"/>
              </a:solidFill>
              <a:latin typeface="Roboto"/>
              <a:ea typeface="Roboto"/>
              <a:cs typeface="Roboto"/>
              <a:sym typeface="Roboto"/>
            </a:endParaRPr>
          </a:p>
          <a:p>
            <a:pPr indent="-317500" lvl="1" marL="13716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Veti primi feedback daca ne trimiteti un email cu ele la hello@itfactory.ro</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Practica 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964900"/>
            <a:ext cx="8520600" cy="800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intelegem cum functioneaza selectorii de tip XPATH si CSS</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identificam diverse elemente intr-un website pe baza de CSS si XPATH</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intelegem care e diferenta intre CSS si XPATH si care sunt avantajele fiecaruia</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facem verificari de baza in pycharm folosind selectorii invatati</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311700" y="53275"/>
            <a:ext cx="1549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11700" y="56017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311700" y="1583975"/>
            <a:ext cx="8520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1" lang="en-GB" sz="1000">
                <a:solidFill>
                  <a:schemeClr val="lt1"/>
                </a:solidFill>
                <a:latin typeface="Roboto"/>
                <a:ea typeface="Roboto"/>
                <a:cs typeface="Roboto"/>
                <a:sym typeface="Roboto"/>
              </a:rPr>
              <a:t>XPATH este un selector care ne permite navigarea intr-un cod HTML.</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lang="en-GB" sz="1000">
                <a:solidFill>
                  <a:schemeClr val="lt1"/>
                </a:solidFill>
                <a:latin typeface="Roboto"/>
                <a:ea typeface="Roboto"/>
                <a:cs typeface="Roboto"/>
                <a:sym typeface="Roboto"/>
              </a:rPr>
              <a:t>Putem sa folosim XPATH atunci cand niciuna din celelalte metode de identificare nu ne-a ajutat sa gasim un element in interfata in mod unic.</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lang="en-GB" sz="1000">
                <a:solidFill>
                  <a:schemeClr val="lt1"/>
                </a:solidFill>
                <a:latin typeface="Roboto"/>
                <a:ea typeface="Roboto"/>
                <a:cs typeface="Roboto"/>
                <a:sym typeface="Roboto"/>
              </a:rPr>
              <a:t>Exista doua tipuri de XPATH:</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XPATH absolut = identifica elementul pornind de la inceputul documentului pana in punctul in care elementul e identificat</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XPATH relativ = identifica elementul pornind de la primul element unic gasit si navigand inainte sau inapoi pana ajungem unde avem nevoie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lang="en-GB" sz="1000">
                <a:solidFill>
                  <a:schemeClr val="lt1"/>
                </a:solidFill>
                <a:latin typeface="Roboto"/>
                <a:ea typeface="Roboto"/>
                <a:cs typeface="Roboto"/>
                <a:sym typeface="Roboto"/>
              </a:rPr>
              <a:t>Atunci cand vrem sa folosim XPATH-ul absolut putem pur si simplu sa dam click dreapta pe element, click pe copy si apoi selectam Full Xpath.</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50"/>
              <a:buFont typeface="Arial"/>
              <a:buNone/>
            </a:pPr>
            <a:r>
              <a:rPr b="1" lang="en-GB" sz="1000">
                <a:solidFill>
                  <a:schemeClr val="lt1"/>
                </a:solidFill>
                <a:latin typeface="Roboto"/>
                <a:ea typeface="Roboto"/>
                <a:cs typeface="Roboto"/>
                <a:sym typeface="Roboto"/>
              </a:rPr>
              <a:t>Atunci cand vrem sa folosim XPATH-ul relativ putem pur si simplu sa dam click dreapta pe element, click pe copy si apoi selectam Xpath</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5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i="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45de6dc469_0_0"/>
          <p:cNvSpPr txBox="1"/>
          <p:nvPr>
            <p:ph idx="6" type="ctrTitle"/>
          </p:nvPr>
        </p:nvSpPr>
        <p:spPr>
          <a:xfrm>
            <a:off x="195375" y="170900"/>
            <a:ext cx="447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Tips and Tricks</a:t>
            </a:r>
            <a:endParaRPr b="1">
              <a:solidFill>
                <a:schemeClr val="lt2"/>
              </a:solidFill>
              <a:latin typeface="Roboto"/>
              <a:ea typeface="Roboto"/>
              <a:cs typeface="Roboto"/>
              <a:sym typeface="Roboto"/>
            </a:endParaRPr>
          </a:p>
        </p:txBody>
      </p:sp>
      <p:cxnSp>
        <p:nvCxnSpPr>
          <p:cNvPr id="250" name="Google Shape;250;g245de6dc469_0_0"/>
          <p:cNvCxnSpPr/>
          <p:nvPr/>
        </p:nvCxnSpPr>
        <p:spPr>
          <a:xfrm>
            <a:off x="195375" y="9424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45de6dc469_0_0"/>
          <p:cNvSpPr txBox="1"/>
          <p:nvPr/>
        </p:nvSpPr>
        <p:spPr>
          <a:xfrm>
            <a:off x="145500" y="1107350"/>
            <a:ext cx="85206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50"/>
              <a:buFont typeface="Arial"/>
              <a:buNone/>
            </a:pPr>
            <a:r>
              <a:rPr b="1" lang="en-GB" sz="1000">
                <a:solidFill>
                  <a:schemeClr val="accent1"/>
                </a:solidFill>
                <a:latin typeface="Roboto"/>
                <a:ea typeface="Roboto"/>
                <a:cs typeface="Roboto"/>
                <a:sym typeface="Roboto"/>
              </a:rPr>
              <a:t>Atentie!!!</a:t>
            </a:r>
            <a:endParaRPr b="1" sz="1000">
              <a:solidFill>
                <a:schemeClr val="accen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AutoNum type="arabicPeriod"/>
            </a:pPr>
            <a:r>
              <a:rPr b="1" lang="en-GB" sz="1000">
                <a:solidFill>
                  <a:schemeClr val="lt1"/>
                </a:solidFill>
                <a:latin typeface="Roboto"/>
                <a:ea typeface="Roboto"/>
                <a:cs typeface="Roboto"/>
                <a:sym typeface="Roboto"/>
              </a:rPr>
              <a:t>NICIODATA nu este recomandat sa folosim XPATH-ul absolut pentru ca este unreliable. Daca se schimba structura website-ului si se adauga vreun element inainte de elementul pe care il cautam noi, adresa initiala nu va mai fi corecta si elementul nu va mai putea fi gasit. Ca si contraexemplu, daca va zic sa intrati in cartierul x si sa intrati in ultima casa pe dreapta o sa fie ok, dar daca ulterior se mai construieste o casa dupa cea pe care v-am spus sa o cautati veti intra in casa gresita</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AutoNum type="arabicPeriod"/>
            </a:pPr>
            <a:r>
              <a:rPr b="1" lang="en-GB" sz="1000">
                <a:solidFill>
                  <a:schemeClr val="lt1"/>
                </a:solidFill>
                <a:latin typeface="Roboto"/>
                <a:ea typeface="Roboto"/>
                <a:cs typeface="Roboto"/>
                <a:sym typeface="Roboto"/>
              </a:rPr>
              <a:t>Desi este posibil sa copiem XPATH-ul relativ direct din browser, nu este o optiune recomandata pentru ca sansele sa va ofere cea mai scurta si buna varianta sunt mai mici. Cel mai bine este sa construiti xpath-ul manual, care poate fi scris in mai multe forme</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Exemplu XPATH absolut: </a:t>
            </a:r>
            <a:r>
              <a:rPr b="1" i="1" lang="en-GB" sz="1000">
                <a:solidFill>
                  <a:schemeClr val="lt1"/>
                </a:solidFill>
                <a:latin typeface="Roboto"/>
                <a:ea typeface="Roboto"/>
                <a:cs typeface="Roboto"/>
                <a:sym typeface="Roboto"/>
              </a:rPr>
              <a:t>/html/body/div[1]/div/div/div[2]/div[4]/div/form/div[3]/button</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Exemplu XPATH relativ pentru acelasi element: </a:t>
            </a:r>
            <a:r>
              <a:rPr b="1" i="1" lang="en-GB" sz="1000">
                <a:solidFill>
                  <a:schemeClr val="lt1"/>
                </a:solidFill>
                <a:latin typeface="Roboto"/>
                <a:ea typeface="Roboto"/>
                <a:cs typeface="Roboto"/>
                <a:sym typeface="Roboto"/>
              </a:rPr>
              <a:t>//button[@type="submit" and @name="login-button"]</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Alt exemplu de XPATH relativ pentru acelasi element: </a:t>
            </a:r>
            <a:r>
              <a:rPr b="1" i="1" lang="en-GB" sz="1000">
                <a:solidFill>
                  <a:schemeClr val="lt1"/>
                </a:solidFill>
                <a:latin typeface="Roboto"/>
                <a:ea typeface="Roboto"/>
                <a:cs typeface="Roboto"/>
                <a:sym typeface="Roboto"/>
              </a:rPr>
              <a:t>//button[contains(text(),"Autentificare")]</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Alt exemplu de XPATH relativ pentru acelasi element: </a:t>
            </a:r>
            <a:r>
              <a:rPr b="1" i="1" lang="en-GB" sz="1000">
                <a:solidFill>
                  <a:schemeClr val="lt1"/>
                </a:solidFill>
                <a:latin typeface="Roboto"/>
                <a:ea typeface="Roboto"/>
                <a:cs typeface="Roboto"/>
                <a:sym typeface="Roboto"/>
              </a:rPr>
              <a:t>//button[@type="submit" and @class="btn btn-cartu"]</a:t>
            </a:r>
            <a:endParaRPr b="1" i="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Observatii:</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lang="en-GB" sz="1000">
                <a:solidFill>
                  <a:schemeClr val="lt1"/>
                </a:solidFill>
                <a:latin typeface="Roboto"/>
                <a:ea typeface="Roboto"/>
                <a:cs typeface="Roboto"/>
                <a:sym typeface="Roboto"/>
              </a:rPr>
              <a:t>Observati cum xpath ul absolut incepe cu caracterul “/” ca sa marcheze citirea de la inceputul documentului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lang="en-GB" sz="1000">
                <a:solidFill>
                  <a:schemeClr val="lt1"/>
                </a:solidFill>
                <a:latin typeface="Roboto"/>
                <a:ea typeface="Roboto"/>
                <a:cs typeface="Roboto"/>
                <a:sym typeface="Roboto"/>
              </a:rPr>
              <a:t>Observati cum xpath-ul relativ incepe cu caracterele “//” ca sa marcheze citirea din interiorul documentului de la o anumita pozitie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AutoNum type="arabicPeriod"/>
            </a:pPr>
            <a:r>
              <a:rPr b="1" lang="en-GB" sz="1000">
                <a:solidFill>
                  <a:schemeClr val="lt1"/>
                </a:solidFill>
                <a:latin typeface="Roboto"/>
                <a:ea typeface="Roboto"/>
                <a:cs typeface="Roboto"/>
                <a:sym typeface="Roboto"/>
              </a:rPr>
              <a:t>Observati cum desi si ultimul exemplu de xpath relativ ne gaseste elementul, nu este reliable pentru ca nu il gaseste in mod unic</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i="1" lang="en-GB" sz="1000">
                <a:solidFill>
                  <a:schemeClr val="lt1"/>
                </a:solidFill>
                <a:latin typeface="Roboto"/>
                <a:ea typeface="Roboto"/>
                <a:cs typeface="Roboto"/>
                <a:sym typeface="Roboto"/>
              </a:rPr>
              <a:t>(</a:t>
            </a:r>
            <a:r>
              <a:rPr b="1" i="1" lang="en-GB" sz="1000" u="sng">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a:solidFill>
                  <a:schemeClr val="lt1"/>
                </a:solidFill>
                <a:latin typeface="Roboto"/>
                <a:ea typeface="Roboto"/>
                <a:cs typeface="Roboto"/>
                <a:sym typeface="Roboto"/>
              </a:rPr>
              <a:t> - modulul login)</a:t>
            </a:r>
            <a:endParaRPr b="1" i="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p:txBody>
      </p:sp>
      <p:pic>
        <p:nvPicPr>
          <p:cNvPr id="252" name="Google Shape;252;g245de6dc469_0_0"/>
          <p:cNvPicPr preferRelativeResize="0"/>
          <p:nvPr/>
        </p:nvPicPr>
        <p:blipFill>
          <a:blip r:embed="rId4">
            <a:alphaModFix/>
          </a:blip>
          <a:stretch>
            <a:fillRect/>
          </a:stretch>
        </p:blipFill>
        <p:spPr>
          <a:xfrm>
            <a:off x="6617125" y="3218275"/>
            <a:ext cx="2476250" cy="94300"/>
          </a:xfrm>
          <a:prstGeom prst="rect">
            <a:avLst/>
          </a:prstGeom>
          <a:noFill/>
          <a:ln>
            <a:noFill/>
          </a:ln>
        </p:spPr>
      </p:pic>
      <p:pic>
        <p:nvPicPr>
          <p:cNvPr id="253" name="Google Shape;253;g245de6dc469_0_0"/>
          <p:cNvPicPr preferRelativeResize="0"/>
          <p:nvPr/>
        </p:nvPicPr>
        <p:blipFill>
          <a:blip r:embed="rId5">
            <a:alphaModFix/>
          </a:blip>
          <a:stretch>
            <a:fillRect/>
          </a:stretch>
        </p:blipFill>
        <p:spPr>
          <a:xfrm>
            <a:off x="6230075" y="3060400"/>
            <a:ext cx="2863292" cy="94300"/>
          </a:xfrm>
          <a:prstGeom prst="rect">
            <a:avLst/>
          </a:prstGeom>
          <a:noFill/>
          <a:ln>
            <a:noFill/>
          </a:ln>
        </p:spPr>
      </p:pic>
      <p:pic>
        <p:nvPicPr>
          <p:cNvPr id="254" name="Google Shape;254;g245de6dc469_0_0"/>
          <p:cNvPicPr preferRelativeResize="0"/>
          <p:nvPr/>
        </p:nvPicPr>
        <p:blipFill>
          <a:blip r:embed="rId6">
            <a:alphaModFix/>
          </a:blip>
          <a:stretch>
            <a:fillRect/>
          </a:stretch>
        </p:blipFill>
        <p:spPr>
          <a:xfrm>
            <a:off x="6472625" y="2902525"/>
            <a:ext cx="2620753" cy="94300"/>
          </a:xfrm>
          <a:prstGeom prst="rect">
            <a:avLst/>
          </a:prstGeom>
          <a:noFill/>
          <a:ln>
            <a:noFill/>
          </a:ln>
        </p:spPr>
      </p:pic>
      <p:pic>
        <p:nvPicPr>
          <p:cNvPr id="255" name="Google Shape;255;g245de6dc469_0_0"/>
          <p:cNvPicPr preferRelativeResize="0"/>
          <p:nvPr/>
        </p:nvPicPr>
        <p:blipFill>
          <a:blip r:embed="rId7">
            <a:alphaModFix/>
          </a:blip>
          <a:stretch>
            <a:fillRect/>
          </a:stretch>
        </p:blipFill>
        <p:spPr>
          <a:xfrm>
            <a:off x="6519375" y="2744650"/>
            <a:ext cx="2573999" cy="9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8" st="18"/>
                                            </p:txEl>
                                          </p:spTgt>
                                        </p:tgtEl>
                                        <p:attrNameLst>
                                          <p:attrName>style.visibility</p:attrName>
                                        </p:attrNameLst>
                                      </p:cBhvr>
                                      <p:to>
                                        <p:strVal val="visible"/>
                                      </p:to>
                                    </p:set>
                                    <p:animEffect filter="fade" transition="in">
                                      <p:cBhvr>
                                        <p:cTn dur="1000"/>
                                        <p:tgtEl>
                                          <p:spTgt spid="251">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45de6dc469_0_18"/>
          <p:cNvSpPr txBox="1"/>
          <p:nvPr>
            <p:ph idx="6" type="ctrTitle"/>
          </p:nvPr>
        </p:nvSpPr>
        <p:spPr>
          <a:xfrm>
            <a:off x="311700" y="278950"/>
            <a:ext cx="4931400" cy="6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000"/>
              <a:buNone/>
            </a:pPr>
            <a:r>
              <a:rPr lang="en-GB"/>
              <a:t>XPATH - Cautari dupa tag</a:t>
            </a:r>
            <a:endParaRPr/>
          </a:p>
        </p:txBody>
      </p:sp>
      <p:cxnSp>
        <p:nvCxnSpPr>
          <p:cNvPr id="261" name="Google Shape;261;g245de6dc469_0_18"/>
          <p:cNvCxnSpPr/>
          <p:nvPr/>
        </p:nvCxnSpPr>
        <p:spPr>
          <a:xfrm>
            <a:off x="311700" y="885550"/>
            <a:ext cx="8520600" cy="0"/>
          </a:xfrm>
          <a:prstGeom prst="straightConnector1">
            <a:avLst/>
          </a:prstGeom>
          <a:noFill/>
          <a:ln cap="flat" cmpd="sng" w="9525">
            <a:solidFill>
              <a:schemeClr val="accent1"/>
            </a:solidFill>
            <a:prstDash val="solid"/>
            <a:round/>
            <a:headEnd len="sm" w="sm" type="none"/>
            <a:tailEnd len="sm" w="sm" type="none"/>
          </a:ln>
        </p:spPr>
      </p:cxnSp>
      <p:sp>
        <p:nvSpPr>
          <p:cNvPr id="262" name="Google Shape;262;g245de6dc469_0_18"/>
          <p:cNvSpPr txBox="1"/>
          <p:nvPr/>
        </p:nvSpPr>
        <p:spPr>
          <a:xfrm>
            <a:off x="311700" y="1055375"/>
            <a:ext cx="85206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Atunci cand facem cautare pe baza de XPATH putem sa cautam elementele care au un anumit tag.</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Hai sa analizam un xpath: </a:t>
            </a:r>
            <a:r>
              <a:rPr b="1" i="1" lang="en-GB" sz="1000">
                <a:solidFill>
                  <a:schemeClr val="lt1"/>
                </a:solidFill>
                <a:latin typeface="Roboto"/>
                <a:ea typeface="Roboto"/>
                <a:cs typeface="Roboto"/>
                <a:sym typeface="Roboto"/>
              </a:rPr>
              <a:t>//button (</a:t>
            </a:r>
            <a:r>
              <a:rPr b="1" i="1" lang="en-GB" sz="1000" u="sng">
                <a:solidFill>
                  <a:schemeClr val="accent1"/>
                </a:solidFill>
                <a:latin typeface="Roboto"/>
                <a:ea typeface="Roboto"/>
                <a:cs typeface="Roboto"/>
                <a:sym typeface="Roboto"/>
                <a:hlinkClick r:id="rId3">
                  <a:extLst>
                    <a:ext uri="{A12FA001-AC4F-418D-AE19-62706E023703}">
                      <ahyp:hlinkClr val="tx"/>
                    </a:ext>
                  </a:extLst>
                </a:hlinkClick>
              </a:rPr>
              <a:t>sursa</a:t>
            </a:r>
            <a:r>
              <a:rPr b="1" i="1" lang="en-GB" sz="1000">
                <a:solidFill>
                  <a:schemeClr val="lt1"/>
                </a:solidFill>
                <a:latin typeface="Roboto"/>
                <a:ea typeface="Roboto"/>
                <a:cs typeface="Roboto"/>
                <a:sym typeface="Roboto"/>
              </a:rPr>
              <a:t> - modulul login)</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Ce putem sa observam aici? </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caracterele “//” marcheaza inceputul cautarii pe baza de xpath relativ</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cuvantul “button” marcheaza cautarea tuturor elementelor care au tag-ul button</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i="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In traducere libera, xpath-ul de mai sus ar fi asa: cauta toate elementele de tip button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Rezultatele cautarii sunt urmatoarele: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Dupa cum puteti observa, cautarea a returnat 22 de rezultate, deci nu ne putem baza pe acest tip de cautare si trebuie sa mai filtram putin din rezultate.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p:txBody>
      </p:sp>
      <p:pic>
        <p:nvPicPr>
          <p:cNvPr id="263" name="Google Shape;263;g245de6dc469_0_18"/>
          <p:cNvPicPr preferRelativeResize="0"/>
          <p:nvPr/>
        </p:nvPicPr>
        <p:blipFill>
          <a:blip r:embed="rId4">
            <a:alphaModFix/>
          </a:blip>
          <a:stretch>
            <a:fillRect/>
          </a:stretch>
        </p:blipFill>
        <p:spPr>
          <a:xfrm>
            <a:off x="385075" y="2953900"/>
            <a:ext cx="6162700" cy="22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7" st="7"/>
                                            </p:txEl>
                                          </p:spTgt>
                                        </p:tgtEl>
                                        <p:attrNameLst>
                                          <p:attrName>style.visibility</p:attrName>
                                        </p:attrNameLst>
                                      </p:cBhvr>
                                      <p:to>
                                        <p:strVal val="visible"/>
                                      </p:to>
                                    </p:set>
                                    <p:animEffect filter="fade" transition="in">
                                      <p:cBhvr>
                                        <p:cTn dur="1000"/>
                                        <p:tgtEl>
                                          <p:spTgt spid="2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8" st="8"/>
                                            </p:txEl>
                                          </p:spTgt>
                                        </p:tgtEl>
                                        <p:attrNameLst>
                                          <p:attrName>style.visibility</p:attrName>
                                        </p:attrNameLst>
                                      </p:cBhvr>
                                      <p:to>
                                        <p:strVal val="visible"/>
                                      </p:to>
                                    </p:set>
                                    <p:animEffect filter="fade" transition="in">
                                      <p:cBhvr>
                                        <p:cTn dur="1000"/>
                                        <p:tgtEl>
                                          <p:spTgt spid="2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9" st="9"/>
                                            </p:txEl>
                                          </p:spTgt>
                                        </p:tgtEl>
                                        <p:attrNameLst>
                                          <p:attrName>style.visibility</p:attrName>
                                        </p:attrNameLst>
                                      </p:cBhvr>
                                      <p:to>
                                        <p:strVal val="visible"/>
                                      </p:to>
                                    </p:set>
                                    <p:animEffect filter="fade" transition="in">
                                      <p:cBhvr>
                                        <p:cTn dur="1000"/>
                                        <p:tgtEl>
                                          <p:spTgt spid="2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0" st="10"/>
                                            </p:txEl>
                                          </p:spTgt>
                                        </p:tgtEl>
                                        <p:attrNameLst>
                                          <p:attrName>style.visibility</p:attrName>
                                        </p:attrNameLst>
                                      </p:cBhvr>
                                      <p:to>
                                        <p:strVal val="visible"/>
                                      </p:to>
                                    </p:set>
                                    <p:animEffect filter="fade" transition="in">
                                      <p:cBhvr>
                                        <p:cTn dur="1000"/>
                                        <p:tgtEl>
                                          <p:spTgt spid="26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1" st="11"/>
                                            </p:txEl>
                                          </p:spTgt>
                                        </p:tgtEl>
                                        <p:attrNameLst>
                                          <p:attrName>style.visibility</p:attrName>
                                        </p:attrNameLst>
                                      </p:cBhvr>
                                      <p:to>
                                        <p:strVal val="visible"/>
                                      </p:to>
                                    </p:set>
                                    <p:animEffect filter="fade" transition="in">
                                      <p:cBhvr>
                                        <p:cTn dur="1000"/>
                                        <p:tgtEl>
                                          <p:spTgt spid="26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2" st="12"/>
                                            </p:txEl>
                                          </p:spTgt>
                                        </p:tgtEl>
                                        <p:attrNameLst>
                                          <p:attrName>style.visibility</p:attrName>
                                        </p:attrNameLst>
                                      </p:cBhvr>
                                      <p:to>
                                        <p:strVal val="visible"/>
                                      </p:to>
                                    </p:set>
                                    <p:animEffect filter="fade" transition="in">
                                      <p:cBhvr>
                                        <p:cTn dur="1000"/>
                                        <p:tgtEl>
                                          <p:spTgt spid="26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3" st="13"/>
                                            </p:txEl>
                                          </p:spTgt>
                                        </p:tgtEl>
                                        <p:attrNameLst>
                                          <p:attrName>style.visibility</p:attrName>
                                        </p:attrNameLst>
                                      </p:cBhvr>
                                      <p:to>
                                        <p:strVal val="visible"/>
                                      </p:to>
                                    </p:set>
                                    <p:animEffect filter="fade" transition="in">
                                      <p:cBhvr>
                                        <p:cTn dur="1000"/>
                                        <p:tgtEl>
                                          <p:spTgt spid="26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4" st="14"/>
                                            </p:txEl>
                                          </p:spTgt>
                                        </p:tgtEl>
                                        <p:attrNameLst>
                                          <p:attrName>style.visibility</p:attrName>
                                        </p:attrNameLst>
                                      </p:cBhvr>
                                      <p:to>
                                        <p:strVal val="visible"/>
                                      </p:to>
                                    </p:set>
                                    <p:animEffect filter="fade" transition="in">
                                      <p:cBhvr>
                                        <p:cTn dur="1000"/>
                                        <p:tgtEl>
                                          <p:spTgt spid="26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5" st="15"/>
                                            </p:txEl>
                                          </p:spTgt>
                                        </p:tgtEl>
                                        <p:attrNameLst>
                                          <p:attrName>style.visibility</p:attrName>
                                        </p:attrNameLst>
                                      </p:cBhvr>
                                      <p:to>
                                        <p:strVal val="visible"/>
                                      </p:to>
                                    </p:set>
                                    <p:animEffect filter="fade" transition="in">
                                      <p:cBhvr>
                                        <p:cTn dur="1000"/>
                                        <p:tgtEl>
                                          <p:spTgt spid="26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6" st="16"/>
                                            </p:txEl>
                                          </p:spTgt>
                                        </p:tgtEl>
                                        <p:attrNameLst>
                                          <p:attrName>style.visibility</p:attrName>
                                        </p:attrNameLst>
                                      </p:cBhvr>
                                      <p:to>
                                        <p:strVal val="visible"/>
                                      </p:to>
                                    </p:set>
                                    <p:animEffect filter="fade" transition="in">
                                      <p:cBhvr>
                                        <p:cTn dur="1000"/>
                                        <p:tgtEl>
                                          <p:spTgt spid="26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7" st="17"/>
                                            </p:txEl>
                                          </p:spTgt>
                                        </p:tgtEl>
                                        <p:attrNameLst>
                                          <p:attrName>style.visibility</p:attrName>
                                        </p:attrNameLst>
                                      </p:cBhvr>
                                      <p:to>
                                        <p:strVal val="visible"/>
                                      </p:to>
                                    </p:set>
                                    <p:animEffect filter="fade" transition="in">
                                      <p:cBhvr>
                                        <p:cTn dur="1000"/>
                                        <p:tgtEl>
                                          <p:spTgt spid="262">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