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Black"/>
      <p:bold r:id="rId19"/>
      <p:boldItalic r:id="rId20"/>
    </p:embeddedFont>
    <p:embeddedFont>
      <p:font typeface="Roboto Thin"/>
      <p:regular r:id="rId21"/>
      <p:bold r:id="rId22"/>
      <p:italic r:id="rId23"/>
      <p:boldItalic r:id="rId24"/>
    </p:embeddedFont>
    <p:embeddedFont>
      <p:font typeface="Roboto"/>
      <p:regular r:id="rId25"/>
      <p:bold r:id="rId26"/>
      <p:italic r:id="rId27"/>
      <p:boldItalic r:id="rId28"/>
    </p:embeddedFont>
    <p:embeddedFont>
      <p:font typeface="Didact Gothic"/>
      <p:regular r:id="rId29"/>
    </p:embeddedFont>
    <p:embeddedFont>
      <p:font typeface="Roboto Light"/>
      <p:regular r:id="rId30"/>
      <p:bold r:id="rId31"/>
      <p:italic r:id="rId32"/>
      <p:boldItalic r:id="rId33"/>
    </p:embeddedFont>
    <p:embeddedFont>
      <p:font typeface="Bree Serif"/>
      <p:regular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hx2vFqSCoH65lqoImh/kL9BhxY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lack-boldItalic.fntdata"/><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idactGothi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fntdata"/><Relationship Id="rId30" Type="http://schemas.openxmlformats.org/officeDocument/2006/relationships/font" Target="fonts/RobotoLight-regular.fntdata"/><Relationship Id="rId11" Type="http://schemas.openxmlformats.org/officeDocument/2006/relationships/slide" Target="slides/slide7.xml"/><Relationship Id="rId33" Type="http://schemas.openxmlformats.org/officeDocument/2006/relationships/font" Target="fonts/RobotoLight-boldItalic.fntdata"/><Relationship Id="rId10" Type="http://schemas.openxmlformats.org/officeDocument/2006/relationships/slide" Target="slides/slide6.xml"/><Relationship Id="rId32" Type="http://schemas.openxmlformats.org/officeDocument/2006/relationships/font" Target="fonts/RobotoLight-italic.fntdata"/><Relationship Id="rId13" Type="http://schemas.openxmlformats.org/officeDocument/2006/relationships/slide" Target="slides/slide9.xml"/><Relationship Id="rId35" Type="http://schemas.openxmlformats.org/officeDocument/2006/relationships/font" Target="fonts/RobotoMono-regular.fntdata"/><Relationship Id="rId12" Type="http://schemas.openxmlformats.org/officeDocument/2006/relationships/slide" Target="slides/slide8.xml"/><Relationship Id="rId34" Type="http://schemas.openxmlformats.org/officeDocument/2006/relationships/font" Target="fonts/BreeSerif-regular.fntdata"/><Relationship Id="rId15" Type="http://schemas.openxmlformats.org/officeDocument/2006/relationships/slide" Target="slides/slide11.xml"/><Relationship Id="rId37" Type="http://schemas.openxmlformats.org/officeDocument/2006/relationships/font" Target="fonts/RobotoMono-italic.fntdata"/><Relationship Id="rId14" Type="http://schemas.openxmlformats.org/officeDocument/2006/relationships/slide" Target="slides/slide10.xml"/><Relationship Id="rId36" Type="http://schemas.openxmlformats.org/officeDocument/2006/relationships/font" Target="fonts/RobotoMono-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RobotoMono-boldItalic.fntdata"/><Relationship Id="rId19" Type="http://schemas.openxmlformats.org/officeDocument/2006/relationships/font" Target="fonts/RobotoBlack-bold.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44b7ec96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44b7ec967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08150b07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1108150b07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fb94c6ad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0fb94c6ad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e3764c0d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e3764c0da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3764c0d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e3764c0da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4b7ec96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44b7ec967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arturesti.ro/info/despre-carturesti-ro" TargetMode="External"/><Relationship Id="rId4" Type="http://schemas.openxmlformats.org/officeDocument/2006/relationships/hyperlink" Target="https://carturesti.ro/info/despre-carturesti-r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Teoretica 1</a:t>
            </a:r>
            <a:endParaRPr/>
          </a:p>
        </p:txBody>
      </p:sp>
      <p:sp>
        <p:nvSpPr>
          <p:cNvPr id="99" name="Google Shape;99;p1"/>
          <p:cNvSpPr txBox="1"/>
          <p:nvPr>
            <p:ph idx="1" type="subTitle"/>
          </p:nvPr>
        </p:nvSpPr>
        <p:spPr>
          <a:xfrm>
            <a:off x="5727625" y="4148638"/>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Selectori P1</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108150b074_0_43"/>
          <p:cNvSpPr txBox="1"/>
          <p:nvPr>
            <p:ph idx="6" type="ctrTitle"/>
          </p:nvPr>
        </p:nvSpPr>
        <p:spPr>
          <a:xfrm>
            <a:off x="85950" y="41850"/>
            <a:ext cx="2843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ID</a:t>
            </a:r>
            <a:endParaRPr b="1">
              <a:solidFill>
                <a:schemeClr val="lt2"/>
              </a:solidFill>
              <a:latin typeface="Roboto"/>
              <a:ea typeface="Roboto"/>
              <a:cs typeface="Roboto"/>
              <a:sym typeface="Roboto"/>
            </a:endParaRPr>
          </a:p>
        </p:txBody>
      </p:sp>
      <p:cxnSp>
        <p:nvCxnSpPr>
          <p:cNvPr id="265" name="Google Shape;265;g1108150b074_0_43"/>
          <p:cNvCxnSpPr/>
          <p:nvPr/>
        </p:nvCxnSpPr>
        <p:spPr>
          <a:xfrm>
            <a:off x="311700" y="648438"/>
            <a:ext cx="8520600" cy="0"/>
          </a:xfrm>
          <a:prstGeom prst="straightConnector1">
            <a:avLst/>
          </a:prstGeom>
          <a:noFill/>
          <a:ln cap="flat" cmpd="sng" w="9525">
            <a:solidFill>
              <a:schemeClr val="accent1"/>
            </a:solidFill>
            <a:prstDash val="solid"/>
            <a:round/>
            <a:headEnd len="sm" w="sm" type="none"/>
            <a:tailEnd len="sm" w="sm" type="none"/>
          </a:ln>
        </p:spPr>
      </p:cxnSp>
      <p:sp>
        <p:nvSpPr>
          <p:cNvPr id="266" name="Google Shape;266;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7" name="Google Shape;267;g1108150b074_0_43"/>
          <p:cNvSpPr txBox="1"/>
          <p:nvPr/>
        </p:nvSpPr>
        <p:spPr>
          <a:xfrm>
            <a:off x="311704" y="691800"/>
            <a:ext cx="85206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Selectorii de tip id sunt in general cel mai usor de folosit deoarece, cu cateva mici exceptii, in general garanteaza unicitatea elementelor pe site.</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Id ul reprezinta un identificator unic pentru un element, insa adaugarea prea multor id-uri pe o aplicatie web poate sa duca la incetinirea acesteia, motiv pentru care vor fi destul de putine elemente care vor avea un id.</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Pentru a identifica elementele in interfata web, va trebui sa dam click dreapta pe elementul care ne intereseaza si sa dam inspect. Ulterior vom apasa CTRL+F ca sa incepem formatarea si verificarea selectorului, moment in care va aparea o fereastra de cautare sub codul HTML:</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In acest textbox putem sa scriem selectorul cu care vrem sa identificam elementul pentru a ne asigura ca el este unic. Pentru elementul de tip email de mai jos putem vedea ca este identificat printre altele dintr-o pereche cheie:valoare unde cheia este “id” si valoarea este </a:t>
            </a:r>
            <a:r>
              <a:rPr b="1" i="1" lang="en-GB" sz="1100">
                <a:solidFill>
                  <a:schemeClr val="lt1"/>
                </a:solidFill>
                <a:latin typeface="Roboto"/>
                <a:ea typeface="Roboto"/>
                <a:cs typeface="Roboto"/>
                <a:sym typeface="Roboto"/>
              </a:rPr>
              <a:t>loginform-email</a:t>
            </a:r>
            <a:r>
              <a:rPr b="1" lang="en-GB" sz="1100">
                <a:solidFill>
                  <a:schemeClr val="lt1"/>
                </a:solidFill>
                <a:latin typeface="Roboto"/>
                <a:ea typeface="Roboto"/>
                <a:cs typeface="Roboto"/>
                <a:sym typeface="Roboto"/>
              </a:rPr>
              <a:t>. Cautarea dupa atribut=valoare se face intre paranteze patrate ca in poza de mai jos. Observati ca atunci cand elementul este gasit este marcat cu galben</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p:txBody>
      </p:sp>
      <p:pic>
        <p:nvPicPr>
          <p:cNvPr id="268" name="Google Shape;268;g1108150b074_0_43"/>
          <p:cNvPicPr preferRelativeResize="0"/>
          <p:nvPr/>
        </p:nvPicPr>
        <p:blipFill>
          <a:blip r:embed="rId3">
            <a:alphaModFix/>
          </a:blip>
          <a:stretch>
            <a:fillRect/>
          </a:stretch>
        </p:blipFill>
        <p:spPr>
          <a:xfrm>
            <a:off x="385075" y="2422075"/>
            <a:ext cx="22364227" cy="1702350"/>
          </a:xfrm>
          <a:prstGeom prst="rect">
            <a:avLst/>
          </a:prstGeom>
          <a:noFill/>
          <a:ln>
            <a:noFill/>
          </a:ln>
        </p:spPr>
      </p:pic>
      <p:pic>
        <p:nvPicPr>
          <p:cNvPr id="269" name="Google Shape;269;g1108150b074_0_43"/>
          <p:cNvPicPr preferRelativeResize="0"/>
          <p:nvPr/>
        </p:nvPicPr>
        <p:blipFill>
          <a:blip r:embed="rId4">
            <a:alphaModFix/>
          </a:blip>
          <a:stretch>
            <a:fillRect/>
          </a:stretch>
        </p:blipFill>
        <p:spPr>
          <a:xfrm>
            <a:off x="385075" y="2382350"/>
            <a:ext cx="8041674" cy="298628"/>
          </a:xfrm>
          <a:prstGeom prst="rect">
            <a:avLst/>
          </a:prstGeom>
          <a:noFill/>
          <a:ln>
            <a:noFill/>
          </a:ln>
        </p:spPr>
      </p:pic>
      <p:pic>
        <p:nvPicPr>
          <p:cNvPr id="270" name="Google Shape;270;g1108150b074_0_43"/>
          <p:cNvPicPr preferRelativeResize="0"/>
          <p:nvPr/>
        </p:nvPicPr>
        <p:blipFill>
          <a:blip r:embed="rId5">
            <a:alphaModFix/>
          </a:blip>
          <a:stretch>
            <a:fillRect/>
          </a:stretch>
        </p:blipFill>
        <p:spPr>
          <a:xfrm>
            <a:off x="5151799" y="4244549"/>
            <a:ext cx="3274948" cy="77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44b7ec9674_0_14"/>
          <p:cNvSpPr txBox="1"/>
          <p:nvPr>
            <p:ph idx="6" type="ctrTitle"/>
          </p:nvPr>
        </p:nvSpPr>
        <p:spPr>
          <a:xfrm>
            <a:off x="153850" y="69375"/>
            <a:ext cx="43248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ClassName</a:t>
            </a:r>
            <a:endParaRPr b="1">
              <a:solidFill>
                <a:schemeClr val="lt2"/>
              </a:solidFill>
              <a:latin typeface="Roboto"/>
              <a:ea typeface="Roboto"/>
              <a:cs typeface="Roboto"/>
              <a:sym typeface="Roboto"/>
            </a:endParaRPr>
          </a:p>
        </p:txBody>
      </p:sp>
      <p:cxnSp>
        <p:nvCxnSpPr>
          <p:cNvPr id="276" name="Google Shape;276;g244b7ec9674_0_14"/>
          <p:cNvCxnSpPr/>
          <p:nvPr/>
        </p:nvCxnSpPr>
        <p:spPr>
          <a:xfrm>
            <a:off x="311700" y="636238"/>
            <a:ext cx="8520600" cy="0"/>
          </a:xfrm>
          <a:prstGeom prst="straightConnector1">
            <a:avLst/>
          </a:prstGeom>
          <a:noFill/>
          <a:ln cap="flat" cmpd="sng" w="9525">
            <a:solidFill>
              <a:schemeClr val="accent1"/>
            </a:solidFill>
            <a:prstDash val="solid"/>
            <a:round/>
            <a:headEnd len="sm" w="sm" type="none"/>
            <a:tailEnd len="sm" w="sm" type="none"/>
          </a:ln>
        </p:spPr>
      </p:cxnSp>
      <p:sp>
        <p:nvSpPr>
          <p:cNvPr id="277" name="Google Shape;277;g244b7ec9674_0_14"/>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78" name="Google Shape;278;g244b7ec9674_0_14"/>
          <p:cNvSpPr txBox="1"/>
          <p:nvPr/>
        </p:nvSpPr>
        <p:spPr>
          <a:xfrm>
            <a:off x="311700" y="675975"/>
            <a:ext cx="8520600" cy="390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Clasa este un alt tip de selector prin care putem sa identificam elementele, dar dezavantajul acestuia este ca de cele mai multe ori nu este unic si trebuie sa il folosim in combinatie cu alti selectori pentru a identifica elementele in mod unic.</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O clasa in general este folosita in programare pentru a grupa anumite elemente in functie de anumite caracteristici comune, astfel incat acestea sa poata sa fie modificate impreuna si sa eficientizam scrierea de cod.</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Elementul de tip input identificat anterior poate fi si el identificat prin intermediul selectorului de tip classname, deoarece in constructia lui exista o pereche de tip atribut = valoare unde atributul este class si  valoarea este “</a:t>
            </a:r>
            <a:r>
              <a:rPr b="1" i="1" lang="en-GB" sz="1100">
                <a:solidFill>
                  <a:schemeClr val="lt1"/>
                </a:solidFill>
                <a:latin typeface="Roboto"/>
                <a:ea typeface="Roboto"/>
                <a:cs typeface="Roboto"/>
                <a:sym typeface="Roboto"/>
              </a:rPr>
              <a:t>no-form-control ng-pristine ng-valid md-input ng-empty ng-touched</a:t>
            </a:r>
            <a:r>
              <a:rPr b="1" lang="en-GB" sz="1100">
                <a:solidFill>
                  <a:schemeClr val="lt1"/>
                </a:solidFill>
                <a:latin typeface="Roboto"/>
                <a:ea typeface="Roboto"/>
                <a:cs typeface="Roboto"/>
                <a:sym typeface="Roboto"/>
              </a:rPr>
              <a:t>”</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accent1"/>
                </a:solidFill>
                <a:latin typeface="Roboto"/>
                <a:ea typeface="Roboto"/>
                <a:cs typeface="Roboto"/>
                <a:sym typeface="Roboto"/>
              </a:rPr>
              <a:t>Atentie!!! </a:t>
            </a:r>
            <a:r>
              <a:rPr b="1" lang="en-GB" sz="1100">
                <a:solidFill>
                  <a:schemeClr val="lt1"/>
                </a:solidFill>
                <a:latin typeface="Roboto"/>
                <a:ea typeface="Roboto"/>
                <a:cs typeface="Roboto"/>
                <a:sym typeface="Roboto"/>
              </a:rPr>
              <a:t>Daca o clasa contine spatii inseamna ca avem de fapt mai multe clase separate prin spatiu. In cazul elementului de mai sus, acesta este reprezentat de sase clase: </a:t>
            </a:r>
            <a:r>
              <a:rPr b="1" i="1" lang="en-GB" sz="1100">
                <a:solidFill>
                  <a:schemeClr val="lt1"/>
                </a:solidFill>
                <a:latin typeface="Roboto"/>
                <a:ea typeface="Roboto"/>
                <a:cs typeface="Roboto"/>
                <a:sym typeface="Roboto"/>
              </a:rPr>
              <a:t>no-form-control</a:t>
            </a:r>
            <a:r>
              <a:rPr b="1" lang="en-GB" sz="1100">
                <a:solidFill>
                  <a:schemeClr val="lt1"/>
                </a:solidFill>
                <a:latin typeface="Roboto"/>
                <a:ea typeface="Roboto"/>
                <a:cs typeface="Roboto"/>
                <a:sym typeface="Roboto"/>
              </a:rPr>
              <a:t>, </a:t>
            </a:r>
            <a:r>
              <a:rPr b="1" i="1" lang="en-GB" sz="1100">
                <a:solidFill>
                  <a:schemeClr val="lt1"/>
                </a:solidFill>
                <a:latin typeface="Roboto"/>
                <a:ea typeface="Roboto"/>
                <a:cs typeface="Roboto"/>
                <a:sym typeface="Roboto"/>
              </a:rPr>
              <a:t>ng-pristine, ng-untouched, ng-valid, md-input </a:t>
            </a:r>
            <a:r>
              <a:rPr b="1" lang="en-GB" sz="1100">
                <a:solidFill>
                  <a:schemeClr val="lt1"/>
                </a:solidFill>
                <a:latin typeface="Roboto"/>
                <a:ea typeface="Roboto"/>
                <a:cs typeface="Roboto"/>
                <a:sym typeface="Roboto"/>
              </a:rPr>
              <a:t>si </a:t>
            </a:r>
            <a:r>
              <a:rPr b="1" i="1" lang="en-GB" sz="1100">
                <a:solidFill>
                  <a:schemeClr val="lt1"/>
                </a:solidFill>
                <a:latin typeface="Roboto"/>
                <a:ea typeface="Roboto"/>
                <a:cs typeface="Roboto"/>
                <a:sym typeface="Roboto"/>
              </a:rPr>
              <a:t>ng-empty.</a:t>
            </a:r>
            <a:r>
              <a:rPr b="1" lang="en-GB" sz="1100">
                <a:solidFill>
                  <a:schemeClr val="lt1"/>
                </a:solidFill>
                <a:latin typeface="Roboto"/>
                <a:ea typeface="Roboto"/>
                <a:cs typeface="Roboto"/>
                <a:sym typeface="Roboto"/>
              </a:rPr>
              <a:t> In acest caz cautarea elementelor se va face dupa TOATE CLASELE in HTML si respectiv dupa o singura clasa, la alegere, in Python (intr-un final  ne intereseaza mai ales ce scriem in python pentru ca acolo vom face automatizarea). Chiar daca in html va functiona cautarea dupa toate consecutiv, Python stie sa caute doar dupa una singura.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p:txBody>
      </p:sp>
      <p:pic>
        <p:nvPicPr>
          <p:cNvPr id="279" name="Google Shape;279;g244b7ec9674_0_14"/>
          <p:cNvPicPr preferRelativeResize="0"/>
          <p:nvPr/>
        </p:nvPicPr>
        <p:blipFill>
          <a:blip r:embed="rId3">
            <a:alphaModFix/>
          </a:blip>
          <a:stretch>
            <a:fillRect/>
          </a:stretch>
        </p:blipFill>
        <p:spPr>
          <a:xfrm>
            <a:off x="428050" y="2557225"/>
            <a:ext cx="6812001" cy="459000"/>
          </a:xfrm>
          <a:prstGeom prst="rect">
            <a:avLst/>
          </a:prstGeom>
          <a:noFill/>
          <a:ln>
            <a:noFill/>
          </a:ln>
        </p:spPr>
      </p:pic>
      <p:pic>
        <p:nvPicPr>
          <p:cNvPr id="280" name="Google Shape;280;g244b7ec9674_0_14"/>
          <p:cNvPicPr preferRelativeResize="0"/>
          <p:nvPr/>
        </p:nvPicPr>
        <p:blipFill>
          <a:blip r:embed="rId4">
            <a:alphaModFix/>
          </a:blip>
          <a:stretch>
            <a:fillRect/>
          </a:stretch>
        </p:blipFill>
        <p:spPr>
          <a:xfrm>
            <a:off x="428051" y="4114100"/>
            <a:ext cx="3109126" cy="6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108150b074_0_58"/>
          <p:cNvSpPr txBox="1"/>
          <p:nvPr>
            <p:ph idx="6" type="ctrTitle"/>
          </p:nvPr>
        </p:nvSpPr>
        <p:spPr>
          <a:xfrm>
            <a:off x="311700" y="312175"/>
            <a:ext cx="3211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Name</a:t>
            </a:r>
            <a:endParaRPr b="1">
              <a:solidFill>
                <a:schemeClr val="lt2"/>
              </a:solidFill>
              <a:latin typeface="Roboto"/>
              <a:ea typeface="Roboto"/>
              <a:cs typeface="Roboto"/>
              <a:sym typeface="Roboto"/>
            </a:endParaRPr>
          </a:p>
        </p:txBody>
      </p:sp>
      <p:cxnSp>
        <p:nvCxnSpPr>
          <p:cNvPr id="286" name="Google Shape;286;g1108150b074_0_58"/>
          <p:cNvCxnSpPr/>
          <p:nvPr/>
        </p:nvCxnSpPr>
        <p:spPr>
          <a:xfrm>
            <a:off x="311700" y="918775"/>
            <a:ext cx="8520600" cy="0"/>
          </a:xfrm>
          <a:prstGeom prst="straightConnector1">
            <a:avLst/>
          </a:prstGeom>
          <a:noFill/>
          <a:ln cap="flat" cmpd="sng" w="9525">
            <a:solidFill>
              <a:schemeClr val="accent1"/>
            </a:solidFill>
            <a:prstDash val="solid"/>
            <a:round/>
            <a:headEnd len="sm" w="sm" type="none"/>
            <a:tailEnd len="sm" w="sm" type="none"/>
          </a:ln>
        </p:spPr>
      </p:cxnSp>
      <p:sp>
        <p:nvSpPr>
          <p:cNvPr id="287" name="Google Shape;287;g1108150b074_0_58"/>
          <p:cNvSpPr txBox="1"/>
          <p:nvPr/>
        </p:nvSpPr>
        <p:spPr>
          <a:xfrm>
            <a:off x="353250" y="1725150"/>
            <a:ext cx="85206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Selectorul de tip name, la fel ca si selectorii de tip id si respectiv classname identifica elemente in pagina web pe baza perechilor de tip atribut=valoare care reprezinta elementul.</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In cazul elementului identificat anterior, putem observa ca are si o pereche in care atributul este name si valoarea este “</a:t>
            </a:r>
            <a:r>
              <a:rPr b="1" i="1" lang="en-GB" sz="1100">
                <a:solidFill>
                  <a:schemeClr val="lt1"/>
                </a:solidFill>
                <a:latin typeface="Roboto"/>
                <a:ea typeface="Roboto"/>
                <a:cs typeface="Roboto"/>
                <a:sym typeface="Roboto"/>
              </a:rPr>
              <a:t>LoginForm[email]”</a:t>
            </a:r>
            <a:endParaRPr b="1" i="1" sz="1100">
              <a:solidFill>
                <a:schemeClr val="lt1"/>
              </a:solidFill>
              <a:latin typeface="Roboto"/>
              <a:ea typeface="Roboto"/>
              <a:cs typeface="Roboto"/>
              <a:sym typeface="Roboto"/>
            </a:endParaRPr>
          </a:p>
        </p:txBody>
      </p:sp>
      <p:pic>
        <p:nvPicPr>
          <p:cNvPr id="288" name="Google Shape;288;g1108150b074_0_58"/>
          <p:cNvPicPr preferRelativeResize="0"/>
          <p:nvPr/>
        </p:nvPicPr>
        <p:blipFill>
          <a:blip r:embed="rId3">
            <a:alphaModFix/>
          </a:blip>
          <a:stretch>
            <a:fillRect/>
          </a:stretch>
        </p:blipFill>
        <p:spPr>
          <a:xfrm>
            <a:off x="452950" y="3269150"/>
            <a:ext cx="8379351" cy="5646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10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1000"/>
                                        <p:tgtEl>
                                          <p:spTgt spid="2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0fb94c6ad8_0_38"/>
          <p:cNvSpPr txBox="1"/>
          <p:nvPr>
            <p:ph idx="6" type="ctrTitle"/>
          </p:nvPr>
        </p:nvSpPr>
        <p:spPr>
          <a:xfrm>
            <a:off x="311700" y="461750"/>
            <a:ext cx="3685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Link Text</a:t>
            </a:r>
            <a:endParaRPr b="1">
              <a:solidFill>
                <a:schemeClr val="lt2"/>
              </a:solidFill>
              <a:latin typeface="Roboto"/>
              <a:ea typeface="Roboto"/>
              <a:cs typeface="Roboto"/>
              <a:sym typeface="Roboto"/>
            </a:endParaRPr>
          </a:p>
        </p:txBody>
      </p:sp>
      <p:cxnSp>
        <p:nvCxnSpPr>
          <p:cNvPr id="294" name="Google Shape;294;g10fb94c6ad8_0_38"/>
          <p:cNvCxnSpPr/>
          <p:nvPr/>
        </p:nvCxnSpPr>
        <p:spPr>
          <a:xfrm>
            <a:off x="311700" y="1068350"/>
            <a:ext cx="8520600" cy="0"/>
          </a:xfrm>
          <a:prstGeom prst="straightConnector1">
            <a:avLst/>
          </a:prstGeom>
          <a:noFill/>
          <a:ln cap="flat" cmpd="sng" w="9525">
            <a:solidFill>
              <a:schemeClr val="accent1"/>
            </a:solidFill>
            <a:prstDash val="solid"/>
            <a:round/>
            <a:headEnd len="sm" w="sm" type="none"/>
            <a:tailEnd len="sm" w="sm" type="none"/>
          </a:ln>
        </p:spPr>
      </p:cxnSp>
      <p:sp>
        <p:nvSpPr>
          <p:cNvPr id="295" name="Google Shape;295;g10fb94c6ad8_0_38"/>
          <p:cNvSpPr txBox="1"/>
          <p:nvPr/>
        </p:nvSpPr>
        <p:spPr>
          <a:xfrm>
            <a:off x="311700" y="1251150"/>
            <a:ext cx="85206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Un link text, asa cum ii spune si numele, este un text care se pune peste un link pentru a il face mai lizibil.</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Exemplu de link fara link text: </a:t>
            </a:r>
            <a:r>
              <a:rPr b="1" lang="en-GB" sz="1100" u="sng">
                <a:solidFill>
                  <a:schemeClr val="hlink"/>
                </a:solidFill>
                <a:latin typeface="Roboto"/>
                <a:ea typeface="Roboto"/>
                <a:cs typeface="Roboto"/>
                <a:sym typeface="Roboto"/>
                <a:hlinkClick r:id="rId3"/>
              </a:rPr>
              <a:t>https://carturesti.ro/info/despre-carturesti-ro</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Exemplu de link cu link text: </a:t>
            </a:r>
            <a:r>
              <a:rPr b="1" lang="en-GB" sz="1100" u="sng">
                <a:solidFill>
                  <a:schemeClr val="hlink"/>
                </a:solidFill>
                <a:latin typeface="Roboto"/>
                <a:ea typeface="Roboto"/>
                <a:cs typeface="Roboto"/>
                <a:sym typeface="Roboto"/>
                <a:hlinkClick r:id="rId4"/>
              </a:rPr>
              <a:t>despre carturesti</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In html, linkurile sunt definite prin asa zisele ancore, care se numesc asa deoarece ele sunt ca o punte catre o alta pagina.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lang="en-GB" sz="1100">
                <a:solidFill>
                  <a:schemeClr val="lt1"/>
                </a:solidFill>
                <a:latin typeface="Roboto"/>
                <a:ea typeface="Roboto"/>
                <a:cs typeface="Roboto"/>
                <a:sym typeface="Roboto"/>
              </a:rPr>
              <a:t>Mai jos puteti vedea un element de tip ancora care are urmatoarele componente:</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Inceputul ancorei:</a:t>
            </a:r>
            <a:r>
              <a:rPr b="1" i="1" lang="en-GB" sz="1100">
                <a:solidFill>
                  <a:schemeClr val="lt1"/>
                </a:solidFill>
                <a:latin typeface="Roboto"/>
                <a:ea typeface="Roboto"/>
                <a:cs typeface="Roboto"/>
                <a:sym typeface="Roboto"/>
              </a:rPr>
              <a:t> </a:t>
            </a:r>
            <a:r>
              <a:rPr b="1" i="1" lang="en-GB" sz="1200">
                <a:solidFill>
                  <a:schemeClr val="lt1"/>
                </a:solidFill>
                <a:latin typeface="Roboto"/>
                <a:ea typeface="Roboto"/>
                <a:cs typeface="Roboto"/>
                <a:sym typeface="Roboto"/>
              </a:rPr>
              <a:t>&lt;a href="/info/despre-carturesti-ro"&gt; </a:t>
            </a:r>
            <a:endParaRPr b="1" i="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lang="en-GB" sz="1200">
                <a:solidFill>
                  <a:schemeClr val="lt1"/>
                </a:solidFill>
                <a:latin typeface="Roboto"/>
                <a:ea typeface="Roboto"/>
                <a:cs typeface="Roboto"/>
                <a:sym typeface="Roboto"/>
              </a:rPr>
              <a:t>Link text: </a:t>
            </a:r>
            <a:r>
              <a:rPr b="1" i="1" lang="en-GB" sz="1200">
                <a:solidFill>
                  <a:schemeClr val="lt1"/>
                </a:solidFill>
                <a:latin typeface="Roboto"/>
                <a:ea typeface="Roboto"/>
                <a:cs typeface="Roboto"/>
                <a:sym typeface="Roboto"/>
              </a:rPr>
              <a:t>Despre carturesti.ro</a:t>
            </a:r>
            <a:endParaRPr b="1" i="1" sz="1200">
              <a:solidFill>
                <a:schemeClr val="lt1"/>
              </a:solidFill>
              <a:latin typeface="Roboto"/>
              <a:ea typeface="Roboto"/>
              <a:cs typeface="Roboto"/>
              <a:sym typeface="Roboto"/>
            </a:endParaRPr>
          </a:p>
          <a:p>
            <a:pPr indent="-304800" lvl="0" marL="457200" marR="0" rtl="0" algn="l">
              <a:lnSpc>
                <a:spcPct val="100000"/>
              </a:lnSpc>
              <a:spcBef>
                <a:spcPts val="0"/>
              </a:spcBef>
              <a:spcAft>
                <a:spcPts val="0"/>
              </a:spcAft>
              <a:buClr>
                <a:schemeClr val="lt1"/>
              </a:buClr>
              <a:buSzPts val="1200"/>
              <a:buFont typeface="Roboto"/>
              <a:buChar char="-"/>
            </a:pPr>
            <a:r>
              <a:rPr b="1" i="1" lang="en-GB" sz="1200">
                <a:solidFill>
                  <a:schemeClr val="lt1"/>
                </a:solidFill>
                <a:latin typeface="Roboto"/>
                <a:ea typeface="Roboto"/>
                <a:cs typeface="Roboto"/>
                <a:sym typeface="Roboto"/>
              </a:rPr>
              <a:t>Sfarsitul ancorei: &lt;/a&gt;</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i="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h</a:t>
            </a:r>
            <a:r>
              <a:rPr b="1" lang="en-GB" sz="1200">
                <a:solidFill>
                  <a:schemeClr val="lt1"/>
                </a:solidFill>
                <a:latin typeface="Roboto"/>
                <a:ea typeface="Roboto"/>
                <a:cs typeface="Roboto"/>
                <a:sym typeface="Roboto"/>
              </a:rPr>
              <a:t>ref = este prescurtarea de la </a:t>
            </a:r>
            <a:r>
              <a:rPr lang="en-GB" sz="1200">
                <a:solidFill>
                  <a:srgbClr val="202124"/>
                </a:solidFill>
                <a:highlight>
                  <a:srgbClr val="FFFFFF"/>
                </a:highlight>
                <a:latin typeface="Roboto"/>
                <a:ea typeface="Roboto"/>
                <a:cs typeface="Roboto"/>
                <a:sym typeface="Roboto"/>
              </a:rPr>
              <a:t>Hypertext REFerence</a:t>
            </a:r>
            <a:r>
              <a:rPr lang="en-GB" sz="1200">
                <a:solidFill>
                  <a:srgbClr val="202124"/>
                </a:solidFill>
                <a:latin typeface="Roboto"/>
                <a:ea typeface="Roboto"/>
                <a:cs typeface="Roboto"/>
                <a:sym typeface="Roboto"/>
              </a:rPr>
              <a:t> </a:t>
            </a:r>
            <a:r>
              <a:rPr b="1" lang="en-GB" sz="1200">
                <a:solidFill>
                  <a:schemeClr val="lt1"/>
                </a:solidFill>
                <a:latin typeface="Roboto"/>
                <a:ea typeface="Roboto"/>
                <a:cs typeface="Roboto"/>
                <a:sym typeface="Roboto"/>
              </a:rPr>
              <a:t>si reprezinta pagina catre care se va naviga atunci cand se va accesa acel link</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200">
                <a:solidFill>
                  <a:schemeClr val="lt1"/>
                </a:solidFill>
                <a:latin typeface="Roboto"/>
                <a:ea typeface="Roboto"/>
                <a:cs typeface="Roboto"/>
                <a:sym typeface="Roboto"/>
              </a:rPr>
              <a:t>Atunci cand vrem sa automatizam, noi vom face cautarea dupa textul care se va pune peste link, adica dupa link text</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1000"/>
                                        <p:tgtEl>
                                          <p:spTgt spid="2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animEffect filter="fade" transition="in">
                                      <p:cBhvr>
                                        <p:cTn dur="1000"/>
                                        <p:tgtEl>
                                          <p:spTgt spid="2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animEffect filter="fade" transition="in">
                                      <p:cBhvr>
                                        <p:cTn dur="1000"/>
                                        <p:tgtEl>
                                          <p:spTgt spid="2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7" st="7"/>
                                            </p:txEl>
                                          </p:spTgt>
                                        </p:tgtEl>
                                        <p:attrNameLst>
                                          <p:attrName>style.visibility</p:attrName>
                                        </p:attrNameLst>
                                      </p:cBhvr>
                                      <p:to>
                                        <p:strVal val="visible"/>
                                      </p:to>
                                    </p:set>
                                    <p:animEffect filter="fade" transition="in">
                                      <p:cBhvr>
                                        <p:cTn dur="1000"/>
                                        <p:tgtEl>
                                          <p:spTgt spid="2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8" st="8"/>
                                            </p:txEl>
                                          </p:spTgt>
                                        </p:tgtEl>
                                        <p:attrNameLst>
                                          <p:attrName>style.visibility</p:attrName>
                                        </p:attrNameLst>
                                      </p:cBhvr>
                                      <p:to>
                                        <p:strVal val="visible"/>
                                      </p:to>
                                    </p:set>
                                    <p:animEffect filter="fade" transition="in">
                                      <p:cBhvr>
                                        <p:cTn dur="1000"/>
                                        <p:tgtEl>
                                          <p:spTgt spid="2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9" st="9"/>
                                            </p:txEl>
                                          </p:spTgt>
                                        </p:tgtEl>
                                        <p:attrNameLst>
                                          <p:attrName>style.visibility</p:attrName>
                                        </p:attrNameLst>
                                      </p:cBhvr>
                                      <p:to>
                                        <p:strVal val="visible"/>
                                      </p:to>
                                    </p:set>
                                    <p:animEffect filter="fade" transition="in">
                                      <p:cBhvr>
                                        <p:cTn dur="1000"/>
                                        <p:tgtEl>
                                          <p:spTgt spid="29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0" st="10"/>
                                            </p:txEl>
                                          </p:spTgt>
                                        </p:tgtEl>
                                        <p:attrNameLst>
                                          <p:attrName>style.visibility</p:attrName>
                                        </p:attrNameLst>
                                      </p:cBhvr>
                                      <p:to>
                                        <p:strVal val="visible"/>
                                      </p:to>
                                    </p:set>
                                    <p:animEffect filter="fade" transition="in">
                                      <p:cBhvr>
                                        <p:cTn dur="1000"/>
                                        <p:tgtEl>
                                          <p:spTgt spid="29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1" st="11"/>
                                            </p:txEl>
                                          </p:spTgt>
                                        </p:tgtEl>
                                        <p:attrNameLst>
                                          <p:attrName>style.visibility</p:attrName>
                                        </p:attrNameLst>
                                      </p:cBhvr>
                                      <p:to>
                                        <p:strVal val="visible"/>
                                      </p:to>
                                    </p:set>
                                    <p:animEffect filter="fade" transition="in">
                                      <p:cBhvr>
                                        <p:cTn dur="1000"/>
                                        <p:tgtEl>
                                          <p:spTgt spid="29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2" st="12"/>
                                            </p:txEl>
                                          </p:spTgt>
                                        </p:tgtEl>
                                        <p:attrNameLst>
                                          <p:attrName>style.visibility</p:attrName>
                                        </p:attrNameLst>
                                      </p:cBhvr>
                                      <p:to>
                                        <p:strVal val="visible"/>
                                      </p:to>
                                    </p:set>
                                    <p:animEffect filter="fade" transition="in">
                                      <p:cBhvr>
                                        <p:cTn dur="1000"/>
                                        <p:tgtEl>
                                          <p:spTgt spid="29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3" st="13"/>
                                            </p:txEl>
                                          </p:spTgt>
                                        </p:tgtEl>
                                        <p:attrNameLst>
                                          <p:attrName>style.visibility</p:attrName>
                                        </p:attrNameLst>
                                      </p:cBhvr>
                                      <p:to>
                                        <p:strVal val="visible"/>
                                      </p:to>
                                    </p:set>
                                    <p:animEffect filter="fade" transition="in">
                                      <p:cBhvr>
                                        <p:cTn dur="1000"/>
                                        <p:tgtEl>
                                          <p:spTgt spid="29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4" st="14"/>
                                            </p:txEl>
                                          </p:spTgt>
                                        </p:tgtEl>
                                        <p:attrNameLst>
                                          <p:attrName>style.visibility</p:attrName>
                                        </p:attrNameLst>
                                      </p:cBhvr>
                                      <p:to>
                                        <p:strVal val="visible"/>
                                      </p:to>
                                    </p:set>
                                    <p:animEffect filter="fade" transition="in">
                                      <p:cBhvr>
                                        <p:cTn dur="1000"/>
                                        <p:tgtEl>
                                          <p:spTgt spid="29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5" st="15"/>
                                            </p:txEl>
                                          </p:spTgt>
                                        </p:tgtEl>
                                        <p:attrNameLst>
                                          <p:attrName>style.visibility</p:attrName>
                                        </p:attrNameLst>
                                      </p:cBhvr>
                                      <p:to>
                                        <p:strVal val="visible"/>
                                      </p:to>
                                    </p:set>
                                    <p:animEffect filter="fade" transition="in">
                                      <p:cBhvr>
                                        <p:cTn dur="1000"/>
                                        <p:tgtEl>
                                          <p:spTgt spid="29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e3764c0daf_0_25"/>
          <p:cNvSpPr txBox="1"/>
          <p:nvPr>
            <p:ph idx="6" type="ctrTitle"/>
          </p:nvPr>
        </p:nvSpPr>
        <p:spPr>
          <a:xfrm>
            <a:off x="311700" y="461750"/>
            <a:ext cx="5072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 - Partial Link Text</a:t>
            </a:r>
            <a:endParaRPr b="1">
              <a:solidFill>
                <a:schemeClr val="lt2"/>
              </a:solidFill>
              <a:latin typeface="Roboto"/>
              <a:ea typeface="Roboto"/>
              <a:cs typeface="Roboto"/>
              <a:sym typeface="Roboto"/>
            </a:endParaRPr>
          </a:p>
        </p:txBody>
      </p:sp>
      <p:cxnSp>
        <p:nvCxnSpPr>
          <p:cNvPr id="301" name="Google Shape;301;g1e3764c0daf_0_25"/>
          <p:cNvCxnSpPr/>
          <p:nvPr/>
        </p:nvCxnSpPr>
        <p:spPr>
          <a:xfrm>
            <a:off x="311700" y="1068350"/>
            <a:ext cx="8520600" cy="0"/>
          </a:xfrm>
          <a:prstGeom prst="straightConnector1">
            <a:avLst/>
          </a:prstGeom>
          <a:noFill/>
          <a:ln cap="flat" cmpd="sng" w="9525">
            <a:solidFill>
              <a:schemeClr val="accent1"/>
            </a:solidFill>
            <a:prstDash val="solid"/>
            <a:round/>
            <a:headEnd len="sm" w="sm" type="none"/>
            <a:tailEnd len="sm" w="sm" type="none"/>
          </a:ln>
        </p:spPr>
      </p:cxnSp>
      <p:sp>
        <p:nvSpPr>
          <p:cNvPr id="302" name="Google Shape;302;g1e3764c0daf_0_25"/>
          <p:cNvSpPr txBox="1"/>
          <p:nvPr/>
        </p:nvSpPr>
        <p:spPr>
          <a:xfrm>
            <a:off x="311700" y="2048850"/>
            <a:ext cx="8520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Exista situatii in care link text-ul este destul de lung si vrem sa avem codul mai curat, caz in care ne vom folosi de partial link text, adica o parte din link text</a:t>
            </a:r>
            <a:endParaRPr b="1" sz="1200">
              <a:solidFill>
                <a:schemeClr val="lt1"/>
              </a:solidFill>
              <a:latin typeface="Roboto"/>
              <a:ea typeface="Roboto"/>
              <a:cs typeface="Roboto"/>
              <a:sym typeface="Roboto"/>
            </a:endParaRPr>
          </a:p>
        </p:txBody>
      </p:sp>
      <p:pic>
        <p:nvPicPr>
          <p:cNvPr id="303" name="Google Shape;303;g1e3764c0daf_0_25"/>
          <p:cNvPicPr preferRelativeResize="0"/>
          <p:nvPr/>
        </p:nvPicPr>
        <p:blipFill>
          <a:blip r:embed="rId3">
            <a:alphaModFix/>
          </a:blip>
          <a:stretch>
            <a:fillRect/>
          </a:stretch>
        </p:blipFill>
        <p:spPr>
          <a:xfrm>
            <a:off x="398850" y="2694199"/>
            <a:ext cx="7645476" cy="92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000"/>
                                        <p:tgtEl>
                                          <p:spTgt spid="30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Sesiune Teoretica 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873500"/>
            <a:ext cx="8520600" cy="8619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Sa intelegem libraria selenium</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Sa intelegem ce este un driver</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Sa stim ce este un selector</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Sa putem sa folosim selectorii de tip id, class, name, class</a:t>
            </a:r>
            <a:endParaRPr b="1" sz="1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108150b074_0_34"/>
          <p:cNvSpPr txBox="1"/>
          <p:nvPr>
            <p:ph idx="6" type="ctrTitle"/>
          </p:nvPr>
        </p:nvSpPr>
        <p:spPr>
          <a:xfrm>
            <a:off x="253550" y="254000"/>
            <a:ext cx="34110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Libraria Selenium</a:t>
            </a:r>
            <a:endParaRPr b="1">
              <a:solidFill>
                <a:schemeClr val="lt2"/>
              </a:solidFill>
              <a:latin typeface="Roboto"/>
              <a:ea typeface="Roboto"/>
              <a:cs typeface="Roboto"/>
              <a:sym typeface="Roboto"/>
            </a:endParaRPr>
          </a:p>
        </p:txBody>
      </p:sp>
      <p:cxnSp>
        <p:nvCxnSpPr>
          <p:cNvPr id="243" name="Google Shape;243;g1108150b074_0_34"/>
          <p:cNvCxnSpPr/>
          <p:nvPr/>
        </p:nvCxnSpPr>
        <p:spPr>
          <a:xfrm>
            <a:off x="386475" y="860600"/>
            <a:ext cx="8520600" cy="0"/>
          </a:xfrm>
          <a:prstGeom prst="straightConnector1">
            <a:avLst/>
          </a:prstGeom>
          <a:noFill/>
          <a:ln cap="flat" cmpd="sng" w="9525">
            <a:solidFill>
              <a:schemeClr val="accent1"/>
            </a:solidFill>
            <a:prstDash val="solid"/>
            <a:round/>
            <a:headEnd len="sm" w="sm" type="none"/>
            <a:tailEnd len="sm" w="sm" type="none"/>
          </a:ln>
        </p:spPr>
      </p:cxnSp>
      <p:sp>
        <p:nvSpPr>
          <p:cNvPr id="244" name="Google Shape;244;g1108150b074_0_34"/>
          <p:cNvSpPr txBox="1"/>
          <p:nvPr/>
        </p:nvSpPr>
        <p:spPr>
          <a:xfrm>
            <a:off x="311700" y="1100750"/>
            <a:ext cx="8520600" cy="306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Libraria selenium reprezinta o serie de functii si alte elemente care servesc la interactiunea cu o aplicatie web.</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Pentru a folosi libraria selenium trebuie sa o importam folosind instructiunea insert, din care trebuie sa importam clasa webdriver: </a:t>
            </a:r>
            <a:r>
              <a:rPr b="1" lang="en-GB" sz="1100">
                <a:solidFill>
                  <a:schemeClr val="accent1"/>
                </a:solidFill>
                <a:latin typeface="Roboto"/>
                <a:ea typeface="Roboto"/>
                <a:cs typeface="Roboto"/>
                <a:sym typeface="Roboto"/>
              </a:rPr>
              <a:t>from selenium import webdriver</a:t>
            </a:r>
            <a:endParaRPr b="1" sz="1100">
              <a:solidFill>
                <a:schemeClr val="accen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Primul pas in inceperea oricarui proiect de testare automata este instantierea driver-ului, adica crearea unui obiect din clasa browserului cu care lucram. In exemplul de mai jos am creat un obiect din clasa Chrome, prin intermediul caruia vom avea acces la toate atributele si metodele prin intermediul carora vom putea interactiona cu browserul.</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Exemplu de instantiere: </a:t>
            </a:r>
            <a:r>
              <a:rPr lang="en-GB" sz="1100">
                <a:solidFill>
                  <a:srgbClr val="080808"/>
                </a:solidFill>
                <a:highlight>
                  <a:srgbClr val="FFFFFF"/>
                </a:highlight>
                <a:latin typeface="Courier New"/>
                <a:ea typeface="Courier New"/>
                <a:cs typeface="Courier New"/>
                <a:sym typeface="Courier New"/>
              </a:rPr>
              <a:t>chrome = webdriver.Chrome()</a:t>
            </a:r>
            <a:endParaRPr sz="11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In caz ca folositi o versiune mai veche de pycharm va trebui sa va setati descarcarea driverului corect in mod dinamic:</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GB" sz="1100">
                <a:solidFill>
                  <a:srgbClr val="080808"/>
                </a:solidFill>
                <a:highlight>
                  <a:srgbClr val="FFFFFF"/>
                </a:highlight>
                <a:latin typeface="Courier New"/>
                <a:ea typeface="Courier New"/>
                <a:cs typeface="Courier New"/>
                <a:sym typeface="Courier New"/>
              </a:rPr>
              <a:t>chrome = webdriver.Chrome(</a:t>
            </a:r>
            <a:r>
              <a:rPr lang="en-GB" sz="1100">
                <a:solidFill>
                  <a:srgbClr val="660099"/>
                </a:solidFill>
                <a:highlight>
                  <a:srgbClr val="FFFFFF"/>
                </a:highlight>
                <a:latin typeface="Courier New"/>
                <a:ea typeface="Courier New"/>
                <a:cs typeface="Courier New"/>
                <a:sym typeface="Courier New"/>
              </a:rPr>
              <a:t>executable_path</a:t>
            </a:r>
            <a:r>
              <a:rPr lang="en-GB" sz="1100">
                <a:solidFill>
                  <a:srgbClr val="080808"/>
                </a:solidFill>
                <a:highlight>
                  <a:srgbClr val="FFFFFF"/>
                </a:highlight>
                <a:latin typeface="Courier New"/>
                <a:ea typeface="Courier New"/>
                <a:cs typeface="Courier New"/>
                <a:sym typeface="Courier New"/>
              </a:rPr>
              <a:t>=ChromeDriverManager().install())</a:t>
            </a:r>
            <a:endParaRPr sz="11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Pentru aceasta este necesara importarea unei noi librarii: </a:t>
            </a:r>
            <a:r>
              <a:rPr b="1" lang="en-GB" sz="1100">
                <a:solidFill>
                  <a:schemeClr val="accent1"/>
                </a:solidFill>
                <a:latin typeface="Courier New"/>
                <a:ea typeface="Courier New"/>
                <a:cs typeface="Courier New"/>
                <a:sym typeface="Courier New"/>
              </a:rPr>
              <a:t>from webdriver_manager.chrome import ChromeDriverManager</a:t>
            </a:r>
            <a:endParaRPr b="1" sz="1100">
              <a:solidFill>
                <a:schemeClr val="accent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100">
              <a:solidFill>
                <a:schemeClr val="accen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1000"/>
                                        <p:tgtEl>
                                          <p:spTgt spid="2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9" st="9"/>
                                            </p:txEl>
                                          </p:spTgt>
                                        </p:tgtEl>
                                        <p:attrNameLst>
                                          <p:attrName>style.visibility</p:attrName>
                                        </p:attrNameLst>
                                      </p:cBhvr>
                                      <p:to>
                                        <p:strVal val="visible"/>
                                      </p:to>
                                    </p:set>
                                    <p:animEffect filter="fade" transition="in">
                                      <p:cBhvr>
                                        <p:cTn dur="1000"/>
                                        <p:tgtEl>
                                          <p:spTgt spid="2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0" st="10"/>
                                            </p:txEl>
                                          </p:spTgt>
                                        </p:tgtEl>
                                        <p:attrNameLst>
                                          <p:attrName>style.visibility</p:attrName>
                                        </p:attrNameLst>
                                      </p:cBhvr>
                                      <p:to>
                                        <p:strVal val="visible"/>
                                      </p:to>
                                    </p:set>
                                    <p:animEffect filter="fade" transition="in">
                                      <p:cBhvr>
                                        <p:cTn dur="1000"/>
                                        <p:tgtEl>
                                          <p:spTgt spid="2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1" st="11"/>
                                            </p:txEl>
                                          </p:spTgt>
                                        </p:tgtEl>
                                        <p:attrNameLst>
                                          <p:attrName>style.visibility</p:attrName>
                                        </p:attrNameLst>
                                      </p:cBhvr>
                                      <p:to>
                                        <p:strVal val="visible"/>
                                      </p:to>
                                    </p:set>
                                    <p:animEffect filter="fade" transition="in">
                                      <p:cBhvr>
                                        <p:cTn dur="1000"/>
                                        <p:tgtEl>
                                          <p:spTgt spid="24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2" st="12"/>
                                            </p:txEl>
                                          </p:spTgt>
                                        </p:tgtEl>
                                        <p:attrNameLst>
                                          <p:attrName>style.visibility</p:attrName>
                                        </p:attrNameLst>
                                      </p:cBhvr>
                                      <p:to>
                                        <p:strVal val="visible"/>
                                      </p:to>
                                    </p:set>
                                    <p:animEffect filter="fade" transition="in">
                                      <p:cBhvr>
                                        <p:cTn dur="1000"/>
                                        <p:tgtEl>
                                          <p:spTgt spid="24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3" st="13"/>
                                            </p:txEl>
                                          </p:spTgt>
                                        </p:tgtEl>
                                        <p:attrNameLst>
                                          <p:attrName>style.visibility</p:attrName>
                                        </p:attrNameLst>
                                      </p:cBhvr>
                                      <p:to>
                                        <p:strVal val="visible"/>
                                      </p:to>
                                    </p:set>
                                    <p:animEffect filter="fade" transition="in">
                                      <p:cBhvr>
                                        <p:cTn dur="1000"/>
                                        <p:tgtEl>
                                          <p:spTgt spid="244">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e3764c0daf_0_4"/>
          <p:cNvSpPr txBox="1"/>
          <p:nvPr>
            <p:ph idx="6" type="ctrTitle"/>
          </p:nvPr>
        </p:nvSpPr>
        <p:spPr>
          <a:xfrm>
            <a:off x="253550" y="96125"/>
            <a:ext cx="3269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Elemente HTML</a:t>
            </a:r>
            <a:endParaRPr b="1">
              <a:solidFill>
                <a:schemeClr val="lt2"/>
              </a:solidFill>
              <a:latin typeface="Roboto"/>
              <a:ea typeface="Roboto"/>
              <a:cs typeface="Roboto"/>
              <a:sym typeface="Roboto"/>
            </a:endParaRPr>
          </a:p>
        </p:txBody>
      </p:sp>
      <p:cxnSp>
        <p:nvCxnSpPr>
          <p:cNvPr id="250" name="Google Shape;250;g1e3764c0daf_0_4"/>
          <p:cNvCxnSpPr/>
          <p:nvPr/>
        </p:nvCxnSpPr>
        <p:spPr>
          <a:xfrm>
            <a:off x="386475" y="702725"/>
            <a:ext cx="8520600" cy="0"/>
          </a:xfrm>
          <a:prstGeom prst="straightConnector1">
            <a:avLst/>
          </a:prstGeom>
          <a:noFill/>
          <a:ln cap="flat" cmpd="sng" w="9525">
            <a:solidFill>
              <a:schemeClr val="accent1"/>
            </a:solidFill>
            <a:prstDash val="solid"/>
            <a:round/>
            <a:headEnd len="sm" w="sm" type="none"/>
            <a:tailEnd len="sm" w="sm" type="none"/>
          </a:ln>
        </p:spPr>
      </p:cxnSp>
      <p:sp>
        <p:nvSpPr>
          <p:cNvPr id="251" name="Google Shape;251;g1e3764c0daf_0_4"/>
          <p:cNvSpPr txBox="1"/>
          <p:nvPr/>
        </p:nvSpPr>
        <p:spPr>
          <a:xfrm>
            <a:off x="386475" y="886000"/>
            <a:ext cx="8520600" cy="374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HTML = Hyper Text Markup Language</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Atunci cand vrem sa facem testare automata ne va interesa sa identificam elementele din codul de HTML, deoarece sistemul automat nu va sti sa identifice elementele vizual, ci le va cauta dupa anumite cuvinte cheie.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Elementele HTML reprezinta colectii de informatii care definesc ceva pe un site.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Ele vor fi definite intotdeauna de un tag de inceput si, cu cateva mici exceptii, de un tag de final.</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Tag-urile sunt definite de semnele &lt;&gt; intre care se va pune numele tipului de element care este reprezentat.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Tag-ul de final va avea aditional plasat caracterul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Exemplul de element de mai jos este un element de tip label care este reprezentat de doua perechi de elemente </a:t>
            </a:r>
            <a:r>
              <a:rPr b="1" lang="en-GB" sz="1100">
                <a:solidFill>
                  <a:schemeClr val="accent1"/>
                </a:solidFill>
                <a:latin typeface="Roboto"/>
                <a:ea typeface="Roboto"/>
                <a:cs typeface="Roboto"/>
                <a:sym typeface="Roboto"/>
              </a:rPr>
              <a:t>cheie:valoare</a:t>
            </a:r>
            <a:r>
              <a:rPr b="1" lang="en-GB" sz="1100">
                <a:solidFill>
                  <a:schemeClr val="lt1"/>
                </a:solidFill>
                <a:latin typeface="Roboto"/>
                <a:ea typeface="Roboto"/>
                <a:cs typeface="Roboto"/>
                <a:sym typeface="Roboto"/>
              </a:rPr>
              <a:t> (ca la dictionare) </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c</a:t>
            </a:r>
            <a:r>
              <a:rPr b="1" lang="en-GB" sz="1100">
                <a:solidFill>
                  <a:schemeClr val="lt1"/>
                </a:solidFill>
                <a:latin typeface="Roboto"/>
                <a:ea typeface="Roboto"/>
                <a:cs typeface="Roboto"/>
                <a:sym typeface="Roboto"/>
              </a:rPr>
              <a:t>lass = “no-control-label”</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f</a:t>
            </a:r>
            <a:r>
              <a:rPr b="1" lang="en-GB" sz="1100">
                <a:solidFill>
                  <a:schemeClr val="lt1"/>
                </a:solidFill>
                <a:latin typeface="Roboto"/>
                <a:ea typeface="Roboto"/>
                <a:cs typeface="Roboto"/>
                <a:sym typeface="Roboto"/>
              </a:rPr>
              <a:t>or = “loginform-email”</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Alte exemple de elemente web: </a:t>
            </a:r>
            <a:r>
              <a:rPr b="1" i="1" lang="en-GB" sz="1100">
                <a:solidFill>
                  <a:schemeClr val="lt1"/>
                </a:solidFill>
                <a:latin typeface="Roboto"/>
                <a:ea typeface="Roboto"/>
                <a:cs typeface="Roboto"/>
                <a:sym typeface="Roboto"/>
              </a:rPr>
              <a:t>a (ancora), div (division), p (paragraph), input, span, ol (ordered list), ul (unordered list), li(list item), table, th(table header), td(table data), tr (table row)</a:t>
            </a:r>
            <a:endParaRPr b="1" i="1" sz="1100">
              <a:solidFill>
                <a:schemeClr val="lt1"/>
              </a:solidFill>
              <a:latin typeface="Roboto"/>
              <a:ea typeface="Roboto"/>
              <a:cs typeface="Roboto"/>
              <a:sym typeface="Roboto"/>
            </a:endParaRPr>
          </a:p>
        </p:txBody>
      </p:sp>
      <p:pic>
        <p:nvPicPr>
          <p:cNvPr id="252" name="Google Shape;252;g1e3764c0daf_0_4"/>
          <p:cNvPicPr preferRelativeResize="0"/>
          <p:nvPr/>
        </p:nvPicPr>
        <p:blipFill>
          <a:blip r:embed="rId3">
            <a:alphaModFix/>
          </a:blip>
          <a:stretch>
            <a:fillRect/>
          </a:stretch>
        </p:blipFill>
        <p:spPr>
          <a:xfrm>
            <a:off x="453275" y="3791975"/>
            <a:ext cx="7267873" cy="278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000"/>
                                        <p:tgtEl>
                                          <p:spTgt spid="2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9" st="9"/>
                                            </p:txEl>
                                          </p:spTgt>
                                        </p:tgtEl>
                                        <p:attrNameLst>
                                          <p:attrName>style.visibility</p:attrName>
                                        </p:attrNameLst>
                                      </p:cBhvr>
                                      <p:to>
                                        <p:strVal val="visible"/>
                                      </p:to>
                                    </p:set>
                                    <p:animEffect filter="fade" transition="in">
                                      <p:cBhvr>
                                        <p:cTn dur="1000"/>
                                        <p:tgtEl>
                                          <p:spTgt spid="25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0" st="10"/>
                                            </p:txEl>
                                          </p:spTgt>
                                        </p:tgtEl>
                                        <p:attrNameLst>
                                          <p:attrName>style.visibility</p:attrName>
                                        </p:attrNameLst>
                                      </p:cBhvr>
                                      <p:to>
                                        <p:strVal val="visible"/>
                                      </p:to>
                                    </p:set>
                                    <p:animEffect filter="fade" transition="in">
                                      <p:cBhvr>
                                        <p:cTn dur="1000"/>
                                        <p:tgtEl>
                                          <p:spTgt spid="25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1" st="11"/>
                                            </p:txEl>
                                          </p:spTgt>
                                        </p:tgtEl>
                                        <p:attrNameLst>
                                          <p:attrName>style.visibility</p:attrName>
                                        </p:attrNameLst>
                                      </p:cBhvr>
                                      <p:to>
                                        <p:strVal val="visible"/>
                                      </p:to>
                                    </p:set>
                                    <p:animEffect filter="fade" transition="in">
                                      <p:cBhvr>
                                        <p:cTn dur="1000"/>
                                        <p:tgtEl>
                                          <p:spTgt spid="25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2" st="12"/>
                                            </p:txEl>
                                          </p:spTgt>
                                        </p:tgtEl>
                                        <p:attrNameLst>
                                          <p:attrName>style.visibility</p:attrName>
                                        </p:attrNameLst>
                                      </p:cBhvr>
                                      <p:to>
                                        <p:strVal val="visible"/>
                                      </p:to>
                                    </p:set>
                                    <p:animEffect filter="fade" transition="in">
                                      <p:cBhvr>
                                        <p:cTn dur="1000"/>
                                        <p:tgtEl>
                                          <p:spTgt spid="25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3" st="13"/>
                                            </p:txEl>
                                          </p:spTgt>
                                        </p:tgtEl>
                                        <p:attrNameLst>
                                          <p:attrName>style.visibility</p:attrName>
                                        </p:attrNameLst>
                                      </p:cBhvr>
                                      <p:to>
                                        <p:strVal val="visible"/>
                                      </p:to>
                                    </p:set>
                                    <p:animEffect filter="fade" transition="in">
                                      <p:cBhvr>
                                        <p:cTn dur="1000"/>
                                        <p:tgtEl>
                                          <p:spTgt spid="25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4" st="14"/>
                                            </p:txEl>
                                          </p:spTgt>
                                        </p:tgtEl>
                                        <p:attrNameLst>
                                          <p:attrName>style.visibility</p:attrName>
                                        </p:attrNameLst>
                                      </p:cBhvr>
                                      <p:to>
                                        <p:strVal val="visible"/>
                                      </p:to>
                                    </p:set>
                                    <p:animEffect filter="fade" transition="in">
                                      <p:cBhvr>
                                        <p:cTn dur="1000"/>
                                        <p:tgtEl>
                                          <p:spTgt spid="25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5" st="15"/>
                                            </p:txEl>
                                          </p:spTgt>
                                        </p:tgtEl>
                                        <p:attrNameLst>
                                          <p:attrName>style.visibility</p:attrName>
                                        </p:attrNameLst>
                                      </p:cBhvr>
                                      <p:to>
                                        <p:strVal val="visible"/>
                                      </p:to>
                                    </p:set>
                                    <p:animEffect filter="fade" transition="in">
                                      <p:cBhvr>
                                        <p:cTn dur="1000"/>
                                        <p:tgtEl>
                                          <p:spTgt spid="25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6" st="16"/>
                                            </p:txEl>
                                          </p:spTgt>
                                        </p:tgtEl>
                                        <p:attrNameLst>
                                          <p:attrName>style.visibility</p:attrName>
                                        </p:attrNameLst>
                                      </p:cBhvr>
                                      <p:to>
                                        <p:strVal val="visible"/>
                                      </p:to>
                                    </p:set>
                                    <p:animEffect filter="fade" transition="in">
                                      <p:cBhvr>
                                        <p:cTn dur="1000"/>
                                        <p:tgtEl>
                                          <p:spTgt spid="25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7" st="17"/>
                                            </p:txEl>
                                          </p:spTgt>
                                        </p:tgtEl>
                                        <p:attrNameLst>
                                          <p:attrName>style.visibility</p:attrName>
                                        </p:attrNameLst>
                                      </p:cBhvr>
                                      <p:to>
                                        <p:strVal val="visible"/>
                                      </p:to>
                                    </p:set>
                                    <p:animEffect filter="fade" transition="in">
                                      <p:cBhvr>
                                        <p:cTn dur="1000"/>
                                        <p:tgtEl>
                                          <p:spTgt spid="251">
                                            <p:txEl>
                                              <p:pRg end="17" st="1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44b7ec9674_0_2"/>
          <p:cNvSpPr txBox="1"/>
          <p:nvPr>
            <p:ph idx="6" type="ctrTitle"/>
          </p:nvPr>
        </p:nvSpPr>
        <p:spPr>
          <a:xfrm>
            <a:off x="311700" y="395275"/>
            <a:ext cx="17739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Selectori</a:t>
            </a:r>
            <a:endParaRPr b="1">
              <a:solidFill>
                <a:schemeClr val="lt2"/>
              </a:solidFill>
              <a:latin typeface="Roboto"/>
              <a:ea typeface="Roboto"/>
              <a:cs typeface="Roboto"/>
              <a:sym typeface="Roboto"/>
            </a:endParaRPr>
          </a:p>
        </p:txBody>
      </p:sp>
      <p:cxnSp>
        <p:nvCxnSpPr>
          <p:cNvPr id="258" name="Google Shape;258;g244b7ec9674_0_2"/>
          <p:cNvCxnSpPr/>
          <p:nvPr/>
        </p:nvCxnSpPr>
        <p:spPr>
          <a:xfrm>
            <a:off x="311700" y="1058750"/>
            <a:ext cx="8520600" cy="0"/>
          </a:xfrm>
          <a:prstGeom prst="straightConnector1">
            <a:avLst/>
          </a:prstGeom>
          <a:noFill/>
          <a:ln cap="flat" cmpd="sng" w="9525">
            <a:solidFill>
              <a:schemeClr val="accent1"/>
            </a:solidFill>
            <a:prstDash val="solid"/>
            <a:round/>
            <a:headEnd len="sm" w="sm" type="none"/>
            <a:tailEnd len="sm" w="sm" type="none"/>
          </a:ln>
        </p:spPr>
      </p:cxnSp>
      <p:sp>
        <p:nvSpPr>
          <p:cNvPr id="259" name="Google Shape;259;g244b7ec9674_0_2"/>
          <p:cNvSpPr txBox="1"/>
          <p:nvPr/>
        </p:nvSpPr>
        <p:spPr>
          <a:xfrm>
            <a:off x="311700" y="1370900"/>
            <a:ext cx="75408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Un selector este un sir de caractere care are rolul de a identifica unul sau mai multe elemente intr-o pagina web cu scopul de a interactiona cu ele in procesul de automatizare.</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Exista mai multe tipuri de selectori, printre care:</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ID</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Class</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Name</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Link Text</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Partial Link Text</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XPATH</a:t>
            </a:r>
            <a:endParaRPr b="1" sz="1100">
              <a:solidFill>
                <a:schemeClr val="lt1"/>
              </a:solidFill>
              <a:latin typeface="Roboto"/>
              <a:ea typeface="Roboto"/>
              <a:cs typeface="Roboto"/>
              <a:sym typeface="Roboto"/>
            </a:endParaRPr>
          </a:p>
          <a:p>
            <a:pPr indent="-298450" lvl="0" marL="457200" marR="0" rtl="0" algn="l">
              <a:lnSpc>
                <a:spcPct val="100000"/>
              </a:lnSpc>
              <a:spcBef>
                <a:spcPts val="0"/>
              </a:spcBef>
              <a:spcAft>
                <a:spcPts val="0"/>
              </a:spcAft>
              <a:buClr>
                <a:schemeClr val="lt1"/>
              </a:buClr>
              <a:buSzPts val="1100"/>
              <a:buFont typeface="Roboto"/>
              <a:buChar char="-"/>
            </a:pPr>
            <a:r>
              <a:rPr b="1" lang="en-GB" sz="1100">
                <a:solidFill>
                  <a:schemeClr val="lt1"/>
                </a:solidFill>
                <a:latin typeface="Roboto"/>
                <a:ea typeface="Roboto"/>
                <a:cs typeface="Roboto"/>
                <a:sym typeface="Roboto"/>
              </a:rPr>
              <a:t>CSS Selector</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1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100">
                <a:solidFill>
                  <a:schemeClr val="lt1"/>
                </a:solidFill>
                <a:latin typeface="Roboto"/>
                <a:ea typeface="Roboto"/>
                <a:cs typeface="Roboto"/>
                <a:sym typeface="Roboto"/>
              </a:rPr>
              <a:t>Alegerea unui selector depinde de elementul pe care il cautam. Desi fiecare din ele vin la pachet cu propriile avantaje si dezavantaje, noi vom folosi selectorii care ne ofera metoda cea mai usoara, scurta si eficienta de a identifica un element in aplicatia web.</a:t>
            </a:r>
            <a:endParaRPr b="1" sz="11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1000"/>
                                        <p:tgtEl>
                                          <p:spTgt spid="2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1000"/>
                                        <p:tgtEl>
                                          <p:spTgt spid="2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animEffect filter="fade" transition="in">
                                      <p:cBhvr>
                                        <p:cTn dur="1000"/>
                                        <p:tgtEl>
                                          <p:spTgt spid="25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9" st="9"/>
                                            </p:txEl>
                                          </p:spTgt>
                                        </p:tgtEl>
                                        <p:attrNameLst>
                                          <p:attrName>style.visibility</p:attrName>
                                        </p:attrNameLst>
                                      </p:cBhvr>
                                      <p:to>
                                        <p:strVal val="visible"/>
                                      </p:to>
                                    </p:set>
                                    <p:animEffect filter="fade" transition="in">
                                      <p:cBhvr>
                                        <p:cTn dur="1000"/>
                                        <p:tgtEl>
                                          <p:spTgt spid="25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0" st="10"/>
                                            </p:txEl>
                                          </p:spTgt>
                                        </p:tgtEl>
                                        <p:attrNameLst>
                                          <p:attrName>style.visibility</p:attrName>
                                        </p:attrNameLst>
                                      </p:cBhvr>
                                      <p:to>
                                        <p:strVal val="visible"/>
                                      </p:to>
                                    </p:set>
                                    <p:animEffect filter="fade" transition="in">
                                      <p:cBhvr>
                                        <p:cTn dur="1000"/>
                                        <p:tgtEl>
                                          <p:spTgt spid="25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1" st="11"/>
                                            </p:txEl>
                                          </p:spTgt>
                                        </p:tgtEl>
                                        <p:attrNameLst>
                                          <p:attrName>style.visibility</p:attrName>
                                        </p:attrNameLst>
                                      </p:cBhvr>
                                      <p:to>
                                        <p:strVal val="visible"/>
                                      </p:to>
                                    </p:set>
                                    <p:animEffect filter="fade" transition="in">
                                      <p:cBhvr>
                                        <p:cTn dur="1000"/>
                                        <p:tgtEl>
                                          <p:spTgt spid="25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