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Black"/>
      <p:bold r:id="rId18"/>
      <p:boldItalic r:id="rId19"/>
    </p:embeddedFont>
    <p:embeddedFont>
      <p:font typeface="Roboto Thin"/>
      <p:regular r:id="rId20"/>
      <p:bold r:id="rId21"/>
      <p:italic r:id="rId22"/>
      <p:boldItalic r:id="rId23"/>
    </p:embeddedFont>
    <p:embeddedFont>
      <p:font typeface="Roboto"/>
      <p:regular r:id="rId24"/>
      <p:bold r:id="rId25"/>
      <p:italic r:id="rId26"/>
      <p:boldItalic r:id="rId27"/>
    </p:embeddedFont>
    <p:embeddedFont>
      <p:font typeface="Didact Gothic"/>
      <p:regular r:id="rId28"/>
    </p:embeddedFont>
    <p:embeddedFont>
      <p:font typeface="Roboto Light"/>
      <p:regular r:id="rId29"/>
      <p:bold r:id="rId30"/>
      <p:italic r:id="rId31"/>
      <p:boldItalic r:id="rId32"/>
    </p:embeddedFont>
    <p:embeddedFont>
      <p:font typeface="Bree Serif"/>
      <p:regular r:id="rId33"/>
    </p:embeddedFont>
    <p:embeddedFont>
      <p:font typeface="Roboto Mon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8" roundtripDataSignature="AMtx7mh6+V8aa0AXwqe1PzGRQjDPLVxM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Thin-regular.fntdata"/><Relationship Id="rId22" Type="http://schemas.openxmlformats.org/officeDocument/2006/relationships/font" Target="fonts/RobotoThin-italic.fntdata"/><Relationship Id="rId21" Type="http://schemas.openxmlformats.org/officeDocument/2006/relationships/font" Target="fonts/RobotoThin-bold.fntdata"/><Relationship Id="rId24" Type="http://schemas.openxmlformats.org/officeDocument/2006/relationships/font" Target="fonts/Roboto-regular.fntdata"/><Relationship Id="rId23" Type="http://schemas.openxmlformats.org/officeDocument/2006/relationships/font" Target="fonts/RobotoThin-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DidactGothic-regular.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Light-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Light-italic.fntdata"/><Relationship Id="rId30" Type="http://schemas.openxmlformats.org/officeDocument/2006/relationships/font" Target="fonts/RobotoLight-bold.fntdata"/><Relationship Id="rId11" Type="http://schemas.openxmlformats.org/officeDocument/2006/relationships/slide" Target="slides/slide7.xml"/><Relationship Id="rId33" Type="http://schemas.openxmlformats.org/officeDocument/2006/relationships/font" Target="fonts/BreeSerif-regular.fntdata"/><Relationship Id="rId10" Type="http://schemas.openxmlformats.org/officeDocument/2006/relationships/slide" Target="slides/slide6.xml"/><Relationship Id="rId32" Type="http://schemas.openxmlformats.org/officeDocument/2006/relationships/font" Target="fonts/RobotoLight-boldItalic.fntdata"/><Relationship Id="rId13" Type="http://schemas.openxmlformats.org/officeDocument/2006/relationships/slide" Target="slides/slide9.xml"/><Relationship Id="rId35" Type="http://schemas.openxmlformats.org/officeDocument/2006/relationships/font" Target="fonts/RobotoMono-bold.fntdata"/><Relationship Id="rId12" Type="http://schemas.openxmlformats.org/officeDocument/2006/relationships/slide" Target="slides/slide8.xml"/><Relationship Id="rId34" Type="http://schemas.openxmlformats.org/officeDocument/2006/relationships/font" Target="fonts/RobotoMono-regular.fntdata"/><Relationship Id="rId15" Type="http://schemas.openxmlformats.org/officeDocument/2006/relationships/slide" Target="slides/slide11.xml"/><Relationship Id="rId37" Type="http://schemas.openxmlformats.org/officeDocument/2006/relationships/font" Target="fonts/RobotoMono-boldItalic.fntdata"/><Relationship Id="rId14" Type="http://schemas.openxmlformats.org/officeDocument/2006/relationships/slide" Target="slides/slide10.xml"/><Relationship Id="rId36" Type="http://schemas.openxmlformats.org/officeDocument/2006/relationships/font" Target="fonts/RobotoMono-italic.fntdata"/><Relationship Id="rId17" Type="http://schemas.openxmlformats.org/officeDocument/2006/relationships/slide" Target="slides/slide13.xml"/><Relationship Id="rId16" Type="http://schemas.openxmlformats.org/officeDocument/2006/relationships/slide" Target="slides/slide12.xml"/><Relationship Id="rId38" Type="http://customschemas.google.com/relationships/presentationmetadata" Target="metadata"/><Relationship Id="rId19" Type="http://schemas.openxmlformats.org/officeDocument/2006/relationships/font" Target="fonts/RobotoBlack-boldItalic.fntdata"/><Relationship Id="rId18" Type="http://schemas.openxmlformats.org/officeDocument/2006/relationships/font" Target="fonts/RobotoBlack-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45de6dc46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245de6dc469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45de6dc46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245de6dc469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45de6dc46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245de6dc469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4d586120e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24d586120ed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c0645e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0c0645ea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08150b0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108150b07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08150b07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108150b07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08150b07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108150b07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08150b07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1108150b074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45de6dc46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245de6dc469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4d586120e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24d586120ed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45de6dc4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245de6dc46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2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69" name="Shape 69"/>
        <p:cNvGrpSpPr/>
        <p:nvPr/>
      </p:nvGrpSpPr>
      <p:grpSpPr>
        <a:xfrm>
          <a:off x="0" y="0"/>
          <a:ext cx="0" cy="0"/>
          <a:chOff x="0" y="0"/>
          <a:chExt cx="0" cy="0"/>
        </a:xfrm>
      </p:grpSpPr>
      <p:sp>
        <p:nvSpPr>
          <p:cNvPr id="70" name="Google Shape;70;p3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1" name="Google Shape;71;p3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2" name="Google Shape;72;p3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3" name="Google Shape;73;p3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4" name="Google Shape;74;p3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5" name="Google Shape;75;p3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6" name="Google Shape;76;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4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9" name="Google Shape;79;p4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3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2" name="Google Shape;82;p3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3" name="Google Shape;83;p3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4" name="Google Shape;84;p3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88" name="Google Shape;88;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92" name="Google Shape;92;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7"/>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7"/>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7"/>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7"/>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7"/>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7"/>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3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5" name="Google Shape;25;p3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6" name="Google Shape;26;p3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7" name="Google Shape;27;p3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8" name="Google Shape;28;p3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9" name="Google Shape;29;p3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0" name="Google Shape;30;p3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1" name="Google Shape;31;p3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2" name="Google Shape;32;p3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3" name="Google Shape;33;p3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4" name="Google Shape;34;p3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5" name="Google Shape;35;p3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6" name="Google Shape;36;p3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7" name="Google Shape;37;p3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8" name="Google Shape;38;p3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9" name="Google Shape;39;p3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0" name="Google Shape;40;p3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1" name="Google Shape;41;p3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38"/>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4" name="Google Shape;44;p38"/>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5" name="Google Shape;45;p38"/>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6" name="Google Shape;46;p38"/>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7" name="Google Shape;47;p38"/>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8" name="Google Shape;48;p38"/>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9" name="Google Shape;49;p38"/>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52" name="Google Shape;52;p2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3" name="Google Shape;53;p29"/>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2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3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8" name="Google Shape;58;p3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9" name="Google Shape;59;p3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0" name="Google Shape;60;p3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1" name="Google Shape;61;p3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2" name="Google Shape;62;p3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3" name="Google Shape;63;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3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6" name="Google Shape;66;p3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7" name="Google Shape;67;p3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8" name="Google Shape;68;p3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1.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26"/>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carturesti.ro/"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ww.ebay.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5237375" y="3670025"/>
            <a:ext cx="37452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Sesiune Workshop 1</a:t>
            </a:r>
            <a:endParaRPr/>
          </a:p>
        </p:txBody>
      </p:sp>
      <p:sp>
        <p:nvSpPr>
          <p:cNvPr id="99" name="Google Shape;99;p1"/>
          <p:cNvSpPr txBox="1"/>
          <p:nvPr>
            <p:ph idx="1" type="subTitle"/>
          </p:nvPr>
        </p:nvSpPr>
        <p:spPr>
          <a:xfrm>
            <a:off x="5727625" y="4148638"/>
            <a:ext cx="3129600" cy="6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r>
              <a:rPr lang="en-GB" sz="1700"/>
              <a:t>Selectorul CSS + alte teste</a:t>
            </a:r>
            <a:endParaRPr sz="1700"/>
          </a:p>
        </p:txBody>
      </p:sp>
      <p:sp>
        <p:nvSpPr>
          <p:cNvPr id="100" name="Google Shape;100;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245de6dc469_0_6"/>
          <p:cNvSpPr txBox="1"/>
          <p:nvPr>
            <p:ph idx="6" type="ctrTitle"/>
          </p:nvPr>
        </p:nvSpPr>
        <p:spPr>
          <a:xfrm>
            <a:off x="344950" y="295550"/>
            <a:ext cx="60948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XPATH - Cautare pe baza de text</a:t>
            </a:r>
            <a:endParaRPr b="1">
              <a:solidFill>
                <a:schemeClr val="lt2"/>
              </a:solidFill>
              <a:latin typeface="Roboto"/>
              <a:ea typeface="Roboto"/>
              <a:cs typeface="Roboto"/>
              <a:sym typeface="Roboto"/>
            </a:endParaRPr>
          </a:p>
        </p:txBody>
      </p:sp>
      <p:cxnSp>
        <p:nvCxnSpPr>
          <p:cNvPr id="264" name="Google Shape;264;g245de6dc469_0_6"/>
          <p:cNvCxnSpPr/>
          <p:nvPr/>
        </p:nvCxnSpPr>
        <p:spPr>
          <a:xfrm>
            <a:off x="311700" y="983950"/>
            <a:ext cx="8520600" cy="0"/>
          </a:xfrm>
          <a:prstGeom prst="straightConnector1">
            <a:avLst/>
          </a:prstGeom>
          <a:noFill/>
          <a:ln cap="flat" cmpd="sng" w="9525">
            <a:solidFill>
              <a:schemeClr val="accent1"/>
            </a:solidFill>
            <a:prstDash val="solid"/>
            <a:round/>
            <a:headEnd len="sm" w="sm" type="none"/>
            <a:tailEnd len="sm" w="sm" type="none"/>
          </a:ln>
        </p:spPr>
      </p:cxnSp>
      <p:sp>
        <p:nvSpPr>
          <p:cNvPr id="265" name="Google Shape;265;g245de6dc469_0_6"/>
          <p:cNvSpPr txBox="1"/>
          <p:nvPr/>
        </p:nvSpPr>
        <p:spPr>
          <a:xfrm>
            <a:off x="311700" y="1703525"/>
            <a:ext cx="8520600" cy="2031900"/>
          </a:xfrm>
          <a:prstGeom prst="rect">
            <a:avLst/>
          </a:prstGeom>
          <a:noFill/>
          <a:ln>
            <a:noFill/>
          </a:ln>
        </p:spPr>
        <p:txBody>
          <a:bodyPr anchorCtr="0" anchor="t" bIns="91425" lIns="91425" spcFirstLastPara="1" rIns="91425" wrap="square" tIns="91425">
            <a:spAutoFit/>
          </a:bodyPr>
          <a:lstStyle/>
          <a:p>
            <a:pPr indent="-292100" lvl="0" marL="457200" marR="0" rtl="0" algn="l">
              <a:lnSpc>
                <a:spcPct val="100000"/>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Sunt unele situatii in care pe unele elemente este scris un text, iar in situatia asta ne putem folosi de acel text ca sa cautam elementele care ne intereseaza.</a:t>
            </a:r>
            <a:endParaRPr b="1" sz="10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000">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Sintaxa: //tag[contains(text(),”text cautat”)]</a:t>
            </a:r>
            <a:endParaRPr b="1" sz="10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b="1" sz="10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b="1" sz="1000">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Exemplu: //hr[@role="separator"]/preceding-sibling::md-menu-item//span[contains(text(),"Login")] # observati cum am facut cautare si dupa preceding-sibling pentru a putea identifica elementul in mod unic</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lang="en-GB" sz="1000" u="sng">
                <a:solidFill>
                  <a:schemeClr val="hlink"/>
                </a:solidFill>
                <a:latin typeface="Roboto"/>
                <a:ea typeface="Roboto"/>
                <a:cs typeface="Roboto"/>
                <a:sym typeface="Roboto"/>
                <a:hlinkClick r:id="rId3"/>
              </a:rPr>
              <a:t>sursa</a:t>
            </a:r>
            <a:r>
              <a:rPr b="1" lang="en-GB" sz="1000">
                <a:solidFill>
                  <a:schemeClr val="lt1"/>
                </a:solidFill>
                <a:latin typeface="Roboto"/>
                <a:ea typeface="Roboto"/>
                <a:cs typeface="Roboto"/>
                <a:sym typeface="Roboto"/>
              </a:rPr>
              <a:t> (butonul de login)</a:t>
            </a:r>
            <a:endParaRPr b="1" sz="10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0" st="0"/>
                                            </p:txEl>
                                          </p:spTgt>
                                        </p:tgtEl>
                                        <p:attrNameLst>
                                          <p:attrName>style.visibility</p:attrName>
                                        </p:attrNameLst>
                                      </p:cBhvr>
                                      <p:to>
                                        <p:strVal val="visible"/>
                                      </p:to>
                                    </p:set>
                                    <p:animEffect filter="fade" transition="in">
                                      <p:cBhvr>
                                        <p:cTn dur="1000"/>
                                        <p:tgtEl>
                                          <p:spTgt spid="2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1" st="1"/>
                                            </p:txEl>
                                          </p:spTgt>
                                        </p:tgtEl>
                                        <p:attrNameLst>
                                          <p:attrName>style.visibility</p:attrName>
                                        </p:attrNameLst>
                                      </p:cBhvr>
                                      <p:to>
                                        <p:strVal val="visible"/>
                                      </p:to>
                                    </p:set>
                                    <p:animEffect filter="fade" transition="in">
                                      <p:cBhvr>
                                        <p:cTn dur="1000"/>
                                        <p:tgtEl>
                                          <p:spTgt spid="2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2" st="2"/>
                                            </p:txEl>
                                          </p:spTgt>
                                        </p:tgtEl>
                                        <p:attrNameLst>
                                          <p:attrName>style.visibility</p:attrName>
                                        </p:attrNameLst>
                                      </p:cBhvr>
                                      <p:to>
                                        <p:strVal val="visible"/>
                                      </p:to>
                                    </p:set>
                                    <p:animEffect filter="fade" transition="in">
                                      <p:cBhvr>
                                        <p:cTn dur="1000"/>
                                        <p:tgtEl>
                                          <p:spTgt spid="2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3" st="3"/>
                                            </p:txEl>
                                          </p:spTgt>
                                        </p:tgtEl>
                                        <p:attrNameLst>
                                          <p:attrName>style.visibility</p:attrName>
                                        </p:attrNameLst>
                                      </p:cBhvr>
                                      <p:to>
                                        <p:strVal val="visible"/>
                                      </p:to>
                                    </p:set>
                                    <p:animEffect filter="fade" transition="in">
                                      <p:cBhvr>
                                        <p:cTn dur="1000"/>
                                        <p:tgtEl>
                                          <p:spTgt spid="2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4" st="4"/>
                                            </p:txEl>
                                          </p:spTgt>
                                        </p:tgtEl>
                                        <p:attrNameLst>
                                          <p:attrName>style.visibility</p:attrName>
                                        </p:attrNameLst>
                                      </p:cBhvr>
                                      <p:to>
                                        <p:strVal val="visible"/>
                                      </p:to>
                                    </p:set>
                                    <p:animEffect filter="fade" transition="in">
                                      <p:cBhvr>
                                        <p:cTn dur="1000"/>
                                        <p:tgtEl>
                                          <p:spTgt spid="26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5" st="5"/>
                                            </p:txEl>
                                          </p:spTgt>
                                        </p:tgtEl>
                                        <p:attrNameLst>
                                          <p:attrName>style.visibility</p:attrName>
                                        </p:attrNameLst>
                                      </p:cBhvr>
                                      <p:to>
                                        <p:strVal val="visible"/>
                                      </p:to>
                                    </p:set>
                                    <p:animEffect filter="fade" transition="in">
                                      <p:cBhvr>
                                        <p:cTn dur="1000"/>
                                        <p:tgtEl>
                                          <p:spTgt spid="26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6" st="6"/>
                                            </p:txEl>
                                          </p:spTgt>
                                        </p:tgtEl>
                                        <p:attrNameLst>
                                          <p:attrName>style.visibility</p:attrName>
                                        </p:attrNameLst>
                                      </p:cBhvr>
                                      <p:to>
                                        <p:strVal val="visible"/>
                                      </p:to>
                                    </p:set>
                                    <p:animEffect filter="fade" transition="in">
                                      <p:cBhvr>
                                        <p:cTn dur="1000"/>
                                        <p:tgtEl>
                                          <p:spTgt spid="26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7" st="7"/>
                                            </p:txEl>
                                          </p:spTgt>
                                        </p:tgtEl>
                                        <p:attrNameLst>
                                          <p:attrName>style.visibility</p:attrName>
                                        </p:attrNameLst>
                                      </p:cBhvr>
                                      <p:to>
                                        <p:strVal val="visible"/>
                                      </p:to>
                                    </p:set>
                                    <p:animEffect filter="fade" transition="in">
                                      <p:cBhvr>
                                        <p:cTn dur="1000"/>
                                        <p:tgtEl>
                                          <p:spTgt spid="26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8" st="8"/>
                                            </p:txEl>
                                          </p:spTgt>
                                        </p:tgtEl>
                                        <p:attrNameLst>
                                          <p:attrName>style.visibility</p:attrName>
                                        </p:attrNameLst>
                                      </p:cBhvr>
                                      <p:to>
                                        <p:strVal val="visible"/>
                                      </p:to>
                                    </p:set>
                                    <p:animEffect filter="fade" transition="in">
                                      <p:cBhvr>
                                        <p:cTn dur="1000"/>
                                        <p:tgtEl>
                                          <p:spTgt spid="26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9" st="9"/>
                                            </p:txEl>
                                          </p:spTgt>
                                        </p:tgtEl>
                                        <p:attrNameLst>
                                          <p:attrName>style.visibility</p:attrName>
                                        </p:attrNameLst>
                                      </p:cBhvr>
                                      <p:to>
                                        <p:strVal val="visible"/>
                                      </p:to>
                                    </p:set>
                                    <p:animEffect filter="fade" transition="in">
                                      <p:cBhvr>
                                        <p:cTn dur="1000"/>
                                        <p:tgtEl>
                                          <p:spTgt spid="265">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245de6dc469_0_12"/>
          <p:cNvSpPr txBox="1"/>
          <p:nvPr>
            <p:ph idx="6" type="ctrTitle"/>
          </p:nvPr>
        </p:nvSpPr>
        <p:spPr>
          <a:xfrm>
            <a:off x="353250" y="145975"/>
            <a:ext cx="59370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sz="2500"/>
              <a:t>Dropdown-uri</a:t>
            </a:r>
            <a:endParaRPr b="1" sz="2500">
              <a:solidFill>
                <a:schemeClr val="lt2"/>
              </a:solidFill>
              <a:latin typeface="Roboto"/>
              <a:ea typeface="Roboto"/>
              <a:cs typeface="Roboto"/>
              <a:sym typeface="Roboto"/>
            </a:endParaRPr>
          </a:p>
        </p:txBody>
      </p:sp>
      <p:cxnSp>
        <p:nvCxnSpPr>
          <p:cNvPr id="271" name="Google Shape;271;g245de6dc469_0_12"/>
          <p:cNvCxnSpPr/>
          <p:nvPr/>
        </p:nvCxnSpPr>
        <p:spPr>
          <a:xfrm>
            <a:off x="311700" y="875950"/>
            <a:ext cx="8520600" cy="0"/>
          </a:xfrm>
          <a:prstGeom prst="straightConnector1">
            <a:avLst/>
          </a:prstGeom>
          <a:noFill/>
          <a:ln cap="flat" cmpd="sng" w="9525">
            <a:solidFill>
              <a:schemeClr val="accent1"/>
            </a:solidFill>
            <a:prstDash val="solid"/>
            <a:round/>
            <a:headEnd len="sm" w="sm" type="none"/>
            <a:tailEnd len="sm" w="sm" type="none"/>
          </a:ln>
        </p:spPr>
      </p:cxnSp>
      <p:sp>
        <p:nvSpPr>
          <p:cNvPr id="272" name="Google Shape;272;g245de6dc469_0_12"/>
          <p:cNvSpPr txBox="1"/>
          <p:nvPr/>
        </p:nvSpPr>
        <p:spPr>
          <a:xfrm>
            <a:off x="311700" y="940725"/>
            <a:ext cx="8645700" cy="2993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050"/>
              <a:buFont typeface="Arial"/>
              <a:buNone/>
            </a:pPr>
            <a:r>
              <a:rPr b="1" lang="en-GB" sz="1000">
                <a:solidFill>
                  <a:schemeClr val="lt1"/>
                </a:solidFill>
                <a:latin typeface="Roboto"/>
                <a:ea typeface="Roboto"/>
                <a:cs typeface="Roboto"/>
                <a:sym typeface="Roboto"/>
              </a:rPr>
              <a:t>Atunci cand vrem sa lucram cu dropdown-uri, primul lucru pe care trebuie sa il facem este sa instantiem un obiect din clasa Select (pe care va trebui sa o importam), iar pe baza acelui obiect vom avea acces la toate metodele din acea clasa.</a:t>
            </a:r>
            <a:endParaRPr b="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050"/>
              <a:buFont typeface="Arial"/>
              <a:buNone/>
            </a:pPr>
            <a:r>
              <a:t/>
            </a:r>
            <a:endParaRPr b="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050"/>
              <a:buFont typeface="Arial"/>
              <a:buNone/>
            </a:pPr>
            <a:r>
              <a:rPr b="1" lang="en-GB" sz="1000">
                <a:solidFill>
                  <a:schemeClr val="lt1"/>
                </a:solidFill>
                <a:latin typeface="Roboto"/>
                <a:ea typeface="Roboto"/>
                <a:cs typeface="Roboto"/>
                <a:sym typeface="Roboto"/>
              </a:rPr>
              <a:t>Noi ne vom folosi de metoda select_by_visible_text care va primi drept parametru valoarea din dropdown pe care vrem sa o selectam.</a:t>
            </a:r>
            <a:endParaRPr b="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050"/>
              <a:buFont typeface="Arial"/>
              <a:buNone/>
            </a:pPr>
            <a:r>
              <a:t/>
            </a:r>
            <a:endParaRPr b="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050"/>
              <a:buFont typeface="Arial"/>
              <a:buNone/>
            </a:pPr>
            <a:r>
              <a:rPr b="1" lang="en-GB" sz="1000">
                <a:solidFill>
                  <a:schemeClr val="lt1"/>
                </a:solidFill>
                <a:latin typeface="Roboto"/>
                <a:ea typeface="Roboto"/>
                <a:cs typeface="Roboto"/>
                <a:sym typeface="Roboto"/>
              </a:rPr>
              <a:t>Exemplu:</a:t>
            </a:r>
            <a:endParaRPr b="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050"/>
              <a:buFont typeface="Arial"/>
              <a:buNone/>
            </a:pPr>
            <a:r>
              <a:t/>
            </a:r>
            <a:endParaRPr b="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lang="en-GB" sz="1000">
                <a:solidFill>
                  <a:schemeClr val="lt1"/>
                </a:solidFill>
                <a:latin typeface="Roboto"/>
                <a:ea typeface="Roboto"/>
                <a:cs typeface="Roboto"/>
                <a:sym typeface="Roboto"/>
              </a:rPr>
              <a:t>years_of_experience = Select(chrome.find_element(By.ID,"gh-cat"))</a:t>
            </a:r>
            <a:endParaRPr b="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lang="en-GB" sz="1000">
                <a:solidFill>
                  <a:schemeClr val="lt1"/>
                </a:solidFill>
                <a:latin typeface="Roboto"/>
                <a:ea typeface="Roboto"/>
                <a:cs typeface="Roboto"/>
                <a:sym typeface="Roboto"/>
              </a:rPr>
              <a:t>years_of_experience.select_by_visible_text("Antiques")</a:t>
            </a:r>
            <a:endParaRPr b="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050"/>
              <a:buFont typeface="Arial"/>
              <a:buNone/>
            </a:pPr>
            <a:r>
              <a:t/>
            </a:r>
            <a:endParaRPr b="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050"/>
              <a:buFont typeface="Arial"/>
              <a:buNone/>
            </a:pPr>
            <a:r>
              <a:rPr b="1" lang="en-GB" sz="1000">
                <a:solidFill>
                  <a:schemeClr val="lt1"/>
                </a:solidFill>
                <a:latin typeface="Roboto"/>
                <a:ea typeface="Roboto"/>
                <a:cs typeface="Roboto"/>
                <a:sym typeface="Roboto"/>
              </a:rPr>
              <a:t>Aici am cautat elementul de tip dropdown pe baza id-ului, si am instantiat cu el un obiect din clasa select (elementul in sine a ajuns in constructorul clasei select), iar pe baza obiectului instantiat am apelat metoda </a:t>
            </a:r>
            <a:r>
              <a:rPr b="1" lang="en-GB" sz="1000">
                <a:solidFill>
                  <a:schemeClr val="lt1"/>
                </a:solidFill>
                <a:latin typeface="Roboto"/>
                <a:ea typeface="Roboto"/>
                <a:cs typeface="Roboto"/>
                <a:sym typeface="Roboto"/>
              </a:rPr>
              <a:t>select_by_visible_text care a primit drept parametru valoarea din dropdown pe care vrem sa o selectam.</a:t>
            </a:r>
            <a:endParaRPr b="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050"/>
              <a:buFont typeface="Arial"/>
              <a:buNone/>
            </a:pPr>
            <a:r>
              <a:t/>
            </a:r>
            <a:endParaRPr b="1" sz="1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050"/>
              <a:buFont typeface="Arial"/>
              <a:buNone/>
            </a:pPr>
            <a:r>
              <a:rPr b="1" lang="en-GB" sz="1000" u="sng">
                <a:solidFill>
                  <a:schemeClr val="hlink"/>
                </a:solidFill>
                <a:latin typeface="Roboto"/>
                <a:ea typeface="Roboto"/>
                <a:cs typeface="Roboto"/>
                <a:sym typeface="Roboto"/>
                <a:hlinkClick r:id="rId3"/>
              </a:rPr>
              <a:t>sursa</a:t>
            </a:r>
            <a:r>
              <a:rPr b="1" lang="en-GB" sz="1000">
                <a:solidFill>
                  <a:schemeClr val="lt1"/>
                </a:solidFill>
                <a:latin typeface="Roboto"/>
                <a:ea typeface="Roboto"/>
                <a:cs typeface="Roboto"/>
                <a:sym typeface="Roboto"/>
              </a:rPr>
              <a:t> (dropdown-ul de categorii de langa meniul de search)</a:t>
            </a:r>
            <a:endParaRPr b="1" sz="10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0" st="0"/>
                                            </p:txEl>
                                          </p:spTgt>
                                        </p:tgtEl>
                                        <p:attrNameLst>
                                          <p:attrName>style.visibility</p:attrName>
                                        </p:attrNameLst>
                                      </p:cBhvr>
                                      <p:to>
                                        <p:strVal val="visible"/>
                                      </p:to>
                                    </p:set>
                                    <p:animEffect filter="fade" transition="in">
                                      <p:cBhvr>
                                        <p:cTn dur="1000"/>
                                        <p:tgtEl>
                                          <p:spTgt spid="2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 st="1"/>
                                            </p:txEl>
                                          </p:spTgt>
                                        </p:tgtEl>
                                        <p:attrNameLst>
                                          <p:attrName>style.visibility</p:attrName>
                                        </p:attrNameLst>
                                      </p:cBhvr>
                                      <p:to>
                                        <p:strVal val="visible"/>
                                      </p:to>
                                    </p:set>
                                    <p:animEffect filter="fade" transition="in">
                                      <p:cBhvr>
                                        <p:cTn dur="1000"/>
                                        <p:tgtEl>
                                          <p:spTgt spid="2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2" st="2"/>
                                            </p:txEl>
                                          </p:spTgt>
                                        </p:tgtEl>
                                        <p:attrNameLst>
                                          <p:attrName>style.visibility</p:attrName>
                                        </p:attrNameLst>
                                      </p:cBhvr>
                                      <p:to>
                                        <p:strVal val="visible"/>
                                      </p:to>
                                    </p:set>
                                    <p:animEffect filter="fade" transition="in">
                                      <p:cBhvr>
                                        <p:cTn dur="1000"/>
                                        <p:tgtEl>
                                          <p:spTgt spid="2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3" st="3"/>
                                            </p:txEl>
                                          </p:spTgt>
                                        </p:tgtEl>
                                        <p:attrNameLst>
                                          <p:attrName>style.visibility</p:attrName>
                                        </p:attrNameLst>
                                      </p:cBhvr>
                                      <p:to>
                                        <p:strVal val="visible"/>
                                      </p:to>
                                    </p:set>
                                    <p:animEffect filter="fade" transition="in">
                                      <p:cBhvr>
                                        <p:cTn dur="1000"/>
                                        <p:tgtEl>
                                          <p:spTgt spid="2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4" st="4"/>
                                            </p:txEl>
                                          </p:spTgt>
                                        </p:tgtEl>
                                        <p:attrNameLst>
                                          <p:attrName>style.visibility</p:attrName>
                                        </p:attrNameLst>
                                      </p:cBhvr>
                                      <p:to>
                                        <p:strVal val="visible"/>
                                      </p:to>
                                    </p:set>
                                    <p:animEffect filter="fade" transition="in">
                                      <p:cBhvr>
                                        <p:cTn dur="1000"/>
                                        <p:tgtEl>
                                          <p:spTgt spid="27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5" st="5"/>
                                            </p:txEl>
                                          </p:spTgt>
                                        </p:tgtEl>
                                        <p:attrNameLst>
                                          <p:attrName>style.visibility</p:attrName>
                                        </p:attrNameLst>
                                      </p:cBhvr>
                                      <p:to>
                                        <p:strVal val="visible"/>
                                      </p:to>
                                    </p:set>
                                    <p:animEffect filter="fade" transition="in">
                                      <p:cBhvr>
                                        <p:cTn dur="1000"/>
                                        <p:tgtEl>
                                          <p:spTgt spid="27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6" st="6"/>
                                            </p:txEl>
                                          </p:spTgt>
                                        </p:tgtEl>
                                        <p:attrNameLst>
                                          <p:attrName>style.visibility</p:attrName>
                                        </p:attrNameLst>
                                      </p:cBhvr>
                                      <p:to>
                                        <p:strVal val="visible"/>
                                      </p:to>
                                    </p:set>
                                    <p:animEffect filter="fade" transition="in">
                                      <p:cBhvr>
                                        <p:cTn dur="1000"/>
                                        <p:tgtEl>
                                          <p:spTgt spid="27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7" st="7"/>
                                            </p:txEl>
                                          </p:spTgt>
                                        </p:tgtEl>
                                        <p:attrNameLst>
                                          <p:attrName>style.visibility</p:attrName>
                                        </p:attrNameLst>
                                      </p:cBhvr>
                                      <p:to>
                                        <p:strVal val="visible"/>
                                      </p:to>
                                    </p:set>
                                    <p:animEffect filter="fade" transition="in">
                                      <p:cBhvr>
                                        <p:cTn dur="1000"/>
                                        <p:tgtEl>
                                          <p:spTgt spid="27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8" st="8"/>
                                            </p:txEl>
                                          </p:spTgt>
                                        </p:tgtEl>
                                        <p:attrNameLst>
                                          <p:attrName>style.visibility</p:attrName>
                                        </p:attrNameLst>
                                      </p:cBhvr>
                                      <p:to>
                                        <p:strVal val="visible"/>
                                      </p:to>
                                    </p:set>
                                    <p:animEffect filter="fade" transition="in">
                                      <p:cBhvr>
                                        <p:cTn dur="1000"/>
                                        <p:tgtEl>
                                          <p:spTgt spid="27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9" st="9"/>
                                            </p:txEl>
                                          </p:spTgt>
                                        </p:tgtEl>
                                        <p:attrNameLst>
                                          <p:attrName>style.visibility</p:attrName>
                                        </p:attrNameLst>
                                      </p:cBhvr>
                                      <p:to>
                                        <p:strVal val="visible"/>
                                      </p:to>
                                    </p:set>
                                    <p:animEffect filter="fade" transition="in">
                                      <p:cBhvr>
                                        <p:cTn dur="1000"/>
                                        <p:tgtEl>
                                          <p:spTgt spid="27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0" st="10"/>
                                            </p:txEl>
                                          </p:spTgt>
                                        </p:tgtEl>
                                        <p:attrNameLst>
                                          <p:attrName>style.visibility</p:attrName>
                                        </p:attrNameLst>
                                      </p:cBhvr>
                                      <p:to>
                                        <p:strVal val="visible"/>
                                      </p:to>
                                    </p:set>
                                    <p:animEffect filter="fade" transition="in">
                                      <p:cBhvr>
                                        <p:cTn dur="1000"/>
                                        <p:tgtEl>
                                          <p:spTgt spid="27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1" st="11"/>
                                            </p:txEl>
                                          </p:spTgt>
                                        </p:tgtEl>
                                        <p:attrNameLst>
                                          <p:attrName>style.visibility</p:attrName>
                                        </p:attrNameLst>
                                      </p:cBhvr>
                                      <p:to>
                                        <p:strVal val="visible"/>
                                      </p:to>
                                    </p:set>
                                    <p:animEffect filter="fade" transition="in">
                                      <p:cBhvr>
                                        <p:cTn dur="1000"/>
                                        <p:tgtEl>
                                          <p:spTgt spid="27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2" st="12"/>
                                            </p:txEl>
                                          </p:spTgt>
                                        </p:tgtEl>
                                        <p:attrNameLst>
                                          <p:attrName>style.visibility</p:attrName>
                                        </p:attrNameLst>
                                      </p:cBhvr>
                                      <p:to>
                                        <p:strVal val="visible"/>
                                      </p:to>
                                    </p:set>
                                    <p:animEffect filter="fade" transition="in">
                                      <p:cBhvr>
                                        <p:cTn dur="1000"/>
                                        <p:tgtEl>
                                          <p:spTgt spid="272">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245de6dc469_0_18"/>
          <p:cNvSpPr txBox="1"/>
          <p:nvPr/>
        </p:nvSpPr>
        <p:spPr>
          <a:xfrm>
            <a:off x="311700" y="1633050"/>
            <a:ext cx="8520600" cy="2119800"/>
          </a:xfrm>
          <a:prstGeom prst="rect">
            <a:avLst/>
          </a:prstGeom>
          <a:noFill/>
          <a:ln>
            <a:noFill/>
          </a:ln>
        </p:spPr>
        <p:txBody>
          <a:bodyPr anchorCtr="0" anchor="t" bIns="91425" lIns="91425" spcFirstLastPara="1" rIns="91425" wrap="square" tIns="91425">
            <a:spAutoFit/>
          </a:bodyPr>
          <a:lstStyle/>
          <a:p>
            <a:pPr indent="-292100" lvl="0" marL="457200" marR="38100" rtl="0" algn="l">
              <a:lnSpc>
                <a:spcPct val="128571"/>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Deja v-ati obisnuit deja cu metoda find_element() care identifica un element in interfata pe baza unui selector, si daca nu il gaseste returneaza eroare.</a:t>
            </a:r>
            <a:endParaRPr b="1" sz="1000">
              <a:solidFill>
                <a:schemeClr val="lt1"/>
              </a:solidFill>
              <a:latin typeface="Roboto"/>
              <a:ea typeface="Roboto"/>
              <a:cs typeface="Roboto"/>
              <a:sym typeface="Roboto"/>
            </a:endParaRPr>
          </a:p>
          <a:p>
            <a:pPr indent="0" lvl="0" marL="457200" marR="38100" rtl="0" algn="l">
              <a:lnSpc>
                <a:spcPct val="128571"/>
              </a:lnSpc>
              <a:spcBef>
                <a:spcPts val="0"/>
              </a:spcBef>
              <a:spcAft>
                <a:spcPts val="0"/>
              </a:spcAft>
              <a:buNone/>
            </a:pPr>
            <a:r>
              <a:t/>
            </a:r>
            <a:endParaRPr b="1" sz="1000">
              <a:solidFill>
                <a:schemeClr val="lt1"/>
              </a:solidFill>
              <a:latin typeface="Roboto"/>
              <a:ea typeface="Roboto"/>
              <a:cs typeface="Roboto"/>
              <a:sym typeface="Roboto"/>
            </a:endParaRPr>
          </a:p>
          <a:p>
            <a:pPr indent="-292100" lvl="0" marL="457200" marR="38100" rtl="0" algn="l">
              <a:lnSpc>
                <a:spcPct val="128571"/>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Exista si situatia in care ne intereseaza mai multe elemente cu acelasi selector. Spre exemplu daca vrem sa facem o filtrare si vrem sa verificam faptul ca toate elementele returnate coincid cu acea filtrare. In cazul acesta ne putem folosi de metoda find_elements()</a:t>
            </a:r>
            <a:endParaRPr b="1" sz="1000">
              <a:solidFill>
                <a:schemeClr val="lt1"/>
              </a:solidFill>
              <a:latin typeface="Roboto"/>
              <a:ea typeface="Roboto"/>
              <a:cs typeface="Roboto"/>
              <a:sym typeface="Roboto"/>
            </a:endParaRPr>
          </a:p>
          <a:p>
            <a:pPr indent="0" lvl="0" marL="457200" marR="38100" rtl="0" algn="l">
              <a:lnSpc>
                <a:spcPct val="128571"/>
              </a:lnSpc>
              <a:spcBef>
                <a:spcPts val="0"/>
              </a:spcBef>
              <a:spcAft>
                <a:spcPts val="0"/>
              </a:spcAft>
              <a:buNone/>
            </a:pPr>
            <a:r>
              <a:t/>
            </a:r>
            <a:endParaRPr b="1" sz="1000">
              <a:solidFill>
                <a:schemeClr val="lt1"/>
              </a:solidFill>
              <a:latin typeface="Roboto"/>
              <a:ea typeface="Roboto"/>
              <a:cs typeface="Roboto"/>
              <a:sym typeface="Roboto"/>
            </a:endParaRPr>
          </a:p>
          <a:p>
            <a:pPr indent="-292100" lvl="0" marL="457200" marR="38100" rtl="0" algn="l">
              <a:lnSpc>
                <a:spcPct val="128571"/>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Diferenta fata de find_element() este ca aceasta nu returneaza un singur element ci o lista de elemente, iar in cazul in care niciun element nu e gasit se va returna o lista goala, nu se va returna eroare.</a:t>
            </a:r>
            <a:endParaRPr b="1" sz="1000">
              <a:solidFill>
                <a:schemeClr val="lt1"/>
              </a:solidFill>
              <a:latin typeface="Roboto"/>
              <a:ea typeface="Roboto"/>
              <a:cs typeface="Roboto"/>
              <a:sym typeface="Roboto"/>
            </a:endParaRPr>
          </a:p>
          <a:p>
            <a:pPr indent="0" lvl="0" marL="0" marR="38100" rtl="0" algn="l">
              <a:lnSpc>
                <a:spcPct val="128571"/>
              </a:lnSpc>
              <a:spcBef>
                <a:spcPts val="0"/>
              </a:spcBef>
              <a:spcAft>
                <a:spcPts val="0"/>
              </a:spcAft>
              <a:buNone/>
            </a:pPr>
            <a:r>
              <a:t/>
            </a:r>
            <a:endParaRPr b="1" sz="1000">
              <a:solidFill>
                <a:schemeClr val="lt1"/>
              </a:solidFill>
              <a:latin typeface="Roboto"/>
              <a:ea typeface="Roboto"/>
              <a:cs typeface="Roboto"/>
              <a:sym typeface="Roboto"/>
            </a:endParaRPr>
          </a:p>
          <a:p>
            <a:pPr indent="0" lvl="0" marL="0" marR="38100" rtl="0" algn="l">
              <a:lnSpc>
                <a:spcPct val="128571"/>
              </a:lnSpc>
              <a:spcBef>
                <a:spcPts val="0"/>
              </a:spcBef>
              <a:spcAft>
                <a:spcPts val="0"/>
              </a:spcAft>
              <a:buNone/>
            </a:pPr>
            <a:r>
              <a:t/>
            </a:r>
            <a:endParaRPr b="1" sz="1000">
              <a:solidFill>
                <a:schemeClr val="lt1"/>
              </a:solidFill>
              <a:latin typeface="Roboto"/>
              <a:ea typeface="Roboto"/>
              <a:cs typeface="Roboto"/>
              <a:sym typeface="Roboto"/>
            </a:endParaRPr>
          </a:p>
        </p:txBody>
      </p:sp>
      <p:sp>
        <p:nvSpPr>
          <p:cNvPr id="278" name="Google Shape;278;g245de6dc469_0_18"/>
          <p:cNvSpPr txBox="1"/>
          <p:nvPr>
            <p:ph idx="6" type="ctrTitle"/>
          </p:nvPr>
        </p:nvSpPr>
        <p:spPr>
          <a:xfrm>
            <a:off x="311700" y="278950"/>
            <a:ext cx="80640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sz="2500"/>
              <a:t>Find_element() vs Find_elements()</a:t>
            </a:r>
            <a:endParaRPr sz="2500"/>
          </a:p>
        </p:txBody>
      </p:sp>
      <p:cxnSp>
        <p:nvCxnSpPr>
          <p:cNvPr id="279" name="Google Shape;279;g245de6dc469_0_18"/>
          <p:cNvCxnSpPr/>
          <p:nvPr/>
        </p:nvCxnSpPr>
        <p:spPr>
          <a:xfrm>
            <a:off x="311700" y="885550"/>
            <a:ext cx="8520600" cy="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0" st="0"/>
                                            </p:txEl>
                                          </p:spTgt>
                                        </p:tgtEl>
                                        <p:attrNameLst>
                                          <p:attrName>style.visibility</p:attrName>
                                        </p:attrNameLst>
                                      </p:cBhvr>
                                      <p:to>
                                        <p:strVal val="visible"/>
                                      </p:to>
                                    </p:set>
                                    <p:animEffect filter="fade" transition="in">
                                      <p:cBhvr>
                                        <p:cTn dur="1000"/>
                                        <p:tgtEl>
                                          <p:spTgt spid="2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1" st="1"/>
                                            </p:txEl>
                                          </p:spTgt>
                                        </p:tgtEl>
                                        <p:attrNameLst>
                                          <p:attrName>style.visibility</p:attrName>
                                        </p:attrNameLst>
                                      </p:cBhvr>
                                      <p:to>
                                        <p:strVal val="visible"/>
                                      </p:to>
                                    </p:set>
                                    <p:animEffect filter="fade" transition="in">
                                      <p:cBhvr>
                                        <p:cTn dur="1000"/>
                                        <p:tgtEl>
                                          <p:spTgt spid="2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2" st="2"/>
                                            </p:txEl>
                                          </p:spTgt>
                                        </p:tgtEl>
                                        <p:attrNameLst>
                                          <p:attrName>style.visibility</p:attrName>
                                        </p:attrNameLst>
                                      </p:cBhvr>
                                      <p:to>
                                        <p:strVal val="visible"/>
                                      </p:to>
                                    </p:set>
                                    <p:animEffect filter="fade" transition="in">
                                      <p:cBhvr>
                                        <p:cTn dur="1000"/>
                                        <p:tgtEl>
                                          <p:spTgt spid="2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3" st="3"/>
                                            </p:txEl>
                                          </p:spTgt>
                                        </p:tgtEl>
                                        <p:attrNameLst>
                                          <p:attrName>style.visibility</p:attrName>
                                        </p:attrNameLst>
                                      </p:cBhvr>
                                      <p:to>
                                        <p:strVal val="visible"/>
                                      </p:to>
                                    </p:set>
                                    <p:animEffect filter="fade" transition="in">
                                      <p:cBhvr>
                                        <p:cTn dur="1000"/>
                                        <p:tgtEl>
                                          <p:spTgt spid="2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4" st="4"/>
                                            </p:txEl>
                                          </p:spTgt>
                                        </p:tgtEl>
                                        <p:attrNameLst>
                                          <p:attrName>style.visibility</p:attrName>
                                        </p:attrNameLst>
                                      </p:cBhvr>
                                      <p:to>
                                        <p:strVal val="visible"/>
                                      </p:to>
                                    </p:set>
                                    <p:animEffect filter="fade" transition="in">
                                      <p:cBhvr>
                                        <p:cTn dur="1000"/>
                                        <p:tgtEl>
                                          <p:spTgt spid="27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5" st="5"/>
                                            </p:txEl>
                                          </p:spTgt>
                                        </p:tgtEl>
                                        <p:attrNameLst>
                                          <p:attrName>style.visibility</p:attrName>
                                        </p:attrNameLst>
                                      </p:cBhvr>
                                      <p:to>
                                        <p:strVal val="visible"/>
                                      </p:to>
                                    </p:set>
                                    <p:animEffect filter="fade" transition="in">
                                      <p:cBhvr>
                                        <p:cTn dur="1000"/>
                                        <p:tgtEl>
                                          <p:spTgt spid="27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6" st="6"/>
                                            </p:txEl>
                                          </p:spTgt>
                                        </p:tgtEl>
                                        <p:attrNameLst>
                                          <p:attrName>style.visibility</p:attrName>
                                        </p:attrNameLst>
                                      </p:cBhvr>
                                      <p:to>
                                        <p:strVal val="visible"/>
                                      </p:to>
                                    </p:set>
                                    <p:animEffect filter="fade" transition="in">
                                      <p:cBhvr>
                                        <p:cTn dur="1000"/>
                                        <p:tgtEl>
                                          <p:spTgt spid="27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24d586120ed_0_17"/>
          <p:cNvSpPr txBox="1"/>
          <p:nvPr/>
        </p:nvSpPr>
        <p:spPr>
          <a:xfrm>
            <a:off x="311700" y="1178050"/>
            <a:ext cx="8520600" cy="33072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Clr>
                <a:schemeClr val="dk1"/>
              </a:buClr>
              <a:buSzPts val="1100"/>
              <a:buFont typeface="Arial"/>
              <a:buNone/>
            </a:pPr>
            <a:r>
              <a:rPr b="1" lang="en-GB" sz="1000">
                <a:solidFill>
                  <a:schemeClr val="lt1"/>
                </a:solidFill>
                <a:latin typeface="Roboto"/>
                <a:ea typeface="Roboto"/>
                <a:cs typeface="Roboto"/>
                <a:sym typeface="Roboto"/>
              </a:rPr>
              <a:t># - Test 1: Intrati pe site-ul https://www.elefant.ro/</a:t>
            </a:r>
            <a:endParaRPr b="1" sz="1000">
              <a:solidFill>
                <a:schemeClr val="lt1"/>
              </a:solidFill>
              <a:latin typeface="Roboto"/>
              <a:ea typeface="Roboto"/>
              <a:cs typeface="Roboto"/>
              <a:sym typeface="Roboto"/>
            </a:endParaRPr>
          </a:p>
          <a:p>
            <a:pPr indent="0" lvl="0" marL="0" marR="38100" rtl="0" algn="l">
              <a:lnSpc>
                <a:spcPct val="128571"/>
              </a:lnSpc>
              <a:spcBef>
                <a:spcPts val="0"/>
              </a:spcBef>
              <a:spcAft>
                <a:spcPts val="0"/>
              </a:spcAft>
              <a:buNone/>
            </a:pPr>
            <a:r>
              <a:rPr b="1" lang="en-GB" sz="1000">
                <a:solidFill>
                  <a:schemeClr val="lt1"/>
                </a:solidFill>
                <a:latin typeface="Roboto"/>
                <a:ea typeface="Roboto"/>
                <a:cs typeface="Roboto"/>
                <a:sym typeface="Roboto"/>
              </a:rPr>
              <a:t># - Test 2: cautati un produs la alegere (iphone 14) si verificati ca s-au returnat cel putin 10 rezultate ([class="product-title"])</a:t>
            </a:r>
            <a:endParaRPr b="1" sz="1000">
              <a:solidFill>
                <a:schemeClr val="lt1"/>
              </a:solidFill>
              <a:latin typeface="Roboto"/>
              <a:ea typeface="Roboto"/>
              <a:cs typeface="Roboto"/>
              <a:sym typeface="Roboto"/>
            </a:endParaRPr>
          </a:p>
          <a:p>
            <a:pPr indent="0" lvl="0" marL="0" marR="38100" rtl="0" algn="l">
              <a:lnSpc>
                <a:spcPct val="128571"/>
              </a:lnSpc>
              <a:spcBef>
                <a:spcPts val="0"/>
              </a:spcBef>
              <a:spcAft>
                <a:spcPts val="0"/>
              </a:spcAft>
              <a:buNone/>
            </a:pPr>
            <a:r>
              <a:rPr b="1" lang="en-GB" sz="1000">
                <a:solidFill>
                  <a:schemeClr val="lt1"/>
                </a:solidFill>
                <a:latin typeface="Roboto"/>
                <a:ea typeface="Roboto"/>
                <a:cs typeface="Roboto"/>
                <a:sym typeface="Roboto"/>
              </a:rPr>
              <a:t># - Test 3: Extrageti din lista produsul cu pretul cel mai mic [class="current-price "] (puteti sa va folositi de find_elements)</a:t>
            </a:r>
            <a:endParaRPr b="1" sz="1000">
              <a:solidFill>
                <a:schemeClr val="lt1"/>
              </a:solidFill>
              <a:latin typeface="Roboto"/>
              <a:ea typeface="Roboto"/>
              <a:cs typeface="Roboto"/>
              <a:sym typeface="Roboto"/>
            </a:endParaRPr>
          </a:p>
          <a:p>
            <a:pPr indent="0" lvl="0" marL="0" marR="38100" rtl="0" algn="l">
              <a:lnSpc>
                <a:spcPct val="128571"/>
              </a:lnSpc>
              <a:spcBef>
                <a:spcPts val="0"/>
              </a:spcBef>
              <a:spcAft>
                <a:spcPts val="0"/>
              </a:spcAft>
              <a:buClr>
                <a:schemeClr val="dk1"/>
              </a:buClr>
              <a:buSzPts val="1100"/>
              <a:buFont typeface="Arial"/>
              <a:buNone/>
            </a:pPr>
            <a:r>
              <a:rPr b="1" lang="en-GB" sz="1000">
                <a:solidFill>
                  <a:schemeClr val="lt1"/>
                </a:solidFill>
                <a:latin typeface="Roboto"/>
                <a:ea typeface="Roboto"/>
                <a:cs typeface="Roboto"/>
                <a:sym typeface="Roboto"/>
              </a:rPr>
              <a:t># - Test 4: Extrageti titlul paginii si verificati ca este corect</a:t>
            </a:r>
            <a:endParaRPr b="1" sz="1000">
              <a:solidFill>
                <a:schemeClr val="lt1"/>
              </a:solidFill>
              <a:latin typeface="Roboto"/>
              <a:ea typeface="Roboto"/>
              <a:cs typeface="Roboto"/>
              <a:sym typeface="Roboto"/>
            </a:endParaRPr>
          </a:p>
          <a:p>
            <a:pPr indent="0" lvl="0" marL="0" marR="38100" rtl="0" algn="l">
              <a:lnSpc>
                <a:spcPct val="128571"/>
              </a:lnSpc>
              <a:spcBef>
                <a:spcPts val="0"/>
              </a:spcBef>
              <a:spcAft>
                <a:spcPts val="0"/>
              </a:spcAft>
              <a:buClr>
                <a:schemeClr val="dk1"/>
              </a:buClr>
              <a:buSzPts val="1100"/>
              <a:buFont typeface="Arial"/>
              <a:buNone/>
            </a:pPr>
            <a:r>
              <a:rPr b="1" lang="en-GB" sz="1000">
                <a:solidFill>
                  <a:schemeClr val="lt1"/>
                </a:solidFill>
                <a:latin typeface="Roboto"/>
                <a:ea typeface="Roboto"/>
                <a:cs typeface="Roboto"/>
                <a:sym typeface="Roboto"/>
              </a:rPr>
              <a:t># - Test 5: Intrati pe site, accesati butonul cont si click pe conectare.</a:t>
            </a:r>
            <a:endParaRPr b="1" sz="1000">
              <a:solidFill>
                <a:schemeClr val="lt1"/>
              </a:solidFill>
              <a:latin typeface="Roboto"/>
              <a:ea typeface="Roboto"/>
              <a:cs typeface="Roboto"/>
              <a:sym typeface="Roboto"/>
            </a:endParaRPr>
          </a:p>
          <a:p>
            <a:pPr indent="457200" lvl="0" marL="0" marR="38100" rtl="0" algn="l">
              <a:lnSpc>
                <a:spcPct val="128571"/>
              </a:lnSpc>
              <a:spcBef>
                <a:spcPts val="0"/>
              </a:spcBef>
              <a:spcAft>
                <a:spcPts val="0"/>
              </a:spcAft>
              <a:buClr>
                <a:schemeClr val="dk1"/>
              </a:buClr>
              <a:buSzPts val="1100"/>
              <a:buFont typeface="Arial"/>
              <a:buNone/>
            </a:pPr>
            <a:r>
              <a:rPr b="1" lang="en-GB" sz="1000">
                <a:solidFill>
                  <a:schemeClr val="lt1"/>
                </a:solidFill>
                <a:latin typeface="Roboto"/>
                <a:ea typeface="Roboto"/>
                <a:cs typeface="Roboto"/>
                <a:sym typeface="Roboto"/>
              </a:rPr>
              <a:t>Identificati elementele de tip user si parola si inserati valori incorecte (valori incorecte inseamna oricare valori care nu sunt recunoscute drept cont valid)</a:t>
            </a:r>
            <a:endParaRPr b="1" sz="1000">
              <a:solidFill>
                <a:schemeClr val="lt1"/>
              </a:solidFill>
              <a:latin typeface="Roboto"/>
              <a:ea typeface="Roboto"/>
              <a:cs typeface="Roboto"/>
              <a:sym typeface="Roboto"/>
            </a:endParaRPr>
          </a:p>
          <a:p>
            <a:pPr indent="457200" lvl="0" marL="0" marR="38100" rtl="0" algn="l">
              <a:lnSpc>
                <a:spcPct val="128571"/>
              </a:lnSpc>
              <a:spcBef>
                <a:spcPts val="0"/>
              </a:spcBef>
              <a:spcAft>
                <a:spcPts val="0"/>
              </a:spcAft>
              <a:buClr>
                <a:schemeClr val="dk1"/>
              </a:buClr>
              <a:buSzPts val="1100"/>
              <a:buFont typeface="Arial"/>
              <a:buNone/>
            </a:pPr>
            <a:r>
              <a:rPr b="1" lang="en-GB" sz="1000">
                <a:solidFill>
                  <a:schemeClr val="lt1"/>
                </a:solidFill>
                <a:latin typeface="Roboto"/>
                <a:ea typeface="Roboto"/>
                <a:cs typeface="Roboto"/>
                <a:sym typeface="Roboto"/>
              </a:rPr>
              <a:t>- Dati click pe butonul "conectare" si verificati urmatoarele:</a:t>
            </a:r>
            <a:endParaRPr b="1" sz="1000">
              <a:solidFill>
                <a:schemeClr val="lt1"/>
              </a:solidFill>
              <a:latin typeface="Roboto"/>
              <a:ea typeface="Roboto"/>
              <a:cs typeface="Roboto"/>
              <a:sym typeface="Roboto"/>
            </a:endParaRPr>
          </a:p>
          <a:p>
            <a:pPr indent="457200" lvl="0" marL="457200" marR="38100" rtl="0" algn="l">
              <a:lnSpc>
                <a:spcPct val="128571"/>
              </a:lnSpc>
              <a:spcBef>
                <a:spcPts val="0"/>
              </a:spcBef>
              <a:spcAft>
                <a:spcPts val="0"/>
              </a:spcAft>
              <a:buClr>
                <a:schemeClr val="dk1"/>
              </a:buClr>
              <a:buSzPts val="1100"/>
              <a:buFont typeface="Arial"/>
              <a:buNone/>
            </a:pPr>
            <a:r>
              <a:rPr b="1" lang="en-GB" sz="1000">
                <a:solidFill>
                  <a:schemeClr val="lt1"/>
                </a:solidFill>
                <a:latin typeface="Roboto"/>
                <a:ea typeface="Roboto"/>
                <a:cs typeface="Roboto"/>
                <a:sym typeface="Roboto"/>
              </a:rPr>
              <a:t>             1. Faptul ca nu s-a facut logarea in cont</a:t>
            </a:r>
            <a:endParaRPr b="1" sz="1000">
              <a:solidFill>
                <a:schemeClr val="lt1"/>
              </a:solidFill>
              <a:latin typeface="Roboto"/>
              <a:ea typeface="Roboto"/>
              <a:cs typeface="Roboto"/>
              <a:sym typeface="Roboto"/>
            </a:endParaRPr>
          </a:p>
          <a:p>
            <a:pPr indent="457200" lvl="0" marL="457200" marR="38100" rtl="0" algn="l">
              <a:lnSpc>
                <a:spcPct val="128571"/>
              </a:lnSpc>
              <a:spcBef>
                <a:spcPts val="0"/>
              </a:spcBef>
              <a:spcAft>
                <a:spcPts val="0"/>
              </a:spcAft>
              <a:buClr>
                <a:schemeClr val="dk1"/>
              </a:buClr>
              <a:buSzPts val="1100"/>
              <a:buFont typeface="Arial"/>
              <a:buNone/>
            </a:pPr>
            <a:r>
              <a:rPr b="1" lang="en-GB" sz="1000">
                <a:solidFill>
                  <a:schemeClr val="lt1"/>
                </a:solidFill>
                <a:latin typeface="Roboto"/>
                <a:ea typeface="Roboto"/>
                <a:cs typeface="Roboto"/>
                <a:sym typeface="Roboto"/>
              </a:rPr>
              <a:t>            2. Faptul ca se returneaza eroarea corecta</a:t>
            </a:r>
            <a:endParaRPr b="1" sz="1000">
              <a:solidFill>
                <a:schemeClr val="lt1"/>
              </a:solidFill>
              <a:latin typeface="Roboto"/>
              <a:ea typeface="Roboto"/>
              <a:cs typeface="Roboto"/>
              <a:sym typeface="Roboto"/>
            </a:endParaRPr>
          </a:p>
          <a:p>
            <a:pPr indent="0" lvl="0" marL="0" marR="38100" rtl="0" algn="l">
              <a:lnSpc>
                <a:spcPct val="128571"/>
              </a:lnSpc>
              <a:spcBef>
                <a:spcPts val="0"/>
              </a:spcBef>
              <a:spcAft>
                <a:spcPts val="0"/>
              </a:spcAft>
              <a:buClr>
                <a:schemeClr val="dk1"/>
              </a:buClr>
              <a:buSzPts val="1100"/>
              <a:buFont typeface="Arial"/>
              <a:buNone/>
            </a:pPr>
            <a:r>
              <a:rPr b="1" lang="en-GB" sz="1000">
                <a:solidFill>
                  <a:schemeClr val="lt1"/>
                </a:solidFill>
                <a:latin typeface="Roboto"/>
                <a:ea typeface="Roboto"/>
                <a:cs typeface="Roboto"/>
                <a:sym typeface="Roboto"/>
              </a:rPr>
              <a:t># - Test 6: Stergeti valoarea de pe campul email si introduceti o valoare invalida (adica fara caracterul "@") si verificati faptul ca butonul "conectare" este dezactivat</a:t>
            </a:r>
            <a:endParaRPr b="1" sz="1000">
              <a:solidFill>
                <a:schemeClr val="lt1"/>
              </a:solidFill>
              <a:latin typeface="Roboto"/>
              <a:ea typeface="Roboto"/>
              <a:cs typeface="Roboto"/>
              <a:sym typeface="Roboto"/>
            </a:endParaRPr>
          </a:p>
          <a:p>
            <a:pPr indent="0" lvl="0" marL="0" marR="38100" rtl="0" algn="l">
              <a:lnSpc>
                <a:spcPct val="128571"/>
              </a:lnSpc>
              <a:spcBef>
                <a:spcPts val="0"/>
              </a:spcBef>
              <a:spcAft>
                <a:spcPts val="0"/>
              </a:spcAft>
              <a:buNone/>
            </a:pPr>
            <a:r>
              <a:t/>
            </a:r>
            <a:endParaRPr b="1" sz="1000">
              <a:solidFill>
                <a:schemeClr val="lt1"/>
              </a:solidFill>
              <a:latin typeface="Roboto"/>
              <a:ea typeface="Roboto"/>
              <a:cs typeface="Roboto"/>
              <a:sym typeface="Roboto"/>
            </a:endParaRPr>
          </a:p>
          <a:p>
            <a:pPr indent="0" lvl="0" marL="0" marR="38100" rtl="0" algn="l">
              <a:lnSpc>
                <a:spcPct val="128571"/>
              </a:lnSpc>
              <a:spcBef>
                <a:spcPts val="0"/>
              </a:spcBef>
              <a:spcAft>
                <a:spcPts val="0"/>
              </a:spcAft>
              <a:buNone/>
            </a:pPr>
            <a:r>
              <a:rPr b="1" lang="en-GB" sz="1000">
                <a:solidFill>
                  <a:schemeClr val="lt1"/>
                </a:solidFill>
                <a:latin typeface="Roboto"/>
                <a:ea typeface="Roboto"/>
                <a:cs typeface="Roboto"/>
                <a:sym typeface="Roboto"/>
              </a:rPr>
              <a:t>Nota:</a:t>
            </a:r>
            <a:endParaRPr b="1" sz="1000">
              <a:solidFill>
                <a:schemeClr val="lt1"/>
              </a:solidFill>
              <a:latin typeface="Roboto"/>
              <a:ea typeface="Roboto"/>
              <a:cs typeface="Roboto"/>
              <a:sym typeface="Roboto"/>
            </a:endParaRPr>
          </a:p>
          <a:p>
            <a:pPr indent="-292100" lvl="0" marL="457200" marR="38100" rtl="0" algn="l">
              <a:lnSpc>
                <a:spcPct val="128571"/>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Daca nu aveti timp sa le faceti in timpul sesiunii de weekend le puteti implementa in oricare din framework-urile de automatizare pe care le veti invata la cursurile viitoare</a:t>
            </a:r>
            <a:endParaRPr b="1" sz="1000">
              <a:solidFill>
                <a:schemeClr val="lt1"/>
              </a:solidFill>
              <a:latin typeface="Roboto"/>
              <a:ea typeface="Roboto"/>
              <a:cs typeface="Roboto"/>
              <a:sym typeface="Roboto"/>
            </a:endParaRPr>
          </a:p>
        </p:txBody>
      </p:sp>
      <p:sp>
        <p:nvSpPr>
          <p:cNvPr id="285" name="Google Shape;285;g24d586120ed_0_17"/>
          <p:cNvSpPr txBox="1"/>
          <p:nvPr>
            <p:ph idx="6" type="ctrTitle"/>
          </p:nvPr>
        </p:nvSpPr>
        <p:spPr>
          <a:xfrm>
            <a:off x="311700" y="278950"/>
            <a:ext cx="80640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sz="2500"/>
              <a:t>Sugestii exercitii</a:t>
            </a:r>
            <a:endParaRPr sz="2500"/>
          </a:p>
        </p:txBody>
      </p:sp>
      <p:cxnSp>
        <p:nvCxnSpPr>
          <p:cNvPr id="286" name="Google Shape;286;g24d586120ed_0_17"/>
          <p:cNvCxnSpPr/>
          <p:nvPr/>
        </p:nvCxnSpPr>
        <p:spPr>
          <a:xfrm>
            <a:off x="311700" y="885550"/>
            <a:ext cx="8520600" cy="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0" st="0"/>
                                            </p:txEl>
                                          </p:spTgt>
                                        </p:tgtEl>
                                        <p:attrNameLst>
                                          <p:attrName>style.visibility</p:attrName>
                                        </p:attrNameLst>
                                      </p:cBhvr>
                                      <p:to>
                                        <p:strVal val="visible"/>
                                      </p:to>
                                    </p:set>
                                    <p:animEffect filter="fade" transition="in">
                                      <p:cBhvr>
                                        <p:cTn dur="1000"/>
                                        <p:tgtEl>
                                          <p:spTgt spid="2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1" st="1"/>
                                            </p:txEl>
                                          </p:spTgt>
                                        </p:tgtEl>
                                        <p:attrNameLst>
                                          <p:attrName>style.visibility</p:attrName>
                                        </p:attrNameLst>
                                      </p:cBhvr>
                                      <p:to>
                                        <p:strVal val="visible"/>
                                      </p:to>
                                    </p:set>
                                    <p:animEffect filter="fade" transition="in">
                                      <p:cBhvr>
                                        <p:cTn dur="1000"/>
                                        <p:tgtEl>
                                          <p:spTgt spid="2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2" st="2"/>
                                            </p:txEl>
                                          </p:spTgt>
                                        </p:tgtEl>
                                        <p:attrNameLst>
                                          <p:attrName>style.visibility</p:attrName>
                                        </p:attrNameLst>
                                      </p:cBhvr>
                                      <p:to>
                                        <p:strVal val="visible"/>
                                      </p:to>
                                    </p:set>
                                    <p:animEffect filter="fade" transition="in">
                                      <p:cBhvr>
                                        <p:cTn dur="1000"/>
                                        <p:tgtEl>
                                          <p:spTgt spid="28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3" st="3"/>
                                            </p:txEl>
                                          </p:spTgt>
                                        </p:tgtEl>
                                        <p:attrNameLst>
                                          <p:attrName>style.visibility</p:attrName>
                                        </p:attrNameLst>
                                      </p:cBhvr>
                                      <p:to>
                                        <p:strVal val="visible"/>
                                      </p:to>
                                    </p:set>
                                    <p:animEffect filter="fade" transition="in">
                                      <p:cBhvr>
                                        <p:cTn dur="1000"/>
                                        <p:tgtEl>
                                          <p:spTgt spid="28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4" st="4"/>
                                            </p:txEl>
                                          </p:spTgt>
                                        </p:tgtEl>
                                        <p:attrNameLst>
                                          <p:attrName>style.visibility</p:attrName>
                                        </p:attrNameLst>
                                      </p:cBhvr>
                                      <p:to>
                                        <p:strVal val="visible"/>
                                      </p:to>
                                    </p:set>
                                    <p:animEffect filter="fade" transition="in">
                                      <p:cBhvr>
                                        <p:cTn dur="1000"/>
                                        <p:tgtEl>
                                          <p:spTgt spid="28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5" st="5"/>
                                            </p:txEl>
                                          </p:spTgt>
                                        </p:tgtEl>
                                        <p:attrNameLst>
                                          <p:attrName>style.visibility</p:attrName>
                                        </p:attrNameLst>
                                      </p:cBhvr>
                                      <p:to>
                                        <p:strVal val="visible"/>
                                      </p:to>
                                    </p:set>
                                    <p:animEffect filter="fade" transition="in">
                                      <p:cBhvr>
                                        <p:cTn dur="1000"/>
                                        <p:tgtEl>
                                          <p:spTgt spid="28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6" st="6"/>
                                            </p:txEl>
                                          </p:spTgt>
                                        </p:tgtEl>
                                        <p:attrNameLst>
                                          <p:attrName>style.visibility</p:attrName>
                                        </p:attrNameLst>
                                      </p:cBhvr>
                                      <p:to>
                                        <p:strVal val="visible"/>
                                      </p:to>
                                    </p:set>
                                    <p:animEffect filter="fade" transition="in">
                                      <p:cBhvr>
                                        <p:cTn dur="1000"/>
                                        <p:tgtEl>
                                          <p:spTgt spid="28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7" st="7"/>
                                            </p:txEl>
                                          </p:spTgt>
                                        </p:tgtEl>
                                        <p:attrNameLst>
                                          <p:attrName>style.visibility</p:attrName>
                                        </p:attrNameLst>
                                      </p:cBhvr>
                                      <p:to>
                                        <p:strVal val="visible"/>
                                      </p:to>
                                    </p:set>
                                    <p:animEffect filter="fade" transition="in">
                                      <p:cBhvr>
                                        <p:cTn dur="1000"/>
                                        <p:tgtEl>
                                          <p:spTgt spid="28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8" st="8"/>
                                            </p:txEl>
                                          </p:spTgt>
                                        </p:tgtEl>
                                        <p:attrNameLst>
                                          <p:attrName>style.visibility</p:attrName>
                                        </p:attrNameLst>
                                      </p:cBhvr>
                                      <p:to>
                                        <p:strVal val="visible"/>
                                      </p:to>
                                    </p:set>
                                    <p:animEffect filter="fade" transition="in">
                                      <p:cBhvr>
                                        <p:cTn dur="1000"/>
                                        <p:tgtEl>
                                          <p:spTgt spid="28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9" st="9"/>
                                            </p:txEl>
                                          </p:spTgt>
                                        </p:tgtEl>
                                        <p:attrNameLst>
                                          <p:attrName>style.visibility</p:attrName>
                                        </p:attrNameLst>
                                      </p:cBhvr>
                                      <p:to>
                                        <p:strVal val="visible"/>
                                      </p:to>
                                    </p:set>
                                    <p:animEffect filter="fade" transition="in">
                                      <p:cBhvr>
                                        <p:cTn dur="1000"/>
                                        <p:tgtEl>
                                          <p:spTgt spid="28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10" st="10"/>
                                            </p:txEl>
                                          </p:spTgt>
                                        </p:tgtEl>
                                        <p:attrNameLst>
                                          <p:attrName>style.visibility</p:attrName>
                                        </p:attrNameLst>
                                      </p:cBhvr>
                                      <p:to>
                                        <p:strVal val="visible"/>
                                      </p:to>
                                    </p:set>
                                    <p:animEffect filter="fade" transition="in">
                                      <p:cBhvr>
                                        <p:cTn dur="1000"/>
                                        <p:tgtEl>
                                          <p:spTgt spid="28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11" st="11"/>
                                            </p:txEl>
                                          </p:spTgt>
                                        </p:tgtEl>
                                        <p:attrNameLst>
                                          <p:attrName>style.visibility</p:attrName>
                                        </p:attrNameLst>
                                      </p:cBhvr>
                                      <p:to>
                                        <p:strVal val="visible"/>
                                      </p:to>
                                    </p:set>
                                    <p:animEffect filter="fade" transition="in">
                                      <p:cBhvr>
                                        <p:cTn dur="1000"/>
                                        <p:tgtEl>
                                          <p:spTgt spid="284">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12" st="12"/>
                                            </p:txEl>
                                          </p:spTgt>
                                        </p:tgtEl>
                                        <p:attrNameLst>
                                          <p:attrName>style.visibility</p:attrName>
                                        </p:attrNameLst>
                                      </p:cBhvr>
                                      <p:to>
                                        <p:strVal val="visible"/>
                                      </p:to>
                                    </p:set>
                                    <p:animEffect filter="fade" transition="in">
                                      <p:cBhvr>
                                        <p:cTn dur="1000"/>
                                        <p:tgtEl>
                                          <p:spTgt spid="284">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0c0645ead7_0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Sfaturi generale</a:t>
            </a:r>
            <a:endParaRPr b="1">
              <a:solidFill>
                <a:schemeClr val="lt2"/>
              </a:solidFill>
              <a:latin typeface="Roboto"/>
              <a:ea typeface="Roboto"/>
              <a:cs typeface="Roboto"/>
              <a:sym typeface="Roboto"/>
            </a:endParaRPr>
          </a:p>
        </p:txBody>
      </p:sp>
      <p:cxnSp>
        <p:nvCxnSpPr>
          <p:cNvPr id="208" name="Google Shape;208;g10c0645ead7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09" name="Google Shape;209;g10c0645ead7_0_0"/>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tratați cu </a:t>
            </a:r>
            <a:r>
              <a:rPr b="1" i="0" lang="en-GB" sz="1500" u="none" cap="none" strike="noStrike">
                <a:solidFill>
                  <a:schemeClr val="accent1"/>
                </a:solidFill>
                <a:latin typeface="Roboto"/>
                <a:ea typeface="Roboto"/>
                <a:cs typeface="Roboto"/>
                <a:sym typeface="Roboto"/>
              </a:rPr>
              <a:t>seriozitate</a:t>
            </a:r>
            <a:r>
              <a:rPr b="1" i="0" lang="en-GB" sz="1500" u="none" cap="none" strike="noStrike">
                <a:solidFill>
                  <a:schemeClr val="lt1"/>
                </a:solidFill>
                <a:latin typeface="Roboto"/>
                <a:ea typeface="Roboto"/>
                <a:cs typeface="Roboto"/>
                <a:sym typeface="Roboto"/>
              </a:rPr>
              <a:t> și </a:t>
            </a:r>
            <a:r>
              <a:rPr b="1" i="0" lang="en-GB" sz="1500" u="none" cap="none" strike="noStrike">
                <a:solidFill>
                  <a:schemeClr val="accent1"/>
                </a:solidFill>
                <a:latin typeface="Roboto"/>
                <a:ea typeface="Roboto"/>
                <a:cs typeface="Roboto"/>
                <a:sym typeface="Roboto"/>
              </a:rPr>
              <a:t>profesionalism</a:t>
            </a:r>
            <a:r>
              <a:rPr b="1" i="0" lang="en-GB" sz="1500" u="none" cap="none" strike="noStrike">
                <a:solidFill>
                  <a:schemeClr val="lt1"/>
                </a:solidFill>
                <a:latin typeface="Roboto"/>
                <a:ea typeface="Roboto"/>
                <a:cs typeface="Roboto"/>
                <a:sym typeface="Roboto"/>
              </a:rPr>
              <a:t> acest nou obiectiv.</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Cei care își ating obiectivele nu sunt întotdeauna cei mai smart, dar întotdeauna vor fi cei mai </a:t>
            </a:r>
            <a:r>
              <a:rPr b="1" i="0" lang="en-GB" sz="1500" u="none" cap="none" strike="noStrike">
                <a:solidFill>
                  <a:schemeClr val="accent1"/>
                </a:solidFill>
                <a:latin typeface="Roboto"/>
                <a:ea typeface="Roboto"/>
                <a:cs typeface="Roboto"/>
                <a:sym typeface="Roboto"/>
              </a:rPr>
              <a:t>muncitori!.</a:t>
            </a:r>
            <a:endParaRPr b="1" i="0" sz="1500" u="none" cap="none" strike="noStrike">
              <a:solidFill>
                <a:schemeClr val="accen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Alocă-ți timp pentru studiu. Rutina dă </a:t>
            </a:r>
            <a:r>
              <a:rPr b="1" i="0" lang="en-GB" sz="1500" u="none" cap="none" strike="noStrike">
                <a:solidFill>
                  <a:schemeClr val="accent1"/>
                </a:solidFill>
                <a:latin typeface="Roboto"/>
                <a:ea typeface="Roboto"/>
                <a:cs typeface="Roboto"/>
                <a:sym typeface="Roboto"/>
              </a:rPr>
              <a:t>consistență</a:t>
            </a:r>
            <a:r>
              <a:rPr b="1" i="0" lang="en-GB" sz="1500" u="none" cap="none" strike="noStrike">
                <a:solidFill>
                  <a:schemeClr val="lt1"/>
                </a:solidFill>
                <a:latin typeface="Roboto"/>
                <a:ea typeface="Roboto"/>
                <a:cs typeface="Roboto"/>
                <a:sym typeface="Roboto"/>
              </a:rPr>
              <a:t>. Consistența dă </a:t>
            </a:r>
            <a:r>
              <a:rPr b="1" i="0" lang="en-GB" sz="1500" u="none" cap="none" strike="noStrike">
                <a:solidFill>
                  <a:schemeClr val="accent1"/>
                </a:solidFill>
                <a:latin typeface="Roboto"/>
                <a:ea typeface="Roboto"/>
                <a:cs typeface="Roboto"/>
                <a:sym typeface="Roboto"/>
              </a:rPr>
              <a:t>excelență</a:t>
            </a:r>
            <a:r>
              <a:rPr b="1" i="0" lang="en-GB" sz="1500" u="none" cap="none" strike="noStrike">
                <a:solidFill>
                  <a:schemeClr val="lt1"/>
                </a:solidFill>
                <a:latin typeface="Roboto"/>
                <a:ea typeface="Roboto"/>
                <a:cs typeface="Roboto"/>
                <a:sym typeface="Roboto"/>
              </a:rPr>
              <a: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faceți tot posibilul să participați la </a:t>
            </a:r>
            <a:r>
              <a:rPr b="1" i="0" lang="en-GB" sz="1500" u="none" cap="none" strike="noStrike">
                <a:solidFill>
                  <a:schemeClr val="accent1"/>
                </a:solidFill>
                <a:latin typeface="Roboto"/>
                <a:ea typeface="Roboto"/>
                <a:cs typeface="Roboto"/>
                <a:sym typeface="Roboto"/>
              </a:rPr>
              <a:t>toate</a:t>
            </a:r>
            <a:r>
              <a:rPr b="1" i="0" lang="en-GB" sz="1500" u="none" cap="none" strike="noStrike">
                <a:solidFill>
                  <a:schemeClr val="lt1"/>
                </a:solidFill>
                <a:latin typeface="Roboto"/>
                <a:ea typeface="Roboto"/>
                <a:cs typeface="Roboto"/>
                <a:sym typeface="Roboto"/>
              </a:rPr>
              <a:t> sesiunile live.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lăsați </a:t>
            </a:r>
            <a:r>
              <a:rPr b="1" i="0" lang="en-GB" sz="1500" u="none" cap="none" strike="noStrike">
                <a:solidFill>
                  <a:schemeClr val="accent1"/>
                </a:solidFill>
                <a:latin typeface="Roboto"/>
                <a:ea typeface="Roboto"/>
                <a:cs typeface="Roboto"/>
                <a:sym typeface="Roboto"/>
              </a:rPr>
              <a:t>comentarii</a:t>
            </a:r>
            <a:r>
              <a:rPr b="1" i="0" lang="en-GB" sz="1500" u="none" cap="none" strike="noStrike">
                <a:solidFill>
                  <a:schemeClr val="lt1"/>
                </a:solidFill>
                <a:latin typeface="Roboto"/>
                <a:ea typeface="Roboto"/>
                <a:cs typeface="Roboto"/>
                <a:sym typeface="Roboto"/>
              </a:rPr>
              <a:t> explicative în cod. Notițe pentru voi din viitor.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Recomand să vizualizați </a:t>
            </a:r>
            <a:r>
              <a:rPr b="1" i="0" lang="en-GB" sz="1500" u="none" cap="none" strike="noStrike">
                <a:solidFill>
                  <a:schemeClr val="accent1"/>
                </a:solidFill>
                <a:latin typeface="Roboto"/>
                <a:ea typeface="Roboto"/>
                <a:cs typeface="Roboto"/>
                <a:sym typeface="Roboto"/>
              </a:rPr>
              <a:t>înregistrarea</a:t>
            </a:r>
            <a:r>
              <a:rPr b="1" i="0" lang="en-GB" sz="1500" u="none" cap="none" strike="noStrike">
                <a:solidFill>
                  <a:schemeClr val="lt1"/>
                </a:solidFill>
                <a:latin typeface="Roboto"/>
                <a:ea typeface="Roboto"/>
                <a:cs typeface="Roboto"/>
                <a:sym typeface="Roboto"/>
              </a:rPr>
              <a:t>. Să vă notați aspectele importante + întrebări pentru trainer pentru ora următoare.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faceți </a:t>
            </a:r>
            <a:r>
              <a:rPr b="1" i="0" lang="en-GB" sz="1500" u="none" cap="none" strike="noStrike">
                <a:solidFill>
                  <a:schemeClr val="accent1"/>
                </a:solidFill>
                <a:latin typeface="Roboto"/>
                <a:ea typeface="Roboto"/>
                <a:cs typeface="Roboto"/>
                <a:sym typeface="Roboto"/>
              </a:rPr>
              <a:t>temele</a:t>
            </a:r>
            <a:r>
              <a:rPr b="1" i="0" lang="en-GB" sz="1500" u="none" cap="none" strike="noStrike">
                <a:solidFill>
                  <a:schemeClr val="lt1"/>
                </a:solidFill>
                <a:latin typeface="Roboto"/>
                <a:ea typeface="Roboto"/>
                <a:cs typeface="Roboto"/>
                <a:sym typeface="Roboto"/>
              </a:rPr>
              <a:t> și unde nu reușiți singuri, să întrebați pe </a:t>
            </a:r>
            <a:r>
              <a:rPr b="1" i="0" lang="en-GB" sz="1500" u="none" cap="none" strike="noStrike">
                <a:solidFill>
                  <a:schemeClr val="accent1"/>
                </a:solidFill>
                <a:latin typeface="Roboto"/>
                <a:ea typeface="Roboto"/>
                <a:cs typeface="Roboto"/>
                <a:sym typeface="Roboto"/>
              </a:rPr>
              <a:t>grup</a:t>
            </a:r>
            <a:r>
              <a:rPr b="1" i="0" lang="en-GB" sz="1500" u="none" cap="none" strike="noStrike">
                <a:solidFill>
                  <a:schemeClr val="lt1"/>
                </a:solidFill>
                <a:latin typeface="Roboto"/>
                <a:ea typeface="Roboto"/>
                <a:cs typeface="Roboto"/>
                <a:sym typeface="Roboto"/>
              </a:rPr>
              <a:t>. Trainerul va </a:t>
            </a:r>
            <a:r>
              <a:rPr b="1" i="0" lang="en-GB" sz="1500" u="none" cap="none" strike="noStrike">
                <a:solidFill>
                  <a:schemeClr val="accent1"/>
                </a:solidFill>
                <a:latin typeface="Roboto"/>
                <a:ea typeface="Roboto"/>
                <a:cs typeface="Roboto"/>
                <a:sym typeface="Roboto"/>
              </a:rPr>
              <a:t>răspunde</a:t>
            </a:r>
            <a:r>
              <a:rPr b="1" i="0" lang="en-GB" sz="1500" u="none" cap="none" strike="noStrike">
                <a:solidFill>
                  <a:schemeClr val="lt1"/>
                </a:solidFill>
                <a:latin typeface="Roboto"/>
                <a:ea typeface="Roboto"/>
                <a:cs typeface="Roboto"/>
                <a:sym typeface="Roboto"/>
              </a:rPr>
              <a:t> și vor beneficia și ceilalți cursanți de răspuns.</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Puteți chiar să faceți un grup doar de studenți și să vă întâlniți o dată pe săptămână să discutați temele </a:t>
            </a:r>
            <a:r>
              <a:rPr b="1" i="0" lang="en-GB" sz="1500" u="none" cap="none" strike="noStrike">
                <a:solidFill>
                  <a:schemeClr val="accent1"/>
                </a:solidFill>
                <a:latin typeface="Roboto"/>
                <a:ea typeface="Roboto"/>
                <a:cs typeface="Roboto"/>
                <a:sym typeface="Roboto"/>
              </a:rPr>
              <a:t>împreună</a:t>
            </a:r>
            <a:r>
              <a:rPr b="1" i="0" lang="en-GB" sz="1500" u="none" cap="none" strike="noStrike">
                <a:solidFill>
                  <a:schemeClr val="lt1"/>
                </a:solidFill>
                <a:latin typeface="Roboto"/>
                <a:ea typeface="Roboto"/>
                <a:cs typeface="Roboto"/>
                <a:sym typeface="Roboto"/>
              </a:rPr>
              <a:t>. Fiecare va veni cu o perspectivă nouă și în final toți vor avea de câștigat.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În timpul orelor, să aveți </a:t>
            </a:r>
            <a:r>
              <a:rPr b="1" i="0" lang="en-GB" sz="1500" u="none" cap="none" strike="noStrike">
                <a:solidFill>
                  <a:schemeClr val="accent1"/>
                </a:solidFill>
                <a:latin typeface="Roboto"/>
                <a:ea typeface="Roboto"/>
                <a:cs typeface="Roboto"/>
                <a:sym typeface="Roboto"/>
              </a:rPr>
              <a:t>curaj</a:t>
            </a:r>
            <a:r>
              <a:rPr b="1" i="0" lang="en-GB" sz="1500" u="none" cap="none" strike="noStrike">
                <a:solidFill>
                  <a:schemeClr val="lt1"/>
                </a:solidFill>
                <a:latin typeface="Roboto"/>
                <a:ea typeface="Roboto"/>
                <a:cs typeface="Roboto"/>
                <a:sym typeface="Roboto"/>
              </a:rPr>
              <a:t> să puneți </a:t>
            </a:r>
            <a:r>
              <a:rPr b="1" i="0" lang="en-GB" sz="1500" u="none" cap="none" strike="noStrike">
                <a:solidFill>
                  <a:schemeClr val="accent1"/>
                </a:solidFill>
                <a:latin typeface="Roboto"/>
                <a:ea typeface="Roboto"/>
                <a:cs typeface="Roboto"/>
                <a:sym typeface="Roboto"/>
              </a:rPr>
              <a:t>întrebări</a:t>
            </a:r>
            <a:r>
              <a:rPr b="1" i="0" lang="en-GB" sz="1500" u="none" cap="none" strike="noStrike">
                <a:solidFill>
                  <a:schemeClr val="lt1"/>
                </a:solidFill>
                <a:latin typeface="Roboto"/>
                <a:ea typeface="Roboto"/>
                <a:cs typeface="Roboto"/>
                <a:sym typeface="Roboto"/>
              </a:rPr>
              <a:t> când ceva nu e clar.</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1000"/>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1000"/>
                                        <p:tgtEl>
                                          <p:spTgt spid="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Effect filter="fade" transition="in">
                                      <p:cBhvr>
                                        <p:cTn dur="1000"/>
                                        <p:tgtEl>
                                          <p:spTgt spid="2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animEffect filter="fade" transition="in">
                                      <p:cBhvr>
                                        <p:cTn dur="1000"/>
                                        <p:tgtEl>
                                          <p:spTgt spid="2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animEffect filter="fade" transition="in">
                                      <p:cBhvr>
                                        <p:cTn dur="1000"/>
                                        <p:tgtEl>
                                          <p:spTgt spid="2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animEffect filter="fade" transition="in">
                                      <p:cBhvr>
                                        <p:cTn dur="1000"/>
                                        <p:tgtEl>
                                          <p:spTgt spid="2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7" st="7"/>
                                            </p:txEl>
                                          </p:spTgt>
                                        </p:tgtEl>
                                        <p:attrNameLst>
                                          <p:attrName>style.visibility</p:attrName>
                                        </p:attrNameLst>
                                      </p:cBhvr>
                                      <p:to>
                                        <p:strVal val="visible"/>
                                      </p:to>
                                    </p:set>
                                    <p:animEffect filter="fade" transition="in">
                                      <p:cBhvr>
                                        <p:cTn dur="1000"/>
                                        <p:tgtEl>
                                          <p:spTgt spid="2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8" st="8"/>
                                            </p:txEl>
                                          </p:spTgt>
                                        </p:tgtEl>
                                        <p:attrNameLst>
                                          <p:attrName>style.visibility</p:attrName>
                                        </p:attrNameLst>
                                      </p:cBhvr>
                                      <p:to>
                                        <p:strVal val="visible"/>
                                      </p:to>
                                    </p:set>
                                    <p:animEffect filter="fade" transition="in">
                                      <p:cBhvr>
                                        <p:cTn dur="1000"/>
                                        <p:tgtEl>
                                          <p:spTgt spid="20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108150b074_0_1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Reguli curs</a:t>
            </a:r>
            <a:endParaRPr b="1">
              <a:solidFill>
                <a:schemeClr val="lt2"/>
              </a:solidFill>
              <a:latin typeface="Roboto"/>
              <a:ea typeface="Roboto"/>
              <a:cs typeface="Roboto"/>
              <a:sym typeface="Roboto"/>
            </a:endParaRPr>
          </a:p>
        </p:txBody>
      </p:sp>
      <p:cxnSp>
        <p:nvCxnSpPr>
          <p:cNvPr id="215" name="Google Shape;215;g1108150b074_0_1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16" name="Google Shape;216;g1108150b074_0_10"/>
          <p:cNvSpPr txBox="1"/>
          <p:nvPr/>
        </p:nvSpPr>
        <p:spPr>
          <a:xfrm>
            <a:off x="311700" y="1416500"/>
            <a:ext cx="8520600" cy="3648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exista un sheet de prezenta.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In cadrul acestuia ne vom asuma si notiunile invatate. Nu trecem mai departe pana nu isi asuma toti noile concepte.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se vor adauga in Folderul grupei, veti face fiecare folder cu numele vostru. Veti primi feedback la aceste teme.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vor fi impartite in 2 categorii.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Obligatorii (se pot face doar cu notiunile invatate la clasa)</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Optionale (acestea vor fi mai advanced si necesita poate extra research).  Acest lucru ii va motiva si pe cei care au mai mult timp si le place sa se aventureze prin task-uri mai dificile.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ma intrerupeti oricand aveti intrebari. Doar asa imi pot da seama unde trebuie sa mai insist cu explicatii/exemple.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intrati cu 3 minute mai devreme in caz ca apar probleme tehnice. Astfel putem profita la maxim de cele 2 ore alocate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Daca nu puteti intra, sau daca intarziati, anuntati trainerul pe grup</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Effect filter="fade" transition="in">
                                      <p:cBhvr>
                                        <p:cTn dur="1000"/>
                                        <p:tgtEl>
                                          <p:spTgt spid="2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animEffect filter="fade" transition="in">
                                      <p:cBhvr>
                                        <p:cTn dur="1000"/>
                                        <p:tgtEl>
                                          <p:spTgt spid="2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6" st="6"/>
                                            </p:txEl>
                                          </p:spTgt>
                                        </p:tgtEl>
                                        <p:attrNameLst>
                                          <p:attrName>style.visibility</p:attrName>
                                        </p:attrNameLst>
                                      </p:cBhvr>
                                      <p:to>
                                        <p:strVal val="visible"/>
                                      </p:to>
                                    </p:set>
                                    <p:animEffect filter="fade" transition="in">
                                      <p:cBhvr>
                                        <p:cTn dur="1000"/>
                                        <p:tgtEl>
                                          <p:spTgt spid="2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7" st="7"/>
                                            </p:txEl>
                                          </p:spTgt>
                                        </p:tgtEl>
                                        <p:attrNameLst>
                                          <p:attrName>style.visibility</p:attrName>
                                        </p:attrNameLst>
                                      </p:cBhvr>
                                      <p:to>
                                        <p:strVal val="visible"/>
                                      </p:to>
                                    </p:set>
                                    <p:animEffect filter="fade" transition="in">
                                      <p:cBhvr>
                                        <p:cTn dur="1000"/>
                                        <p:tgtEl>
                                          <p:spTgt spid="21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8" st="8"/>
                                            </p:txEl>
                                          </p:spTgt>
                                        </p:tgtEl>
                                        <p:attrNameLst>
                                          <p:attrName>style.visibility</p:attrName>
                                        </p:attrNameLst>
                                      </p:cBhvr>
                                      <p:to>
                                        <p:strVal val="visible"/>
                                      </p:to>
                                    </p:set>
                                    <p:animEffect filter="fade" transition="in">
                                      <p:cBhvr>
                                        <p:cTn dur="1000"/>
                                        <p:tgtEl>
                                          <p:spTgt spid="21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108150b074_0_1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principale</a:t>
            </a:r>
            <a:endParaRPr b="1">
              <a:solidFill>
                <a:schemeClr val="lt2"/>
              </a:solidFill>
              <a:latin typeface="Roboto"/>
              <a:ea typeface="Roboto"/>
              <a:cs typeface="Roboto"/>
              <a:sym typeface="Roboto"/>
            </a:endParaRPr>
          </a:p>
        </p:txBody>
      </p:sp>
      <p:cxnSp>
        <p:nvCxnSpPr>
          <p:cNvPr id="222" name="Google Shape;222;g1108150b074_0_1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3" name="Google Shape;223;g1108150b074_0_16"/>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Pana la final TOTI veti avea: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solide despre bazele programarii in Python</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mai avansate si extrem de utile despre programarea bazata pe obiecte.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sa identifice elemente si sa scrie test scripts cu ajutorul Selenium</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Un Proiect final de testare automata a aplicatiilor web.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Acesta va folosi tendintele actuale: metodologia Behavior Driven Development si Page Object Model Design pattern.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avea capacitatea sa genereze rapoarte HTML (‘living documentation’)</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sti de la A la Z acest framework, astfel ca veti avea capacitatea sa continuati sa il dezvoltati post curs acest proiect (pentru orice website doriti).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Notiuni de baza despre API testing. (testarea backend - ce e in spate la un website).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500" u="none" cap="none" strike="noStrike">
                <a:solidFill>
                  <a:schemeClr val="lt1"/>
                </a:solidFill>
                <a:latin typeface="Roboto"/>
                <a:ea typeface="Roboto"/>
                <a:cs typeface="Roboto"/>
                <a:sym typeface="Roboto"/>
              </a:rPr>
              <a:t>* toti cei care sunt activi, implicati, isi fac temele, dedica timp pentru studiu individual si pun intrebari trainerului vor atinge aceste obiective.</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1000"/>
                                        <p:tgtEl>
                                          <p:spTgt spid="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1000"/>
                                        <p:tgtEl>
                                          <p:spTgt spid="2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Effect filter="fade" transition="in">
                                      <p:cBhvr>
                                        <p:cTn dur="1000"/>
                                        <p:tgtEl>
                                          <p:spTgt spid="2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Effect filter="fade" transition="in">
                                      <p:cBhvr>
                                        <p:cTn dur="1000"/>
                                        <p:tgtEl>
                                          <p:spTgt spid="2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animEffect filter="fade" transition="in">
                                      <p:cBhvr>
                                        <p:cTn dur="1000"/>
                                        <p:tgtEl>
                                          <p:spTgt spid="2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5" st="5"/>
                                            </p:txEl>
                                          </p:spTgt>
                                        </p:tgtEl>
                                        <p:attrNameLst>
                                          <p:attrName>style.visibility</p:attrName>
                                        </p:attrNameLst>
                                      </p:cBhvr>
                                      <p:to>
                                        <p:strVal val="visible"/>
                                      </p:to>
                                    </p:set>
                                    <p:animEffect filter="fade" transition="in">
                                      <p:cBhvr>
                                        <p:cTn dur="1000"/>
                                        <p:tgtEl>
                                          <p:spTgt spid="2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6" st="6"/>
                                            </p:txEl>
                                          </p:spTgt>
                                        </p:tgtEl>
                                        <p:attrNameLst>
                                          <p:attrName>style.visibility</p:attrName>
                                        </p:attrNameLst>
                                      </p:cBhvr>
                                      <p:to>
                                        <p:strVal val="visible"/>
                                      </p:to>
                                    </p:set>
                                    <p:animEffect filter="fade" transition="in">
                                      <p:cBhvr>
                                        <p:cTn dur="1000"/>
                                        <p:tgtEl>
                                          <p:spTgt spid="2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7" st="7"/>
                                            </p:txEl>
                                          </p:spTgt>
                                        </p:tgtEl>
                                        <p:attrNameLst>
                                          <p:attrName>style.visibility</p:attrName>
                                        </p:attrNameLst>
                                      </p:cBhvr>
                                      <p:to>
                                        <p:strVal val="visible"/>
                                      </p:to>
                                    </p:set>
                                    <p:animEffect filter="fade" transition="in">
                                      <p:cBhvr>
                                        <p:cTn dur="1000"/>
                                        <p:tgtEl>
                                          <p:spTgt spid="22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8" st="8"/>
                                            </p:txEl>
                                          </p:spTgt>
                                        </p:tgtEl>
                                        <p:attrNameLst>
                                          <p:attrName>style.visibility</p:attrName>
                                        </p:attrNameLst>
                                      </p:cBhvr>
                                      <p:to>
                                        <p:strVal val="visible"/>
                                      </p:to>
                                    </p:set>
                                    <p:animEffect filter="fade" transition="in">
                                      <p:cBhvr>
                                        <p:cTn dur="1000"/>
                                        <p:tgtEl>
                                          <p:spTgt spid="22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9" st="9"/>
                                            </p:txEl>
                                          </p:spTgt>
                                        </p:tgtEl>
                                        <p:attrNameLst>
                                          <p:attrName>style.visibility</p:attrName>
                                        </p:attrNameLst>
                                      </p:cBhvr>
                                      <p:to>
                                        <p:strVal val="visible"/>
                                      </p:to>
                                    </p:set>
                                    <p:animEffect filter="fade" transition="in">
                                      <p:cBhvr>
                                        <p:cTn dur="1000"/>
                                        <p:tgtEl>
                                          <p:spTgt spid="22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0" st="10"/>
                                            </p:txEl>
                                          </p:spTgt>
                                        </p:tgtEl>
                                        <p:attrNameLst>
                                          <p:attrName>style.visibility</p:attrName>
                                        </p:attrNameLst>
                                      </p:cBhvr>
                                      <p:to>
                                        <p:strVal val="visible"/>
                                      </p:to>
                                    </p:set>
                                    <p:animEffect filter="fade" transition="in">
                                      <p:cBhvr>
                                        <p:cTn dur="1000"/>
                                        <p:tgtEl>
                                          <p:spTgt spid="223">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108150b074_0_2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secundare</a:t>
            </a:r>
            <a:endParaRPr b="1">
              <a:solidFill>
                <a:schemeClr val="lt2"/>
              </a:solidFill>
              <a:latin typeface="Roboto"/>
              <a:ea typeface="Roboto"/>
              <a:cs typeface="Roboto"/>
              <a:sym typeface="Roboto"/>
            </a:endParaRPr>
          </a:p>
        </p:txBody>
      </p:sp>
      <p:cxnSp>
        <p:nvCxnSpPr>
          <p:cNvPr id="229" name="Google Shape;229;g1108150b074_0_2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0" name="Google Shape;230;g1108150b074_0_22"/>
          <p:cNvSpPr txBox="1"/>
          <p:nvPr/>
        </p:nvSpPr>
        <p:spPr>
          <a:xfrm>
            <a:off x="311700" y="1416500"/>
            <a:ext cx="8520600" cy="29553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Nu fac parte din curricula cursului LIVE dar va punem la dispozitie materiale extra ca sa aveti un avantaj la interviuri. Sfatul meu e sa va focusati pe ele doar dupa cursul live. Sa nu fiti overwhelmed de new info.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ale bazelor de date relationale - mySQL (Curs baze de date)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teoretice despre testarea manuala - acces la o platforma mobila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de a construi un mic brand personal (Curs Portofoliu Wordpress). Trebuie sa ai:</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Website propriu prin care angajatorul sa te cunoasca pe tine si munca ta</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CV european in eng / sau canva.com</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Profil LinkedIn</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Github public (un loc in cloud unde se pune codul scris de tine)</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primi feedback daca ne trimiteti un email cu ele la hello@itfactory.ro</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1000"/>
                                        <p:tgtEl>
                                          <p:spTgt spid="2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animEffect filter="fade" transition="in">
                                      <p:cBhvr>
                                        <p:cTn dur="1000"/>
                                        <p:tgtEl>
                                          <p:spTgt spid="2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animEffect filter="fade" transition="in">
                                      <p:cBhvr>
                                        <p:cTn dur="1000"/>
                                        <p:tgtEl>
                                          <p:spTgt spid="2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5" st="5"/>
                                            </p:txEl>
                                          </p:spTgt>
                                        </p:tgtEl>
                                        <p:attrNameLst>
                                          <p:attrName>style.visibility</p:attrName>
                                        </p:attrNameLst>
                                      </p:cBhvr>
                                      <p:to>
                                        <p:strVal val="visible"/>
                                      </p:to>
                                    </p:set>
                                    <p:animEffect filter="fade" transition="in">
                                      <p:cBhvr>
                                        <p:cTn dur="1000"/>
                                        <p:tgtEl>
                                          <p:spTgt spid="2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6" st="6"/>
                                            </p:txEl>
                                          </p:spTgt>
                                        </p:tgtEl>
                                        <p:attrNameLst>
                                          <p:attrName>style.visibility</p:attrName>
                                        </p:attrNameLst>
                                      </p:cBhvr>
                                      <p:to>
                                        <p:strVal val="visible"/>
                                      </p:to>
                                    </p:set>
                                    <p:animEffect filter="fade" transition="in">
                                      <p:cBhvr>
                                        <p:cTn dur="1000"/>
                                        <p:tgtEl>
                                          <p:spTgt spid="2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7" st="7"/>
                                            </p:txEl>
                                          </p:spTgt>
                                        </p:tgtEl>
                                        <p:attrNameLst>
                                          <p:attrName>style.visibility</p:attrName>
                                        </p:attrNameLst>
                                      </p:cBhvr>
                                      <p:to>
                                        <p:strVal val="visible"/>
                                      </p:to>
                                    </p:set>
                                    <p:animEffect filter="fade" transition="in">
                                      <p:cBhvr>
                                        <p:cTn dur="1000"/>
                                        <p:tgtEl>
                                          <p:spTgt spid="23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8" st="8"/>
                                            </p:txEl>
                                          </p:spTgt>
                                        </p:tgtEl>
                                        <p:attrNameLst>
                                          <p:attrName>style.visibility</p:attrName>
                                        </p:attrNameLst>
                                      </p:cBhvr>
                                      <p:to>
                                        <p:strVal val="visible"/>
                                      </p:to>
                                    </p:set>
                                    <p:animEffect filter="fade" transition="in">
                                      <p:cBhvr>
                                        <p:cTn dur="1000"/>
                                        <p:tgtEl>
                                          <p:spTgt spid="23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9" st="9"/>
                                            </p:txEl>
                                          </p:spTgt>
                                        </p:tgtEl>
                                        <p:attrNameLst>
                                          <p:attrName>style.visibility</p:attrName>
                                        </p:attrNameLst>
                                      </p:cBhvr>
                                      <p:to>
                                        <p:strVal val="visible"/>
                                      </p:to>
                                    </p:set>
                                    <p:animEffect filter="fade" transition="in">
                                      <p:cBhvr>
                                        <p:cTn dur="1000"/>
                                        <p:tgtEl>
                                          <p:spTgt spid="23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108150b074_0_28"/>
          <p:cNvSpPr txBox="1"/>
          <p:nvPr>
            <p:ph idx="6" type="ctrTitle"/>
          </p:nvPr>
        </p:nvSpPr>
        <p:spPr>
          <a:xfrm>
            <a:off x="311700" y="644550"/>
            <a:ext cx="54717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Sesiune Workshop 1</a:t>
            </a:r>
            <a:endParaRPr b="1">
              <a:solidFill>
                <a:schemeClr val="lt2"/>
              </a:solidFill>
              <a:latin typeface="Roboto"/>
              <a:ea typeface="Roboto"/>
              <a:cs typeface="Roboto"/>
              <a:sym typeface="Roboto"/>
            </a:endParaRPr>
          </a:p>
        </p:txBody>
      </p:sp>
      <p:cxnSp>
        <p:nvCxnSpPr>
          <p:cNvPr id="236" name="Google Shape;236;g1108150b074_0_2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7" name="Google Shape;237;g1108150b074_0_28"/>
          <p:cNvSpPr txBox="1"/>
          <p:nvPr/>
        </p:nvSpPr>
        <p:spPr>
          <a:xfrm>
            <a:off x="387900" y="1873500"/>
            <a:ext cx="8520600" cy="1108200"/>
          </a:xfrm>
          <a:prstGeom prst="rect">
            <a:avLst/>
          </a:prstGeom>
          <a:noFill/>
          <a:ln>
            <a:noFill/>
          </a:ln>
        </p:spPr>
        <p:txBody>
          <a:bodyPr anchorCtr="0" anchor="t" bIns="91425" lIns="91425" spcFirstLastPara="1" rIns="91425" wrap="square" tIns="91425">
            <a:spAutoFit/>
          </a:bodyPr>
          <a:lstStyle/>
          <a:p>
            <a:pPr indent="-292100" lvl="0" marL="457200" marR="0" rtl="0" algn="l">
              <a:lnSpc>
                <a:spcPct val="100000"/>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Sa invatam sa lucram cu CSS selector</a:t>
            </a:r>
            <a:endParaRPr b="1" sz="1000">
              <a:solidFill>
                <a:schemeClr val="lt1"/>
              </a:solidFill>
              <a:latin typeface="Roboto"/>
              <a:ea typeface="Roboto"/>
              <a:cs typeface="Roboto"/>
              <a:sym typeface="Roboto"/>
            </a:endParaRPr>
          </a:p>
          <a:p>
            <a:pPr indent="-292100" lvl="0" marL="457200" rtl="0" algn="l">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Sa aflam cum putem face cautarea intre frati intr-un selector de tip XPATH</a:t>
            </a:r>
            <a:endParaRPr b="1" sz="1000">
              <a:solidFill>
                <a:schemeClr val="lt1"/>
              </a:solidFill>
              <a:latin typeface="Roboto"/>
              <a:ea typeface="Roboto"/>
              <a:cs typeface="Roboto"/>
              <a:sym typeface="Roboto"/>
            </a:endParaRPr>
          </a:p>
          <a:p>
            <a:pPr indent="-292100" lvl="0" marL="457200" rtl="0" algn="l">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Sa invatam sa cautam elemente cu xpath pe baza de text</a:t>
            </a:r>
            <a:endParaRPr b="1" sz="1000">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Sa invatam sa lucram cu dropdown-uri</a:t>
            </a:r>
            <a:endParaRPr b="1" sz="1000">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Sa intelegem care este avantajul unui CSS in fata unui XPATH</a:t>
            </a:r>
            <a:endParaRPr b="1" sz="1000">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Sa intelegem diferenta intre metoda find_element si respectiv metoda find_elements</a:t>
            </a:r>
            <a:endParaRPr b="1" sz="10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1000"/>
                                        <p:tgtEl>
                                          <p:spTgt spid="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animEffect filter="fade" transition="in">
                                      <p:cBhvr>
                                        <p:cTn dur="1000"/>
                                        <p:tgtEl>
                                          <p:spTgt spid="2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animEffect filter="fade" transition="in">
                                      <p:cBhvr>
                                        <p:cTn dur="1000"/>
                                        <p:tgtEl>
                                          <p:spTgt spid="2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3" st="3"/>
                                            </p:txEl>
                                          </p:spTgt>
                                        </p:tgtEl>
                                        <p:attrNameLst>
                                          <p:attrName>style.visibility</p:attrName>
                                        </p:attrNameLst>
                                      </p:cBhvr>
                                      <p:to>
                                        <p:strVal val="visible"/>
                                      </p:to>
                                    </p:set>
                                    <p:animEffect filter="fade" transition="in">
                                      <p:cBhvr>
                                        <p:cTn dur="1000"/>
                                        <p:tgtEl>
                                          <p:spTgt spid="2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4" st="4"/>
                                            </p:txEl>
                                          </p:spTgt>
                                        </p:tgtEl>
                                        <p:attrNameLst>
                                          <p:attrName>style.visibility</p:attrName>
                                        </p:attrNameLst>
                                      </p:cBhvr>
                                      <p:to>
                                        <p:strVal val="visible"/>
                                      </p:to>
                                    </p:set>
                                    <p:animEffect filter="fade" transition="in">
                                      <p:cBhvr>
                                        <p:cTn dur="1000"/>
                                        <p:tgtEl>
                                          <p:spTgt spid="23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5" st="5"/>
                                            </p:txEl>
                                          </p:spTgt>
                                        </p:tgtEl>
                                        <p:attrNameLst>
                                          <p:attrName>style.visibility</p:attrName>
                                        </p:attrNameLst>
                                      </p:cBhvr>
                                      <p:to>
                                        <p:strVal val="visible"/>
                                      </p:to>
                                    </p:set>
                                    <p:animEffect filter="fade" transition="in">
                                      <p:cBhvr>
                                        <p:cTn dur="1000"/>
                                        <p:tgtEl>
                                          <p:spTgt spid="23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45de6dc469_0_66"/>
          <p:cNvSpPr txBox="1"/>
          <p:nvPr>
            <p:ph idx="6" type="ctrTitle"/>
          </p:nvPr>
        </p:nvSpPr>
        <p:spPr>
          <a:xfrm>
            <a:off x="203650" y="162600"/>
            <a:ext cx="26214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CSS Selector</a:t>
            </a:r>
            <a:endParaRPr b="1">
              <a:solidFill>
                <a:schemeClr val="lt2"/>
              </a:solidFill>
              <a:latin typeface="Roboto"/>
              <a:ea typeface="Roboto"/>
              <a:cs typeface="Roboto"/>
              <a:sym typeface="Roboto"/>
            </a:endParaRPr>
          </a:p>
        </p:txBody>
      </p:sp>
      <p:cxnSp>
        <p:nvCxnSpPr>
          <p:cNvPr id="243" name="Google Shape;243;g245de6dc469_0_66"/>
          <p:cNvCxnSpPr/>
          <p:nvPr/>
        </p:nvCxnSpPr>
        <p:spPr>
          <a:xfrm>
            <a:off x="311700" y="693125"/>
            <a:ext cx="8520600" cy="0"/>
          </a:xfrm>
          <a:prstGeom prst="straightConnector1">
            <a:avLst/>
          </a:prstGeom>
          <a:noFill/>
          <a:ln cap="flat" cmpd="sng" w="9525">
            <a:solidFill>
              <a:schemeClr val="accent1"/>
            </a:solidFill>
            <a:prstDash val="solid"/>
            <a:round/>
            <a:headEnd len="sm" w="sm" type="none"/>
            <a:tailEnd len="sm" w="sm" type="none"/>
          </a:ln>
        </p:spPr>
      </p:cxnSp>
      <p:sp>
        <p:nvSpPr>
          <p:cNvPr id="244" name="Google Shape;244;g245de6dc469_0_66"/>
          <p:cNvSpPr txBox="1"/>
          <p:nvPr/>
        </p:nvSpPr>
        <p:spPr>
          <a:xfrm>
            <a:off x="244050" y="818700"/>
            <a:ext cx="8520600" cy="3506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lang="en-GB" sz="1050">
                <a:solidFill>
                  <a:schemeClr val="lt1"/>
                </a:solidFill>
                <a:latin typeface="Roboto"/>
                <a:ea typeface="Roboto"/>
                <a:cs typeface="Roboto"/>
                <a:sym typeface="Roboto"/>
              </a:rPr>
              <a:t>Un CSS selector este un sir de caractere utilizat pentru a identifica elemente in codul HTML cu scopul de a putea interactiona cu acestea si de a le verifica functionalitatea.</a:t>
            </a:r>
            <a:endParaRPr b="1" sz="105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sz="105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lang="en-GB" sz="1050">
                <a:solidFill>
                  <a:schemeClr val="lt1"/>
                </a:solidFill>
                <a:latin typeface="Roboto"/>
                <a:ea typeface="Roboto"/>
                <a:cs typeface="Roboto"/>
                <a:sym typeface="Roboto"/>
              </a:rPr>
              <a:t> </a:t>
            </a:r>
            <a:endParaRPr b="1" sz="105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lang="en-GB" sz="1050">
                <a:solidFill>
                  <a:schemeClr val="lt1"/>
                </a:solidFill>
                <a:latin typeface="Roboto"/>
                <a:ea typeface="Roboto"/>
                <a:cs typeface="Roboto"/>
                <a:sym typeface="Roboto"/>
              </a:rPr>
              <a:t>In general se considera ca un CSS selector este mai rapid decat XPATH-ul, insa dezavantajul lui este ca poate sa faca cautare doar de sus in jos (din parinte in copil) nu si invers, ca la XPATH.</a:t>
            </a:r>
            <a:endParaRPr b="1" sz="105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sz="105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lang="en-GB" sz="1050">
                <a:solidFill>
                  <a:schemeClr val="lt1"/>
                </a:solidFill>
                <a:latin typeface="Roboto"/>
                <a:ea typeface="Roboto"/>
                <a:cs typeface="Roboto"/>
                <a:sym typeface="Roboto"/>
              </a:rPr>
              <a:t>Cum gandim un CSS Selector?</a:t>
            </a:r>
            <a:endParaRPr b="1" sz="105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lang="en-GB" sz="1050">
                <a:solidFill>
                  <a:schemeClr val="lt1"/>
                </a:solidFill>
                <a:latin typeface="Roboto"/>
                <a:ea typeface="Roboto"/>
                <a:cs typeface="Roboto"/>
                <a:sym typeface="Roboto"/>
              </a:rPr>
              <a:t>1. # -&gt; cautare dupa id</a:t>
            </a:r>
            <a:endParaRPr b="1" sz="105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lang="en-GB" sz="1050">
                <a:solidFill>
                  <a:schemeClr val="lt1"/>
                </a:solidFill>
                <a:latin typeface="Roboto"/>
                <a:ea typeface="Roboto"/>
                <a:cs typeface="Roboto"/>
                <a:sym typeface="Roboto"/>
              </a:rPr>
              <a:t>2. . -&gt; cautare dupa clasa</a:t>
            </a:r>
            <a:endParaRPr b="1" sz="105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lang="en-GB" sz="1050">
                <a:solidFill>
                  <a:schemeClr val="lt1"/>
                </a:solidFill>
                <a:latin typeface="Roboto"/>
                <a:ea typeface="Roboto"/>
                <a:cs typeface="Roboto"/>
                <a:sym typeface="Roboto"/>
              </a:rPr>
              <a:t>3. daca precedem # sau . de numele unui tag, atunci sistemul va cauta elementele cu tag-ul respectiv si id-ul /clasa respectiva</a:t>
            </a:r>
            <a:endParaRPr b="1" sz="105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lang="en-GB" sz="1050">
                <a:solidFill>
                  <a:schemeClr val="lt1"/>
                </a:solidFill>
                <a:latin typeface="Roboto"/>
                <a:ea typeface="Roboto"/>
                <a:cs typeface="Roboto"/>
                <a:sym typeface="Roboto"/>
              </a:rPr>
              <a:t>4. Putem sa cautam elemente cu un anumit tag cu filtrare de tipul atribut = valoare</a:t>
            </a:r>
            <a:endParaRPr b="1" sz="105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lang="en-GB" sz="1050">
                <a:solidFill>
                  <a:schemeClr val="lt1"/>
                </a:solidFill>
                <a:latin typeface="Roboto"/>
                <a:ea typeface="Roboto"/>
                <a:cs typeface="Roboto"/>
                <a:sym typeface="Roboto"/>
              </a:rPr>
              <a:t>5. Putem sa cautam primul copil al unui element cu caracterul &gt;</a:t>
            </a:r>
            <a:endParaRPr b="1" sz="105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lang="en-GB" sz="1050">
                <a:solidFill>
                  <a:schemeClr val="lt1"/>
                </a:solidFill>
                <a:latin typeface="Roboto"/>
                <a:ea typeface="Roboto"/>
                <a:cs typeface="Roboto"/>
                <a:sym typeface="Roboto"/>
              </a:rPr>
              <a:t>6. Putem sa cautam orice copil al unui element daca separam tag-ul elementul de copilul sau prin spatiu</a:t>
            </a:r>
            <a:endParaRPr b="1" sz="105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lang="en-GB" sz="1050">
                <a:solidFill>
                  <a:schemeClr val="lt1"/>
                </a:solidFill>
                <a:latin typeface="Roboto"/>
                <a:ea typeface="Roboto"/>
                <a:cs typeface="Roboto"/>
                <a:sym typeface="Roboto"/>
              </a:rPr>
              <a:t>7. Daca vrem sa cautam primul copil al unui element putem sa specificam first-of-type</a:t>
            </a:r>
            <a:endParaRPr b="1" sz="105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lang="en-GB" sz="1050">
                <a:solidFill>
                  <a:schemeClr val="lt1"/>
                </a:solidFill>
                <a:latin typeface="Roboto"/>
                <a:ea typeface="Roboto"/>
                <a:cs typeface="Roboto"/>
                <a:sym typeface="Roboto"/>
              </a:rPr>
              <a:t>8. Daca vrem sa cautam ultimul copil al unui element putem sa specificam last-of-type</a:t>
            </a:r>
            <a:endParaRPr b="1" sz="105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lang="en-GB" sz="1050">
                <a:solidFill>
                  <a:schemeClr val="lt1"/>
                </a:solidFill>
                <a:latin typeface="Roboto"/>
                <a:ea typeface="Roboto"/>
                <a:cs typeface="Roboto"/>
                <a:sym typeface="Roboto"/>
              </a:rPr>
              <a:t>9. Daca vrem as cautam un copil care nu este nici primul nici ultimul putem sa folosim nth-of-type(al_catalea_element_este)</a:t>
            </a:r>
            <a:endParaRPr b="1" sz="105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lang="en-GB" sz="1050">
                <a:solidFill>
                  <a:schemeClr val="lt1"/>
                </a:solidFill>
                <a:latin typeface="Roboto"/>
                <a:ea typeface="Roboto"/>
                <a:cs typeface="Roboto"/>
                <a:sym typeface="Roboto"/>
              </a:rPr>
              <a:t>10. Daca vrem sa gasim un frate ulterior ne putem folosi de caracterul + </a:t>
            </a:r>
            <a:endParaRPr b="1" sz="105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0" st="0"/>
                                            </p:txEl>
                                          </p:spTgt>
                                        </p:tgtEl>
                                        <p:attrNameLst>
                                          <p:attrName>style.visibility</p:attrName>
                                        </p:attrNameLst>
                                      </p:cBhvr>
                                      <p:to>
                                        <p:strVal val="visible"/>
                                      </p:to>
                                    </p:set>
                                    <p:animEffect filter="fade" transition="in">
                                      <p:cBhvr>
                                        <p:cTn dur="1000"/>
                                        <p:tgtEl>
                                          <p:spTgt spid="2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 st="1"/>
                                            </p:txEl>
                                          </p:spTgt>
                                        </p:tgtEl>
                                        <p:attrNameLst>
                                          <p:attrName>style.visibility</p:attrName>
                                        </p:attrNameLst>
                                      </p:cBhvr>
                                      <p:to>
                                        <p:strVal val="visible"/>
                                      </p:to>
                                    </p:set>
                                    <p:animEffect filter="fade" transition="in">
                                      <p:cBhvr>
                                        <p:cTn dur="1000"/>
                                        <p:tgtEl>
                                          <p:spTgt spid="2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2" st="2"/>
                                            </p:txEl>
                                          </p:spTgt>
                                        </p:tgtEl>
                                        <p:attrNameLst>
                                          <p:attrName>style.visibility</p:attrName>
                                        </p:attrNameLst>
                                      </p:cBhvr>
                                      <p:to>
                                        <p:strVal val="visible"/>
                                      </p:to>
                                    </p:set>
                                    <p:animEffect filter="fade" transition="in">
                                      <p:cBhvr>
                                        <p:cTn dur="1000"/>
                                        <p:tgtEl>
                                          <p:spTgt spid="2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3" st="3"/>
                                            </p:txEl>
                                          </p:spTgt>
                                        </p:tgtEl>
                                        <p:attrNameLst>
                                          <p:attrName>style.visibility</p:attrName>
                                        </p:attrNameLst>
                                      </p:cBhvr>
                                      <p:to>
                                        <p:strVal val="visible"/>
                                      </p:to>
                                    </p:set>
                                    <p:animEffect filter="fade" transition="in">
                                      <p:cBhvr>
                                        <p:cTn dur="1000"/>
                                        <p:tgtEl>
                                          <p:spTgt spid="2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4" st="4"/>
                                            </p:txEl>
                                          </p:spTgt>
                                        </p:tgtEl>
                                        <p:attrNameLst>
                                          <p:attrName>style.visibility</p:attrName>
                                        </p:attrNameLst>
                                      </p:cBhvr>
                                      <p:to>
                                        <p:strVal val="visible"/>
                                      </p:to>
                                    </p:set>
                                    <p:animEffect filter="fade" transition="in">
                                      <p:cBhvr>
                                        <p:cTn dur="1000"/>
                                        <p:tgtEl>
                                          <p:spTgt spid="24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5" st="5"/>
                                            </p:txEl>
                                          </p:spTgt>
                                        </p:tgtEl>
                                        <p:attrNameLst>
                                          <p:attrName>style.visibility</p:attrName>
                                        </p:attrNameLst>
                                      </p:cBhvr>
                                      <p:to>
                                        <p:strVal val="visible"/>
                                      </p:to>
                                    </p:set>
                                    <p:animEffect filter="fade" transition="in">
                                      <p:cBhvr>
                                        <p:cTn dur="1000"/>
                                        <p:tgtEl>
                                          <p:spTgt spid="24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6" st="6"/>
                                            </p:txEl>
                                          </p:spTgt>
                                        </p:tgtEl>
                                        <p:attrNameLst>
                                          <p:attrName>style.visibility</p:attrName>
                                        </p:attrNameLst>
                                      </p:cBhvr>
                                      <p:to>
                                        <p:strVal val="visible"/>
                                      </p:to>
                                    </p:set>
                                    <p:animEffect filter="fade" transition="in">
                                      <p:cBhvr>
                                        <p:cTn dur="1000"/>
                                        <p:tgtEl>
                                          <p:spTgt spid="24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7" st="7"/>
                                            </p:txEl>
                                          </p:spTgt>
                                        </p:tgtEl>
                                        <p:attrNameLst>
                                          <p:attrName>style.visibility</p:attrName>
                                        </p:attrNameLst>
                                      </p:cBhvr>
                                      <p:to>
                                        <p:strVal val="visible"/>
                                      </p:to>
                                    </p:set>
                                    <p:animEffect filter="fade" transition="in">
                                      <p:cBhvr>
                                        <p:cTn dur="1000"/>
                                        <p:tgtEl>
                                          <p:spTgt spid="24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8" st="8"/>
                                            </p:txEl>
                                          </p:spTgt>
                                        </p:tgtEl>
                                        <p:attrNameLst>
                                          <p:attrName>style.visibility</p:attrName>
                                        </p:attrNameLst>
                                      </p:cBhvr>
                                      <p:to>
                                        <p:strVal val="visible"/>
                                      </p:to>
                                    </p:set>
                                    <p:animEffect filter="fade" transition="in">
                                      <p:cBhvr>
                                        <p:cTn dur="1000"/>
                                        <p:tgtEl>
                                          <p:spTgt spid="24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9" st="9"/>
                                            </p:txEl>
                                          </p:spTgt>
                                        </p:tgtEl>
                                        <p:attrNameLst>
                                          <p:attrName>style.visibility</p:attrName>
                                        </p:attrNameLst>
                                      </p:cBhvr>
                                      <p:to>
                                        <p:strVal val="visible"/>
                                      </p:to>
                                    </p:set>
                                    <p:animEffect filter="fade" transition="in">
                                      <p:cBhvr>
                                        <p:cTn dur="1000"/>
                                        <p:tgtEl>
                                          <p:spTgt spid="24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0" st="10"/>
                                            </p:txEl>
                                          </p:spTgt>
                                        </p:tgtEl>
                                        <p:attrNameLst>
                                          <p:attrName>style.visibility</p:attrName>
                                        </p:attrNameLst>
                                      </p:cBhvr>
                                      <p:to>
                                        <p:strVal val="visible"/>
                                      </p:to>
                                    </p:set>
                                    <p:animEffect filter="fade" transition="in">
                                      <p:cBhvr>
                                        <p:cTn dur="1000"/>
                                        <p:tgtEl>
                                          <p:spTgt spid="24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1" st="11"/>
                                            </p:txEl>
                                          </p:spTgt>
                                        </p:tgtEl>
                                        <p:attrNameLst>
                                          <p:attrName>style.visibility</p:attrName>
                                        </p:attrNameLst>
                                      </p:cBhvr>
                                      <p:to>
                                        <p:strVal val="visible"/>
                                      </p:to>
                                    </p:set>
                                    <p:animEffect filter="fade" transition="in">
                                      <p:cBhvr>
                                        <p:cTn dur="1000"/>
                                        <p:tgtEl>
                                          <p:spTgt spid="244">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2" st="12"/>
                                            </p:txEl>
                                          </p:spTgt>
                                        </p:tgtEl>
                                        <p:attrNameLst>
                                          <p:attrName>style.visibility</p:attrName>
                                        </p:attrNameLst>
                                      </p:cBhvr>
                                      <p:to>
                                        <p:strVal val="visible"/>
                                      </p:to>
                                    </p:set>
                                    <p:animEffect filter="fade" transition="in">
                                      <p:cBhvr>
                                        <p:cTn dur="1000"/>
                                        <p:tgtEl>
                                          <p:spTgt spid="244">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3" st="13"/>
                                            </p:txEl>
                                          </p:spTgt>
                                        </p:tgtEl>
                                        <p:attrNameLst>
                                          <p:attrName>style.visibility</p:attrName>
                                        </p:attrNameLst>
                                      </p:cBhvr>
                                      <p:to>
                                        <p:strVal val="visible"/>
                                      </p:to>
                                    </p:set>
                                    <p:animEffect filter="fade" transition="in">
                                      <p:cBhvr>
                                        <p:cTn dur="1000"/>
                                        <p:tgtEl>
                                          <p:spTgt spid="244">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4" st="14"/>
                                            </p:txEl>
                                          </p:spTgt>
                                        </p:tgtEl>
                                        <p:attrNameLst>
                                          <p:attrName>style.visibility</p:attrName>
                                        </p:attrNameLst>
                                      </p:cBhvr>
                                      <p:to>
                                        <p:strVal val="visible"/>
                                      </p:to>
                                    </p:set>
                                    <p:animEffect filter="fade" transition="in">
                                      <p:cBhvr>
                                        <p:cTn dur="1000"/>
                                        <p:tgtEl>
                                          <p:spTgt spid="244">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5" st="15"/>
                                            </p:txEl>
                                          </p:spTgt>
                                        </p:tgtEl>
                                        <p:attrNameLst>
                                          <p:attrName>style.visibility</p:attrName>
                                        </p:attrNameLst>
                                      </p:cBhvr>
                                      <p:to>
                                        <p:strVal val="visible"/>
                                      </p:to>
                                    </p:set>
                                    <p:animEffect filter="fade" transition="in">
                                      <p:cBhvr>
                                        <p:cTn dur="1000"/>
                                        <p:tgtEl>
                                          <p:spTgt spid="244">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24d586120ed_0_1"/>
          <p:cNvSpPr txBox="1"/>
          <p:nvPr>
            <p:ph idx="6" type="ctrTitle"/>
          </p:nvPr>
        </p:nvSpPr>
        <p:spPr>
          <a:xfrm>
            <a:off x="203650" y="162600"/>
            <a:ext cx="45993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CSS Selector - Exemple</a:t>
            </a:r>
            <a:endParaRPr b="1">
              <a:solidFill>
                <a:schemeClr val="lt2"/>
              </a:solidFill>
              <a:latin typeface="Roboto"/>
              <a:ea typeface="Roboto"/>
              <a:cs typeface="Roboto"/>
              <a:sym typeface="Roboto"/>
            </a:endParaRPr>
          </a:p>
        </p:txBody>
      </p:sp>
      <p:cxnSp>
        <p:nvCxnSpPr>
          <p:cNvPr id="250" name="Google Shape;250;g24d586120ed_0_1"/>
          <p:cNvCxnSpPr/>
          <p:nvPr/>
        </p:nvCxnSpPr>
        <p:spPr>
          <a:xfrm>
            <a:off x="311700" y="693125"/>
            <a:ext cx="8520600" cy="0"/>
          </a:xfrm>
          <a:prstGeom prst="straightConnector1">
            <a:avLst/>
          </a:prstGeom>
          <a:noFill/>
          <a:ln cap="flat" cmpd="sng" w="9525">
            <a:solidFill>
              <a:schemeClr val="accent1"/>
            </a:solidFill>
            <a:prstDash val="solid"/>
            <a:round/>
            <a:headEnd len="sm" w="sm" type="none"/>
            <a:tailEnd len="sm" w="sm" type="none"/>
          </a:ln>
        </p:spPr>
      </p:cxnSp>
      <p:sp>
        <p:nvSpPr>
          <p:cNvPr id="251" name="Google Shape;251;g24d586120ed_0_1"/>
          <p:cNvSpPr txBox="1"/>
          <p:nvPr/>
        </p:nvSpPr>
        <p:spPr>
          <a:xfrm>
            <a:off x="261825" y="852350"/>
            <a:ext cx="8961600" cy="4249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lang="en-GB" sz="1050">
                <a:solidFill>
                  <a:schemeClr val="lt1"/>
                </a:solidFill>
                <a:latin typeface="Roboto"/>
                <a:ea typeface="Roboto"/>
                <a:cs typeface="Roboto"/>
                <a:sym typeface="Roboto"/>
              </a:rPr>
              <a:t>chrome.find_element(By.CSS_SELECTOR,"#first-name").send_keys("Anton") </a:t>
            </a:r>
            <a:r>
              <a:rPr b="1" lang="en-GB" sz="1050">
                <a:solidFill>
                  <a:schemeClr val="lt1"/>
                </a:solidFill>
                <a:latin typeface="Roboto"/>
                <a:ea typeface="Roboto"/>
                <a:cs typeface="Roboto"/>
                <a:sym typeface="Roboto"/>
              </a:rPr>
              <a:t># am facut cautare dupa id</a:t>
            </a:r>
            <a:endParaRPr b="1" sz="105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sz="105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lang="en-GB" sz="1050">
                <a:solidFill>
                  <a:schemeClr val="lt1"/>
                </a:solidFill>
                <a:latin typeface="Roboto"/>
                <a:ea typeface="Roboto"/>
                <a:cs typeface="Roboto"/>
                <a:sym typeface="Roboto"/>
              </a:rPr>
              <a:t>chrome.find_element(By.CSS_SELECTOR,"input[placeholder='Enter last name']").send_keys("Pann") </a:t>
            </a:r>
            <a:r>
              <a:rPr b="1" lang="en-GB" sz="1050">
                <a:solidFill>
                  <a:schemeClr val="lt1"/>
                </a:solidFill>
                <a:latin typeface="Roboto"/>
                <a:ea typeface="Roboto"/>
                <a:cs typeface="Roboto"/>
                <a:sym typeface="Roboto"/>
              </a:rPr>
              <a:t># am facut cautare dupa atribut = valoare</a:t>
            </a:r>
            <a:endParaRPr b="1" sz="105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sz="105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lang="en-GB" sz="1050">
                <a:solidFill>
                  <a:schemeClr val="lt1"/>
                </a:solidFill>
                <a:latin typeface="Roboto"/>
                <a:ea typeface="Roboto"/>
                <a:cs typeface="Roboto"/>
                <a:sym typeface="Roboto"/>
              </a:rPr>
              <a:t>chrome.find_elements(By.CSS_SELECTOR,".form-control")[2].send_keys("Tester") </a:t>
            </a:r>
            <a:r>
              <a:rPr b="1" lang="en-GB" sz="1050">
                <a:solidFill>
                  <a:schemeClr val="lt1"/>
                </a:solidFill>
                <a:latin typeface="Roboto"/>
                <a:ea typeface="Roboto"/>
                <a:cs typeface="Roboto"/>
                <a:sym typeface="Roboto"/>
              </a:rPr>
              <a:t># am facut cautare dupa clasa</a:t>
            </a:r>
            <a:endParaRPr b="1" sz="105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sz="105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lang="en-GB" sz="1050">
                <a:solidFill>
                  <a:schemeClr val="lt1"/>
                </a:solidFill>
                <a:latin typeface="Roboto"/>
                <a:ea typeface="Roboto"/>
                <a:cs typeface="Roboto"/>
                <a:sym typeface="Roboto"/>
              </a:rPr>
              <a:t># am facut navigare din parinte in copil combinata cu cautare de tip atribut=valoare (care din nou observati ca au fost puse intre ghilimele)</a:t>
            </a:r>
            <a:endParaRPr b="1" sz="105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lang="en-GB" sz="1050">
                <a:solidFill>
                  <a:schemeClr val="lt1"/>
                </a:solidFill>
                <a:latin typeface="Roboto"/>
                <a:ea typeface="Roboto"/>
                <a:cs typeface="Roboto"/>
                <a:sym typeface="Roboto"/>
              </a:rPr>
              <a:t>text_label_last_name = chrome.find_element(By.CSS_SELECTOR,"strong &gt; label[for='last-name']").text</a:t>
            </a:r>
            <a:endParaRPr b="1" sz="105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sz="105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lang="en-GB" sz="1050">
                <a:solidFill>
                  <a:schemeClr val="lt1"/>
                </a:solidFill>
                <a:latin typeface="Roboto"/>
                <a:ea typeface="Roboto"/>
                <a:cs typeface="Roboto"/>
                <a:sym typeface="Roboto"/>
              </a:rPr>
              <a:t># am facut cautare dupa al doilea copil de tip div al unui div cu clasa input-group</a:t>
            </a:r>
            <a:endParaRPr b="1" sz="105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lang="en-GB" sz="1050">
                <a:solidFill>
                  <a:schemeClr val="lt1"/>
                </a:solidFill>
                <a:latin typeface="Roboto"/>
                <a:ea typeface="Roboto"/>
                <a:cs typeface="Roboto"/>
                <a:sym typeface="Roboto"/>
              </a:rPr>
              <a:t>chrome.find_element(By.CSS_SELECTOR,"div.input-group&gt;div:nth-of-type(2) input").click()</a:t>
            </a:r>
            <a:endParaRPr b="1" sz="105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sz="1050">
              <a:solidFill>
                <a:schemeClr val="lt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050">
                <a:solidFill>
                  <a:schemeClr val="lt1"/>
                </a:solidFill>
                <a:latin typeface="Roboto"/>
                <a:ea typeface="Roboto"/>
                <a:cs typeface="Roboto"/>
                <a:sym typeface="Roboto"/>
              </a:rPr>
              <a:t># am facut cautare dupa ultimul copil de tip div al unui div cu clasa input-group</a:t>
            </a:r>
            <a:endParaRPr b="1" sz="105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lang="en-GB" sz="1050">
                <a:solidFill>
                  <a:schemeClr val="lt1"/>
                </a:solidFill>
                <a:latin typeface="Roboto"/>
                <a:ea typeface="Roboto"/>
                <a:cs typeface="Roboto"/>
                <a:sym typeface="Roboto"/>
              </a:rPr>
              <a:t>chrome.find_element(By.CSS_SELECTOR,"div.input-group&gt;div:last-of-type input").click()</a:t>
            </a:r>
            <a:endParaRPr b="1" sz="105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sz="1050">
              <a:solidFill>
                <a:schemeClr val="lt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050">
                <a:solidFill>
                  <a:schemeClr val="lt1"/>
                </a:solidFill>
                <a:latin typeface="Roboto"/>
                <a:ea typeface="Roboto"/>
                <a:cs typeface="Roboto"/>
                <a:sym typeface="Roboto"/>
              </a:rPr>
              <a:t># am facut cautare dupa primul copil de tip div al unui div cu clasa input-group</a:t>
            </a:r>
            <a:endParaRPr b="1" sz="105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lang="en-GB" sz="1050">
                <a:solidFill>
                  <a:schemeClr val="lt1"/>
                </a:solidFill>
                <a:latin typeface="Roboto"/>
                <a:ea typeface="Roboto"/>
                <a:cs typeface="Roboto"/>
                <a:sym typeface="Roboto"/>
              </a:rPr>
              <a:t>education_label = chrome.find_element(By.CSS_SELECTOR,"div.input-group&gt;div:first-of-type label").text</a:t>
            </a:r>
            <a:endParaRPr b="1" sz="105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sz="105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lang="en-GB" sz="1050">
                <a:solidFill>
                  <a:schemeClr val="lt1"/>
                </a:solidFill>
                <a:latin typeface="Roboto"/>
                <a:ea typeface="Roboto"/>
                <a:cs typeface="Roboto"/>
                <a:sym typeface="Roboto"/>
              </a:rPr>
              <a:t># am facut cautare dupa un element de tip input care are ca si frate un element de tip strong (putem cauta doar dupa fratele ulterior, nu si dupa fratele anterior)</a:t>
            </a:r>
            <a:endParaRPr b="1" sz="105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1" lang="en-GB" sz="1050">
                <a:solidFill>
                  <a:schemeClr val="lt1"/>
                </a:solidFill>
                <a:latin typeface="Roboto"/>
                <a:ea typeface="Roboto"/>
                <a:cs typeface="Roboto"/>
                <a:sym typeface="Roboto"/>
              </a:rPr>
              <a:t>chrome.find_element(By.CSS_SELECTOR,"div.form-group &gt; div:nth-of-type(2) &gt; strong + input").send_keys("following sibling")</a:t>
            </a:r>
            <a:endParaRPr b="1" sz="105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sz="105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0" st="0"/>
                                            </p:txEl>
                                          </p:spTgt>
                                        </p:tgtEl>
                                        <p:attrNameLst>
                                          <p:attrName>style.visibility</p:attrName>
                                        </p:attrNameLst>
                                      </p:cBhvr>
                                      <p:to>
                                        <p:strVal val="visible"/>
                                      </p:to>
                                    </p:set>
                                    <p:animEffect filter="fade" transition="in">
                                      <p:cBhvr>
                                        <p:cTn dur="1000"/>
                                        <p:tgtEl>
                                          <p:spTgt spid="2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 st="1"/>
                                            </p:txEl>
                                          </p:spTgt>
                                        </p:tgtEl>
                                        <p:attrNameLst>
                                          <p:attrName>style.visibility</p:attrName>
                                        </p:attrNameLst>
                                      </p:cBhvr>
                                      <p:to>
                                        <p:strVal val="visible"/>
                                      </p:to>
                                    </p:set>
                                    <p:animEffect filter="fade" transition="in">
                                      <p:cBhvr>
                                        <p:cTn dur="1000"/>
                                        <p:tgtEl>
                                          <p:spTgt spid="2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2" st="2"/>
                                            </p:txEl>
                                          </p:spTgt>
                                        </p:tgtEl>
                                        <p:attrNameLst>
                                          <p:attrName>style.visibility</p:attrName>
                                        </p:attrNameLst>
                                      </p:cBhvr>
                                      <p:to>
                                        <p:strVal val="visible"/>
                                      </p:to>
                                    </p:set>
                                    <p:animEffect filter="fade" transition="in">
                                      <p:cBhvr>
                                        <p:cTn dur="1000"/>
                                        <p:tgtEl>
                                          <p:spTgt spid="2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3" st="3"/>
                                            </p:txEl>
                                          </p:spTgt>
                                        </p:tgtEl>
                                        <p:attrNameLst>
                                          <p:attrName>style.visibility</p:attrName>
                                        </p:attrNameLst>
                                      </p:cBhvr>
                                      <p:to>
                                        <p:strVal val="visible"/>
                                      </p:to>
                                    </p:set>
                                    <p:animEffect filter="fade" transition="in">
                                      <p:cBhvr>
                                        <p:cTn dur="1000"/>
                                        <p:tgtEl>
                                          <p:spTgt spid="2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4" st="4"/>
                                            </p:txEl>
                                          </p:spTgt>
                                        </p:tgtEl>
                                        <p:attrNameLst>
                                          <p:attrName>style.visibility</p:attrName>
                                        </p:attrNameLst>
                                      </p:cBhvr>
                                      <p:to>
                                        <p:strVal val="visible"/>
                                      </p:to>
                                    </p:set>
                                    <p:animEffect filter="fade" transition="in">
                                      <p:cBhvr>
                                        <p:cTn dur="1000"/>
                                        <p:tgtEl>
                                          <p:spTgt spid="25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5" st="5"/>
                                            </p:txEl>
                                          </p:spTgt>
                                        </p:tgtEl>
                                        <p:attrNameLst>
                                          <p:attrName>style.visibility</p:attrName>
                                        </p:attrNameLst>
                                      </p:cBhvr>
                                      <p:to>
                                        <p:strVal val="visible"/>
                                      </p:to>
                                    </p:set>
                                    <p:animEffect filter="fade" transition="in">
                                      <p:cBhvr>
                                        <p:cTn dur="1000"/>
                                        <p:tgtEl>
                                          <p:spTgt spid="25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6" st="6"/>
                                            </p:txEl>
                                          </p:spTgt>
                                        </p:tgtEl>
                                        <p:attrNameLst>
                                          <p:attrName>style.visibility</p:attrName>
                                        </p:attrNameLst>
                                      </p:cBhvr>
                                      <p:to>
                                        <p:strVal val="visible"/>
                                      </p:to>
                                    </p:set>
                                    <p:animEffect filter="fade" transition="in">
                                      <p:cBhvr>
                                        <p:cTn dur="1000"/>
                                        <p:tgtEl>
                                          <p:spTgt spid="25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7" st="7"/>
                                            </p:txEl>
                                          </p:spTgt>
                                        </p:tgtEl>
                                        <p:attrNameLst>
                                          <p:attrName>style.visibility</p:attrName>
                                        </p:attrNameLst>
                                      </p:cBhvr>
                                      <p:to>
                                        <p:strVal val="visible"/>
                                      </p:to>
                                    </p:set>
                                    <p:animEffect filter="fade" transition="in">
                                      <p:cBhvr>
                                        <p:cTn dur="1000"/>
                                        <p:tgtEl>
                                          <p:spTgt spid="25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8" st="8"/>
                                            </p:txEl>
                                          </p:spTgt>
                                        </p:tgtEl>
                                        <p:attrNameLst>
                                          <p:attrName>style.visibility</p:attrName>
                                        </p:attrNameLst>
                                      </p:cBhvr>
                                      <p:to>
                                        <p:strVal val="visible"/>
                                      </p:to>
                                    </p:set>
                                    <p:animEffect filter="fade" transition="in">
                                      <p:cBhvr>
                                        <p:cTn dur="1000"/>
                                        <p:tgtEl>
                                          <p:spTgt spid="25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9" st="9"/>
                                            </p:txEl>
                                          </p:spTgt>
                                        </p:tgtEl>
                                        <p:attrNameLst>
                                          <p:attrName>style.visibility</p:attrName>
                                        </p:attrNameLst>
                                      </p:cBhvr>
                                      <p:to>
                                        <p:strVal val="visible"/>
                                      </p:to>
                                    </p:set>
                                    <p:animEffect filter="fade" transition="in">
                                      <p:cBhvr>
                                        <p:cTn dur="1000"/>
                                        <p:tgtEl>
                                          <p:spTgt spid="25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0" st="10"/>
                                            </p:txEl>
                                          </p:spTgt>
                                        </p:tgtEl>
                                        <p:attrNameLst>
                                          <p:attrName>style.visibility</p:attrName>
                                        </p:attrNameLst>
                                      </p:cBhvr>
                                      <p:to>
                                        <p:strVal val="visible"/>
                                      </p:to>
                                    </p:set>
                                    <p:animEffect filter="fade" transition="in">
                                      <p:cBhvr>
                                        <p:cTn dur="1000"/>
                                        <p:tgtEl>
                                          <p:spTgt spid="25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1" st="11"/>
                                            </p:txEl>
                                          </p:spTgt>
                                        </p:tgtEl>
                                        <p:attrNameLst>
                                          <p:attrName>style.visibility</p:attrName>
                                        </p:attrNameLst>
                                      </p:cBhvr>
                                      <p:to>
                                        <p:strVal val="visible"/>
                                      </p:to>
                                    </p:set>
                                    <p:animEffect filter="fade" transition="in">
                                      <p:cBhvr>
                                        <p:cTn dur="1000"/>
                                        <p:tgtEl>
                                          <p:spTgt spid="251">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2" st="12"/>
                                            </p:txEl>
                                          </p:spTgt>
                                        </p:tgtEl>
                                        <p:attrNameLst>
                                          <p:attrName>style.visibility</p:attrName>
                                        </p:attrNameLst>
                                      </p:cBhvr>
                                      <p:to>
                                        <p:strVal val="visible"/>
                                      </p:to>
                                    </p:set>
                                    <p:animEffect filter="fade" transition="in">
                                      <p:cBhvr>
                                        <p:cTn dur="1000"/>
                                        <p:tgtEl>
                                          <p:spTgt spid="251">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3" st="13"/>
                                            </p:txEl>
                                          </p:spTgt>
                                        </p:tgtEl>
                                        <p:attrNameLst>
                                          <p:attrName>style.visibility</p:attrName>
                                        </p:attrNameLst>
                                      </p:cBhvr>
                                      <p:to>
                                        <p:strVal val="visible"/>
                                      </p:to>
                                    </p:set>
                                    <p:animEffect filter="fade" transition="in">
                                      <p:cBhvr>
                                        <p:cTn dur="1000"/>
                                        <p:tgtEl>
                                          <p:spTgt spid="251">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4" st="14"/>
                                            </p:txEl>
                                          </p:spTgt>
                                        </p:tgtEl>
                                        <p:attrNameLst>
                                          <p:attrName>style.visibility</p:attrName>
                                        </p:attrNameLst>
                                      </p:cBhvr>
                                      <p:to>
                                        <p:strVal val="visible"/>
                                      </p:to>
                                    </p:set>
                                    <p:animEffect filter="fade" transition="in">
                                      <p:cBhvr>
                                        <p:cTn dur="1000"/>
                                        <p:tgtEl>
                                          <p:spTgt spid="251">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5" st="15"/>
                                            </p:txEl>
                                          </p:spTgt>
                                        </p:tgtEl>
                                        <p:attrNameLst>
                                          <p:attrName>style.visibility</p:attrName>
                                        </p:attrNameLst>
                                      </p:cBhvr>
                                      <p:to>
                                        <p:strVal val="visible"/>
                                      </p:to>
                                    </p:set>
                                    <p:animEffect filter="fade" transition="in">
                                      <p:cBhvr>
                                        <p:cTn dur="1000"/>
                                        <p:tgtEl>
                                          <p:spTgt spid="251">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6" st="16"/>
                                            </p:txEl>
                                          </p:spTgt>
                                        </p:tgtEl>
                                        <p:attrNameLst>
                                          <p:attrName>style.visibility</p:attrName>
                                        </p:attrNameLst>
                                      </p:cBhvr>
                                      <p:to>
                                        <p:strVal val="visible"/>
                                      </p:to>
                                    </p:set>
                                    <p:animEffect filter="fade" transition="in">
                                      <p:cBhvr>
                                        <p:cTn dur="1000"/>
                                        <p:tgtEl>
                                          <p:spTgt spid="251">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7" st="17"/>
                                            </p:txEl>
                                          </p:spTgt>
                                        </p:tgtEl>
                                        <p:attrNameLst>
                                          <p:attrName>style.visibility</p:attrName>
                                        </p:attrNameLst>
                                      </p:cBhvr>
                                      <p:to>
                                        <p:strVal val="visible"/>
                                      </p:to>
                                    </p:set>
                                    <p:animEffect filter="fade" transition="in">
                                      <p:cBhvr>
                                        <p:cTn dur="1000"/>
                                        <p:tgtEl>
                                          <p:spTgt spid="251">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8" st="18"/>
                                            </p:txEl>
                                          </p:spTgt>
                                        </p:tgtEl>
                                        <p:attrNameLst>
                                          <p:attrName>style.visibility</p:attrName>
                                        </p:attrNameLst>
                                      </p:cBhvr>
                                      <p:to>
                                        <p:strVal val="visible"/>
                                      </p:to>
                                    </p:set>
                                    <p:animEffect filter="fade" transition="in">
                                      <p:cBhvr>
                                        <p:cTn dur="1000"/>
                                        <p:tgtEl>
                                          <p:spTgt spid="251">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9" st="19"/>
                                            </p:txEl>
                                          </p:spTgt>
                                        </p:tgtEl>
                                        <p:attrNameLst>
                                          <p:attrName>style.visibility</p:attrName>
                                        </p:attrNameLst>
                                      </p:cBhvr>
                                      <p:to>
                                        <p:strVal val="visible"/>
                                      </p:to>
                                    </p:set>
                                    <p:animEffect filter="fade" transition="in">
                                      <p:cBhvr>
                                        <p:cTn dur="1000"/>
                                        <p:tgtEl>
                                          <p:spTgt spid="251">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20" st="20"/>
                                            </p:txEl>
                                          </p:spTgt>
                                        </p:tgtEl>
                                        <p:attrNameLst>
                                          <p:attrName>style.visibility</p:attrName>
                                        </p:attrNameLst>
                                      </p:cBhvr>
                                      <p:to>
                                        <p:strVal val="visible"/>
                                      </p:to>
                                    </p:set>
                                    <p:animEffect filter="fade" transition="in">
                                      <p:cBhvr>
                                        <p:cTn dur="1000"/>
                                        <p:tgtEl>
                                          <p:spTgt spid="251">
                                            <p:txEl>
                                              <p:pRg end="20" st="2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45de6dc469_0_0"/>
          <p:cNvSpPr txBox="1"/>
          <p:nvPr>
            <p:ph idx="6" type="ctrTitle"/>
          </p:nvPr>
        </p:nvSpPr>
        <p:spPr>
          <a:xfrm>
            <a:off x="344950" y="229075"/>
            <a:ext cx="73995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sz="2400"/>
              <a:t>XPATH - Cautare intre elemente cu acelasi parinte</a:t>
            </a:r>
            <a:endParaRPr b="1" sz="2400">
              <a:solidFill>
                <a:schemeClr val="lt2"/>
              </a:solidFill>
              <a:latin typeface="Roboto"/>
              <a:ea typeface="Roboto"/>
              <a:cs typeface="Roboto"/>
              <a:sym typeface="Roboto"/>
            </a:endParaRPr>
          </a:p>
        </p:txBody>
      </p:sp>
      <p:cxnSp>
        <p:nvCxnSpPr>
          <p:cNvPr id="257" name="Google Shape;257;g245de6dc469_0_0"/>
          <p:cNvCxnSpPr/>
          <p:nvPr/>
        </p:nvCxnSpPr>
        <p:spPr>
          <a:xfrm>
            <a:off x="311700" y="835675"/>
            <a:ext cx="8520600" cy="0"/>
          </a:xfrm>
          <a:prstGeom prst="straightConnector1">
            <a:avLst/>
          </a:prstGeom>
          <a:noFill/>
          <a:ln cap="flat" cmpd="sng" w="9525">
            <a:solidFill>
              <a:schemeClr val="accent1"/>
            </a:solidFill>
            <a:prstDash val="solid"/>
            <a:round/>
            <a:headEnd len="sm" w="sm" type="none"/>
            <a:tailEnd len="sm" w="sm" type="none"/>
          </a:ln>
        </p:spPr>
      </p:cxnSp>
      <p:sp>
        <p:nvSpPr>
          <p:cNvPr id="258" name="Google Shape;258;g245de6dc469_0_0"/>
          <p:cNvSpPr txBox="1"/>
          <p:nvPr/>
        </p:nvSpPr>
        <p:spPr>
          <a:xfrm>
            <a:off x="311700" y="1387775"/>
            <a:ext cx="8520600" cy="1877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lang="en-GB" sz="1000">
                <a:solidFill>
                  <a:schemeClr val="lt1"/>
                </a:solidFill>
                <a:latin typeface="Roboto"/>
                <a:ea typeface="Roboto"/>
                <a:cs typeface="Roboto"/>
                <a:sym typeface="Roboto"/>
              </a:rPr>
              <a:t>Asa cum ati observat la CSS selector, se poate face cautare dupa fratele ulterior. Acelasi lucru se poate face si la XPATH, cu o sintaxa similara cu cea de navigare in elementul parinte:</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lang="en-GB" sz="1000">
                <a:solidFill>
                  <a:schemeClr val="lt1"/>
                </a:solidFill>
                <a:latin typeface="Roboto"/>
                <a:ea typeface="Roboto"/>
                <a:cs typeface="Roboto"/>
                <a:sym typeface="Roboto"/>
              </a:rPr>
              <a:t>Exemplu: </a:t>
            </a:r>
            <a:r>
              <a:rPr b="1" i="1" lang="en-GB" sz="1000">
                <a:solidFill>
                  <a:schemeClr val="lt1"/>
                </a:solidFill>
                <a:latin typeface="Roboto"/>
                <a:ea typeface="Roboto"/>
                <a:cs typeface="Roboto"/>
                <a:sym typeface="Roboto"/>
              </a:rPr>
              <a:t>//strong/following-sibling::input[@placeholder='Enter first name'] </a:t>
            </a:r>
            <a:r>
              <a:rPr b="1" lang="en-GB" sz="1000">
                <a:solidFill>
                  <a:schemeClr val="lt1"/>
                </a:solidFill>
                <a:latin typeface="Roboto"/>
                <a:ea typeface="Roboto"/>
                <a:cs typeface="Roboto"/>
                <a:sym typeface="Roboto"/>
              </a:rPr>
              <a:t># cautarea unui element de tip input cu placeholderul ‘Enter first name’ care se afla imediat inaintea un element de tip strong, sub acelasi parinte cu elementul de tip strong</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lang="en-GB" sz="1000">
                <a:solidFill>
                  <a:schemeClr val="lt1"/>
                </a:solidFill>
                <a:latin typeface="Roboto"/>
                <a:ea typeface="Roboto"/>
                <a:cs typeface="Roboto"/>
                <a:sym typeface="Roboto"/>
              </a:rPr>
              <a:t>Ceea ce nu putem sa facem la CSS si putem sa facem la XPATH este sa facem cautare dupa fratele anterior.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lang="en-GB" sz="1000">
                <a:solidFill>
                  <a:schemeClr val="lt1"/>
                </a:solidFill>
                <a:latin typeface="Roboto"/>
                <a:ea typeface="Roboto"/>
                <a:cs typeface="Roboto"/>
                <a:sym typeface="Roboto"/>
              </a:rPr>
              <a:t>Exemplu: </a:t>
            </a:r>
            <a:r>
              <a:rPr b="1" i="1" lang="en-GB" sz="1000">
                <a:solidFill>
                  <a:schemeClr val="lt1"/>
                </a:solidFill>
                <a:latin typeface="Roboto"/>
                <a:ea typeface="Roboto"/>
                <a:cs typeface="Roboto"/>
                <a:sym typeface="Roboto"/>
              </a:rPr>
              <a:t>//footer[@class="footer"]//preceding-sibling::a[@role="button"] </a:t>
            </a:r>
            <a:r>
              <a:rPr b="1" lang="en-GB" sz="1000">
                <a:solidFill>
                  <a:schemeClr val="lt1"/>
                </a:solidFill>
                <a:latin typeface="Roboto"/>
                <a:ea typeface="Roboto"/>
                <a:cs typeface="Roboto"/>
                <a:sym typeface="Roboto"/>
              </a:rPr>
              <a:t># cautarea unui element de tip ancora cu rolul de button care se afla imediat dupa un element de top footer cu clasa footer</a:t>
            </a:r>
            <a:endParaRPr b="1" sz="10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animEffect filter="fade" transition="in">
                                      <p:cBhvr>
                                        <p:cTn dur="1000"/>
                                        <p:tgtEl>
                                          <p:spTgt spid="2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 st="1"/>
                                            </p:txEl>
                                          </p:spTgt>
                                        </p:tgtEl>
                                        <p:attrNameLst>
                                          <p:attrName>style.visibility</p:attrName>
                                        </p:attrNameLst>
                                      </p:cBhvr>
                                      <p:to>
                                        <p:strVal val="visible"/>
                                      </p:to>
                                    </p:set>
                                    <p:animEffect filter="fade" transition="in">
                                      <p:cBhvr>
                                        <p:cTn dur="1000"/>
                                        <p:tgtEl>
                                          <p:spTgt spid="2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2" st="2"/>
                                            </p:txEl>
                                          </p:spTgt>
                                        </p:tgtEl>
                                        <p:attrNameLst>
                                          <p:attrName>style.visibility</p:attrName>
                                        </p:attrNameLst>
                                      </p:cBhvr>
                                      <p:to>
                                        <p:strVal val="visible"/>
                                      </p:to>
                                    </p:set>
                                    <p:animEffect filter="fade" transition="in">
                                      <p:cBhvr>
                                        <p:cTn dur="1000"/>
                                        <p:tgtEl>
                                          <p:spTgt spid="2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3" st="3"/>
                                            </p:txEl>
                                          </p:spTgt>
                                        </p:tgtEl>
                                        <p:attrNameLst>
                                          <p:attrName>style.visibility</p:attrName>
                                        </p:attrNameLst>
                                      </p:cBhvr>
                                      <p:to>
                                        <p:strVal val="visible"/>
                                      </p:to>
                                    </p:set>
                                    <p:animEffect filter="fade" transition="in">
                                      <p:cBhvr>
                                        <p:cTn dur="1000"/>
                                        <p:tgtEl>
                                          <p:spTgt spid="2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4" st="4"/>
                                            </p:txEl>
                                          </p:spTgt>
                                        </p:tgtEl>
                                        <p:attrNameLst>
                                          <p:attrName>style.visibility</p:attrName>
                                        </p:attrNameLst>
                                      </p:cBhvr>
                                      <p:to>
                                        <p:strVal val="visible"/>
                                      </p:to>
                                    </p:set>
                                    <p:animEffect filter="fade" transition="in">
                                      <p:cBhvr>
                                        <p:cTn dur="1000"/>
                                        <p:tgtEl>
                                          <p:spTgt spid="25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5" st="5"/>
                                            </p:txEl>
                                          </p:spTgt>
                                        </p:tgtEl>
                                        <p:attrNameLst>
                                          <p:attrName>style.visibility</p:attrName>
                                        </p:attrNameLst>
                                      </p:cBhvr>
                                      <p:to>
                                        <p:strVal val="visible"/>
                                      </p:to>
                                    </p:set>
                                    <p:animEffect filter="fade" transition="in">
                                      <p:cBhvr>
                                        <p:cTn dur="1000"/>
                                        <p:tgtEl>
                                          <p:spTgt spid="25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6" st="6"/>
                                            </p:txEl>
                                          </p:spTgt>
                                        </p:tgtEl>
                                        <p:attrNameLst>
                                          <p:attrName>style.visibility</p:attrName>
                                        </p:attrNameLst>
                                      </p:cBhvr>
                                      <p:to>
                                        <p:strVal val="visible"/>
                                      </p:to>
                                    </p:set>
                                    <p:animEffect filter="fade" transition="in">
                                      <p:cBhvr>
                                        <p:cTn dur="1000"/>
                                        <p:tgtEl>
                                          <p:spTgt spid="25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7" st="7"/>
                                            </p:txEl>
                                          </p:spTgt>
                                        </p:tgtEl>
                                        <p:attrNameLst>
                                          <p:attrName>style.visibility</p:attrName>
                                        </p:attrNameLst>
                                      </p:cBhvr>
                                      <p:to>
                                        <p:strVal val="visible"/>
                                      </p:to>
                                    </p:set>
                                    <p:animEffect filter="fade" transition="in">
                                      <p:cBhvr>
                                        <p:cTn dur="1000"/>
                                        <p:tgtEl>
                                          <p:spTgt spid="25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