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Black"/>
      <p:bold r:id="rId15"/>
      <p:boldItalic r:id="rId16"/>
    </p:embeddedFont>
    <p:embeddedFont>
      <p:font typeface="Roboto Thin"/>
      <p:regular r:id="rId17"/>
      <p:bold r:id="rId18"/>
      <p:italic r:id="rId19"/>
      <p:boldItalic r:id="rId20"/>
    </p:embeddedFont>
    <p:embeddedFont>
      <p:font typeface="Roboto"/>
      <p:regular r:id="rId21"/>
      <p:bold r:id="rId22"/>
      <p:italic r:id="rId23"/>
      <p:boldItalic r:id="rId24"/>
    </p:embeddedFont>
    <p:embeddedFont>
      <p:font typeface="Didact Gothic"/>
      <p:regular r:id="rId25"/>
    </p:embeddedFont>
    <p:embeddedFont>
      <p:font typeface="Roboto Light"/>
      <p:regular r:id="rId26"/>
      <p:bold r:id="rId27"/>
      <p:italic r:id="rId28"/>
      <p:boldItalic r:id="rId29"/>
    </p:embeddedFont>
    <p:embeddedFont>
      <p:font typeface="Bree Serif"/>
      <p:regular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jRp7VuEk0/vNxtc0d7ek377cKZ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Light-regular.fntdata"/><Relationship Id="rId25" Type="http://schemas.openxmlformats.org/officeDocument/2006/relationships/font" Target="fonts/DidactGothic-regular.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Ligh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regular.fntdata"/><Relationship Id="rId30" Type="http://schemas.openxmlformats.org/officeDocument/2006/relationships/font" Target="fonts/BreeSerif-regular.fntdata"/><Relationship Id="rId11" Type="http://schemas.openxmlformats.org/officeDocument/2006/relationships/slide" Target="slides/slide7.xml"/><Relationship Id="rId33" Type="http://schemas.openxmlformats.org/officeDocument/2006/relationships/font" Target="fonts/RobotoMono-italic.fntdata"/><Relationship Id="rId10" Type="http://schemas.openxmlformats.org/officeDocument/2006/relationships/slide" Target="slides/slide6.xml"/><Relationship Id="rId32" Type="http://schemas.openxmlformats.org/officeDocument/2006/relationships/font" Target="fonts/RobotoMono-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RobotoMono-boldItalic.fntdata"/><Relationship Id="rId15" Type="http://schemas.openxmlformats.org/officeDocument/2006/relationships/font" Target="fonts/RobotoBlack-bold.fntdata"/><Relationship Id="rId14" Type="http://schemas.openxmlformats.org/officeDocument/2006/relationships/slide" Target="slides/slide10.xml"/><Relationship Id="rId17" Type="http://schemas.openxmlformats.org/officeDocument/2006/relationships/font" Target="fonts/RobotoThin-regular.fntdata"/><Relationship Id="rId16" Type="http://schemas.openxmlformats.org/officeDocument/2006/relationships/font" Target="fonts/RobotoBlack-boldItalic.fntdata"/><Relationship Id="rId19" Type="http://schemas.openxmlformats.org/officeDocument/2006/relationships/font" Target="fonts/RobotoThin-italic.fntdata"/><Relationship Id="rId18" Type="http://schemas.openxmlformats.org/officeDocument/2006/relationships/font" Target="fonts/RobotoThin-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544f577c7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2544f577c7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45de6dc46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45de6dc469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4d586120e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4d586120e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45de6dc4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45de6dc4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mailto:mariapopescu@gmail.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313575" y="3670025"/>
            <a:ext cx="37452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Sesiune Practica 2</a:t>
            </a:r>
            <a:endParaRPr/>
          </a:p>
        </p:txBody>
      </p:sp>
      <p:sp>
        <p:nvSpPr>
          <p:cNvPr id="99" name="Google Shape;99;p1"/>
          <p:cNvSpPr txBox="1"/>
          <p:nvPr>
            <p:ph idx="1" type="subTitle"/>
          </p:nvPr>
        </p:nvSpPr>
        <p:spPr>
          <a:xfrm>
            <a:off x="5727625" y="4148638"/>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Unit Test - Exercitii</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544f577c79_0_12"/>
          <p:cNvSpPr txBox="1"/>
          <p:nvPr>
            <p:ph idx="6" type="ctrTitle"/>
          </p:nvPr>
        </p:nvSpPr>
        <p:spPr>
          <a:xfrm>
            <a:off x="344950" y="229075"/>
            <a:ext cx="73995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sz="2400"/>
              <a:t>Exercitiu</a:t>
            </a:r>
            <a:endParaRPr b="1" sz="2400">
              <a:solidFill>
                <a:schemeClr val="lt2"/>
              </a:solidFill>
              <a:latin typeface="Roboto"/>
              <a:ea typeface="Roboto"/>
              <a:cs typeface="Roboto"/>
              <a:sym typeface="Roboto"/>
            </a:endParaRPr>
          </a:p>
        </p:txBody>
      </p:sp>
      <p:cxnSp>
        <p:nvCxnSpPr>
          <p:cNvPr id="264" name="Google Shape;264;g2544f577c79_0_12"/>
          <p:cNvCxnSpPr/>
          <p:nvPr/>
        </p:nvCxnSpPr>
        <p:spPr>
          <a:xfrm>
            <a:off x="311700" y="835675"/>
            <a:ext cx="8520600" cy="0"/>
          </a:xfrm>
          <a:prstGeom prst="straightConnector1">
            <a:avLst/>
          </a:prstGeom>
          <a:noFill/>
          <a:ln cap="flat" cmpd="sng" w="9525">
            <a:solidFill>
              <a:schemeClr val="accent1"/>
            </a:solidFill>
            <a:prstDash val="solid"/>
            <a:round/>
            <a:headEnd len="sm" w="sm" type="none"/>
            <a:tailEnd len="sm" w="sm" type="none"/>
          </a:ln>
        </p:spPr>
      </p:cxnSp>
      <p:sp>
        <p:nvSpPr>
          <p:cNvPr id="265" name="Google Shape;265;g2544f577c79_0_12"/>
          <p:cNvSpPr txBox="1"/>
          <p:nvPr/>
        </p:nvSpPr>
        <p:spPr>
          <a:xfrm>
            <a:off x="311700" y="1960225"/>
            <a:ext cx="85206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GB" sz="1000" u="none" cap="none" strike="noStrike">
                <a:solidFill>
                  <a:schemeClr val="lt1"/>
                </a:solidFill>
                <a:latin typeface="Roboto"/>
                <a:ea typeface="Roboto"/>
                <a:cs typeface="Roboto"/>
                <a:sym typeface="Roboto"/>
              </a:rPr>
              <a:t>Implementati exercitiile pe care le-ati avut de facut pe site-ul elefant.ro la workshopul 5 in libraria unit test. </a:t>
            </a:r>
            <a:endParaRPr b="1" i="0" sz="10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animEffect filter="fade" transition="in">
                                      <p:cBhvr>
                                        <p:cTn dur="1000"/>
                                        <p:tgtEl>
                                          <p:spTgt spid="26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5471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Sesiune Practica 2</a:t>
            </a:r>
            <a:endParaRPr b="1">
              <a:solidFill>
                <a:schemeClr val="lt2"/>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387900" y="1873500"/>
            <a:ext cx="8520600" cy="800400"/>
          </a:xfrm>
          <a:prstGeom prst="rect">
            <a:avLst/>
          </a:prstGeom>
          <a:noFill/>
          <a:ln>
            <a:noFill/>
          </a:ln>
        </p:spPr>
        <p:txBody>
          <a:bodyPr anchorCtr="0" anchor="t" bIns="91425" lIns="91425" spcFirstLastPara="1" rIns="91425" wrap="square" tIns="91425">
            <a:spAutoFit/>
          </a:bodyPr>
          <a:lstStyle/>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Sa aflam cum se foloseste libraria Keys</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Sa invatam cum se pot face teste cu alte browsere in afara de chrome</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Sa vedem cum putem lucra cu alertele</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Sa extindem testele pe care le-am facut pana acum</a:t>
            </a:r>
            <a:endParaRPr b="1" i="0" sz="10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1000"/>
                                        <p:tgtEl>
                                          <p:spTgt spid="23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45de6dc469_0_66"/>
          <p:cNvSpPr txBox="1"/>
          <p:nvPr>
            <p:ph idx="6" type="ctrTitle"/>
          </p:nvPr>
        </p:nvSpPr>
        <p:spPr>
          <a:xfrm>
            <a:off x="203650" y="162600"/>
            <a:ext cx="26214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Libraria Keys</a:t>
            </a:r>
            <a:endParaRPr b="1">
              <a:solidFill>
                <a:schemeClr val="lt2"/>
              </a:solidFill>
              <a:latin typeface="Roboto"/>
              <a:ea typeface="Roboto"/>
              <a:cs typeface="Roboto"/>
              <a:sym typeface="Roboto"/>
            </a:endParaRPr>
          </a:p>
        </p:txBody>
      </p:sp>
      <p:cxnSp>
        <p:nvCxnSpPr>
          <p:cNvPr id="243" name="Google Shape;243;g245de6dc469_0_66"/>
          <p:cNvCxnSpPr/>
          <p:nvPr/>
        </p:nvCxnSpPr>
        <p:spPr>
          <a:xfrm>
            <a:off x="311700" y="693125"/>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245de6dc469_0_66"/>
          <p:cNvSpPr txBox="1"/>
          <p:nvPr/>
        </p:nvSpPr>
        <p:spPr>
          <a:xfrm>
            <a:off x="253400" y="769200"/>
            <a:ext cx="8520600" cy="4249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Libraria keys este o librarie prin intermediul careia putem introduce o simulare a tastelor direct prin intermediul automatizarii.</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Ca sa putem sa folosim aceasta librarie ne folosim de importul urmator: </a:t>
            </a:r>
            <a:r>
              <a:rPr b="1" i="1" lang="en-GB" sz="1050" u="none" cap="none" strike="noStrike">
                <a:solidFill>
                  <a:schemeClr val="accent1"/>
                </a:solidFill>
                <a:latin typeface="Roboto"/>
                <a:ea typeface="Roboto"/>
                <a:cs typeface="Roboto"/>
                <a:sym typeface="Roboto"/>
              </a:rPr>
              <a:t>from selenium.webdriver.common.keys import Keys</a:t>
            </a:r>
            <a:endParaRPr b="1" i="1" sz="1050" u="none" cap="none" strike="noStrike">
              <a:solidFill>
                <a:schemeClr val="accen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1" sz="1050" u="none" cap="none" strike="noStrike">
              <a:solidFill>
                <a:schemeClr val="accen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0" lang="en-GB" sz="1050" u="none" cap="none" strike="noStrike">
                <a:solidFill>
                  <a:schemeClr val="lt1"/>
                </a:solidFill>
                <a:latin typeface="Roboto"/>
                <a:ea typeface="Roboto"/>
                <a:cs typeface="Roboto"/>
                <a:sym typeface="Roboto"/>
              </a:rPr>
              <a:t>In modulul login de pe site-ul carturesti.ro utilizat anterior efectuati urmatoarele operatiuni:</a:t>
            </a:r>
            <a:endParaRPr b="0"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0"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1" lang="en-GB" sz="1050" u="none" cap="none" strike="noStrike">
                <a:solidFill>
                  <a:schemeClr val="lt1"/>
                </a:solidFill>
                <a:latin typeface="Roboto"/>
                <a:ea typeface="Roboto"/>
                <a:cs typeface="Roboto"/>
                <a:sym typeface="Roboto"/>
              </a:rPr>
              <a:t>user = self.chrome.find_element(*self.USERNAME)</a:t>
            </a:r>
            <a:endParaRPr b="0" i="1"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1" lang="en-GB" sz="1050" u="none" cap="none" strike="noStrike">
                <a:solidFill>
                  <a:schemeClr val="lt1"/>
                </a:solidFill>
                <a:latin typeface="Roboto"/>
                <a:ea typeface="Roboto"/>
                <a:cs typeface="Roboto"/>
                <a:sym typeface="Roboto"/>
              </a:rPr>
              <a:t>user.send_keys("anton")</a:t>
            </a:r>
            <a:endParaRPr b="0" i="1"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0" i="1"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0" lang="en-GB" sz="1050" u="none" cap="none" strike="noStrike">
                <a:solidFill>
                  <a:schemeClr val="lt1"/>
                </a:solidFill>
                <a:latin typeface="Roboto"/>
                <a:ea typeface="Roboto"/>
                <a:cs typeface="Roboto"/>
                <a:sym typeface="Roboto"/>
              </a:rPr>
              <a:t>Acum sa presupunem ca vrem sa stergem valoarea anton si sa o inlocuim cu </a:t>
            </a:r>
            <a:r>
              <a:rPr b="0" i="0" lang="en-GB" sz="1050" u="sng" cap="none" strike="noStrike">
                <a:solidFill>
                  <a:schemeClr val="hlink"/>
                </a:solidFill>
                <a:latin typeface="Roboto"/>
                <a:ea typeface="Roboto"/>
                <a:cs typeface="Roboto"/>
                <a:sym typeface="Roboto"/>
                <a:hlinkClick r:id="rId3"/>
              </a:rPr>
              <a:t>mariapopescu@gmail.com</a:t>
            </a:r>
            <a:r>
              <a:rPr b="0" i="0" lang="en-GB" sz="1050" u="none" cap="none" strike="noStrike">
                <a:solidFill>
                  <a:schemeClr val="lt1"/>
                </a:solidFill>
                <a:latin typeface="Roboto"/>
                <a:ea typeface="Roboto"/>
                <a:cs typeface="Roboto"/>
                <a:sym typeface="Roboto"/>
              </a:rPr>
              <a:t>.</a:t>
            </a:r>
            <a:endParaRPr b="0"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0" lang="en-GB" sz="1050" u="none" cap="none" strike="noStrike">
                <a:solidFill>
                  <a:schemeClr val="lt1"/>
                </a:solidFill>
                <a:latin typeface="Roboto"/>
                <a:ea typeface="Roboto"/>
                <a:cs typeface="Roboto"/>
                <a:sym typeface="Roboto"/>
              </a:rPr>
              <a:t>Pentru asta putem sa scriem urmatoarele comenzi:</a:t>
            </a:r>
            <a:endParaRPr b="0"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1" lang="en-GB" sz="1050" u="none" cap="none" strike="noStrike">
                <a:solidFill>
                  <a:schemeClr val="lt1"/>
                </a:solidFill>
                <a:latin typeface="Roboto"/>
                <a:ea typeface="Roboto"/>
                <a:cs typeface="Roboto"/>
                <a:sym typeface="Roboto"/>
              </a:rPr>
              <a:t>user.send_keys(Keys.CONTROL, 'a')</a:t>
            </a:r>
            <a:endParaRPr b="0" i="1"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1" lang="en-GB" sz="1050" u="none" cap="none" strike="noStrike">
                <a:solidFill>
                  <a:schemeClr val="lt1"/>
                </a:solidFill>
                <a:latin typeface="Roboto"/>
                <a:ea typeface="Roboto"/>
                <a:cs typeface="Roboto"/>
                <a:sym typeface="Roboto"/>
              </a:rPr>
              <a:t>user.send_keys(Keys.BACKSPACE)</a:t>
            </a:r>
            <a:endParaRPr b="0" i="1"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1" lang="en-GB" sz="1050" u="none" cap="none" strike="noStrike">
                <a:solidFill>
                  <a:schemeClr val="lt1"/>
                </a:solidFill>
                <a:latin typeface="Roboto"/>
                <a:ea typeface="Roboto"/>
                <a:cs typeface="Roboto"/>
                <a:sym typeface="Roboto"/>
              </a:rPr>
              <a:t>user.send_keys("mariapopescu@gmail.con")</a:t>
            </a:r>
            <a:endParaRPr b="0" i="1"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0"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0" lang="en-GB" sz="1050" u="none" cap="none" strike="noStrike">
                <a:solidFill>
                  <a:schemeClr val="lt1"/>
                </a:solidFill>
                <a:latin typeface="Roboto"/>
                <a:ea typeface="Roboto"/>
                <a:cs typeface="Roboto"/>
                <a:sym typeface="Roboto"/>
              </a:rPr>
              <a:t>Acum poate am gresit caracterul n si vrem sa il inlocuim cu m. In cazul asta folosim urmatoare</a:t>
            </a:r>
            <a:r>
              <a:rPr lang="en-GB" sz="1050">
                <a:solidFill>
                  <a:schemeClr val="lt1"/>
                </a:solidFill>
                <a:latin typeface="Roboto"/>
                <a:ea typeface="Roboto"/>
                <a:cs typeface="Roboto"/>
                <a:sym typeface="Roboto"/>
              </a:rPr>
              <a:t>a</a:t>
            </a:r>
            <a:r>
              <a:rPr b="0" i="0" lang="en-GB" sz="1050" u="none" cap="none" strike="noStrike">
                <a:solidFill>
                  <a:schemeClr val="lt1"/>
                </a:solidFill>
                <a:latin typeface="Roboto"/>
                <a:ea typeface="Roboto"/>
                <a:cs typeface="Roboto"/>
                <a:sym typeface="Roboto"/>
              </a:rPr>
              <a:t> instructiun</a:t>
            </a:r>
            <a:r>
              <a:rPr lang="en-GB" sz="1050">
                <a:solidFill>
                  <a:schemeClr val="lt1"/>
                </a:solidFill>
                <a:latin typeface="Roboto"/>
                <a:ea typeface="Roboto"/>
                <a:cs typeface="Roboto"/>
                <a:sym typeface="Roboto"/>
              </a:rPr>
              <a:t>e</a:t>
            </a:r>
            <a:r>
              <a:rPr b="0" i="0" lang="en-GB" sz="1050" u="none" cap="none" strike="noStrike">
                <a:solidFill>
                  <a:schemeClr val="lt1"/>
                </a:solidFill>
                <a:latin typeface="Roboto"/>
                <a:ea typeface="Roboto"/>
                <a:cs typeface="Roboto"/>
                <a:sym typeface="Roboto"/>
              </a:rPr>
              <a:t>:</a:t>
            </a:r>
            <a:endParaRPr b="0"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0"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1" lang="en-GB" sz="1050" u="none" cap="none" strike="noStrike">
                <a:solidFill>
                  <a:schemeClr val="lt1"/>
                </a:solidFill>
                <a:latin typeface="Roboto"/>
                <a:ea typeface="Roboto"/>
                <a:cs typeface="Roboto"/>
                <a:sym typeface="Roboto"/>
              </a:rPr>
              <a:t>user.send_keys(Keys.SHIFT, Keys.ARROW_LEFT, 'm')</a:t>
            </a:r>
            <a:endParaRPr b="0" i="1"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0"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0" lang="en-GB" sz="1050" u="none" cap="none" strike="noStrike">
                <a:solidFill>
                  <a:schemeClr val="lt1"/>
                </a:solidFill>
                <a:latin typeface="Roboto"/>
                <a:ea typeface="Roboto"/>
                <a:cs typeface="Roboto"/>
                <a:sym typeface="Roboto"/>
              </a:rPr>
              <a:t>Ce s-a intamplat mai sus a fost sa introducem </a:t>
            </a:r>
            <a:r>
              <a:rPr lang="en-GB" sz="1050">
                <a:solidFill>
                  <a:schemeClr val="lt1"/>
                </a:solidFill>
                <a:latin typeface="Roboto"/>
                <a:ea typeface="Roboto"/>
                <a:cs typeface="Roboto"/>
                <a:sym typeface="Roboto"/>
              </a:rPr>
              <a:t>trei  taste: valoare shift, valoarea sagetica stanga si apoi valoarea ‘m’.</a:t>
            </a:r>
            <a:endParaRPr b="0"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0"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0" lang="en-GB" sz="1050" u="none" cap="none" strike="noStrike">
                <a:solidFill>
                  <a:schemeClr val="lt1"/>
                </a:solidFill>
                <a:latin typeface="Roboto"/>
                <a:ea typeface="Roboto"/>
                <a:cs typeface="Roboto"/>
                <a:sym typeface="Roboto"/>
              </a:rPr>
              <a:t>Incercati sa exersati si cu alte valori de la tastatura</a:t>
            </a:r>
            <a:endParaRPr b="0" i="0" sz="105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10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1000"/>
                                        <p:tgtEl>
                                          <p:spTgt spid="2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animEffect filter="fade" transition="in">
                                      <p:cBhvr>
                                        <p:cTn dur="1000"/>
                                        <p:tgtEl>
                                          <p:spTgt spid="2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4" st="4"/>
                                            </p:txEl>
                                          </p:spTgt>
                                        </p:tgtEl>
                                        <p:attrNameLst>
                                          <p:attrName>style.visibility</p:attrName>
                                        </p:attrNameLst>
                                      </p:cBhvr>
                                      <p:to>
                                        <p:strVal val="visible"/>
                                      </p:to>
                                    </p:set>
                                    <p:animEffect filter="fade" transition="in">
                                      <p:cBhvr>
                                        <p:cTn dur="1000"/>
                                        <p:tgtEl>
                                          <p:spTgt spid="2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5" st="5"/>
                                            </p:txEl>
                                          </p:spTgt>
                                        </p:tgtEl>
                                        <p:attrNameLst>
                                          <p:attrName>style.visibility</p:attrName>
                                        </p:attrNameLst>
                                      </p:cBhvr>
                                      <p:to>
                                        <p:strVal val="visible"/>
                                      </p:to>
                                    </p:set>
                                    <p:animEffect filter="fade" transition="in">
                                      <p:cBhvr>
                                        <p:cTn dur="1000"/>
                                        <p:tgtEl>
                                          <p:spTgt spid="2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6" st="6"/>
                                            </p:txEl>
                                          </p:spTgt>
                                        </p:tgtEl>
                                        <p:attrNameLst>
                                          <p:attrName>style.visibility</p:attrName>
                                        </p:attrNameLst>
                                      </p:cBhvr>
                                      <p:to>
                                        <p:strVal val="visible"/>
                                      </p:to>
                                    </p:set>
                                    <p:animEffect filter="fade" transition="in">
                                      <p:cBhvr>
                                        <p:cTn dur="1000"/>
                                        <p:tgtEl>
                                          <p:spTgt spid="24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7" st="7"/>
                                            </p:txEl>
                                          </p:spTgt>
                                        </p:tgtEl>
                                        <p:attrNameLst>
                                          <p:attrName>style.visibility</p:attrName>
                                        </p:attrNameLst>
                                      </p:cBhvr>
                                      <p:to>
                                        <p:strVal val="visible"/>
                                      </p:to>
                                    </p:set>
                                    <p:animEffect filter="fade" transition="in">
                                      <p:cBhvr>
                                        <p:cTn dur="1000"/>
                                        <p:tgtEl>
                                          <p:spTgt spid="24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8" st="8"/>
                                            </p:txEl>
                                          </p:spTgt>
                                        </p:tgtEl>
                                        <p:attrNameLst>
                                          <p:attrName>style.visibility</p:attrName>
                                        </p:attrNameLst>
                                      </p:cBhvr>
                                      <p:to>
                                        <p:strVal val="visible"/>
                                      </p:to>
                                    </p:set>
                                    <p:animEffect filter="fade" transition="in">
                                      <p:cBhvr>
                                        <p:cTn dur="1000"/>
                                        <p:tgtEl>
                                          <p:spTgt spid="24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9" st="9"/>
                                            </p:txEl>
                                          </p:spTgt>
                                        </p:tgtEl>
                                        <p:attrNameLst>
                                          <p:attrName>style.visibility</p:attrName>
                                        </p:attrNameLst>
                                      </p:cBhvr>
                                      <p:to>
                                        <p:strVal val="visible"/>
                                      </p:to>
                                    </p:set>
                                    <p:animEffect filter="fade" transition="in">
                                      <p:cBhvr>
                                        <p:cTn dur="1000"/>
                                        <p:tgtEl>
                                          <p:spTgt spid="24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0" st="10"/>
                                            </p:txEl>
                                          </p:spTgt>
                                        </p:tgtEl>
                                        <p:attrNameLst>
                                          <p:attrName>style.visibility</p:attrName>
                                        </p:attrNameLst>
                                      </p:cBhvr>
                                      <p:to>
                                        <p:strVal val="visible"/>
                                      </p:to>
                                    </p:set>
                                    <p:animEffect filter="fade" transition="in">
                                      <p:cBhvr>
                                        <p:cTn dur="1000"/>
                                        <p:tgtEl>
                                          <p:spTgt spid="24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1" st="11"/>
                                            </p:txEl>
                                          </p:spTgt>
                                        </p:tgtEl>
                                        <p:attrNameLst>
                                          <p:attrName>style.visibility</p:attrName>
                                        </p:attrNameLst>
                                      </p:cBhvr>
                                      <p:to>
                                        <p:strVal val="visible"/>
                                      </p:to>
                                    </p:set>
                                    <p:animEffect filter="fade" transition="in">
                                      <p:cBhvr>
                                        <p:cTn dur="1000"/>
                                        <p:tgtEl>
                                          <p:spTgt spid="24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2" st="12"/>
                                            </p:txEl>
                                          </p:spTgt>
                                        </p:tgtEl>
                                        <p:attrNameLst>
                                          <p:attrName>style.visibility</p:attrName>
                                        </p:attrNameLst>
                                      </p:cBhvr>
                                      <p:to>
                                        <p:strVal val="visible"/>
                                      </p:to>
                                    </p:set>
                                    <p:animEffect filter="fade" transition="in">
                                      <p:cBhvr>
                                        <p:cTn dur="1000"/>
                                        <p:tgtEl>
                                          <p:spTgt spid="24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3" st="13"/>
                                            </p:txEl>
                                          </p:spTgt>
                                        </p:tgtEl>
                                        <p:attrNameLst>
                                          <p:attrName>style.visibility</p:attrName>
                                        </p:attrNameLst>
                                      </p:cBhvr>
                                      <p:to>
                                        <p:strVal val="visible"/>
                                      </p:to>
                                    </p:set>
                                    <p:animEffect filter="fade" transition="in">
                                      <p:cBhvr>
                                        <p:cTn dur="1000"/>
                                        <p:tgtEl>
                                          <p:spTgt spid="24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4" st="14"/>
                                            </p:txEl>
                                          </p:spTgt>
                                        </p:tgtEl>
                                        <p:attrNameLst>
                                          <p:attrName>style.visibility</p:attrName>
                                        </p:attrNameLst>
                                      </p:cBhvr>
                                      <p:to>
                                        <p:strVal val="visible"/>
                                      </p:to>
                                    </p:set>
                                    <p:animEffect filter="fade" transition="in">
                                      <p:cBhvr>
                                        <p:cTn dur="1000"/>
                                        <p:tgtEl>
                                          <p:spTgt spid="244">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5" st="15"/>
                                            </p:txEl>
                                          </p:spTgt>
                                        </p:tgtEl>
                                        <p:attrNameLst>
                                          <p:attrName>style.visibility</p:attrName>
                                        </p:attrNameLst>
                                      </p:cBhvr>
                                      <p:to>
                                        <p:strVal val="visible"/>
                                      </p:to>
                                    </p:set>
                                    <p:animEffect filter="fade" transition="in">
                                      <p:cBhvr>
                                        <p:cTn dur="1000"/>
                                        <p:tgtEl>
                                          <p:spTgt spid="244">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6" st="16"/>
                                            </p:txEl>
                                          </p:spTgt>
                                        </p:tgtEl>
                                        <p:attrNameLst>
                                          <p:attrName>style.visibility</p:attrName>
                                        </p:attrNameLst>
                                      </p:cBhvr>
                                      <p:to>
                                        <p:strVal val="visible"/>
                                      </p:to>
                                    </p:set>
                                    <p:animEffect filter="fade" transition="in">
                                      <p:cBhvr>
                                        <p:cTn dur="1000"/>
                                        <p:tgtEl>
                                          <p:spTgt spid="244">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7" st="17"/>
                                            </p:txEl>
                                          </p:spTgt>
                                        </p:tgtEl>
                                        <p:attrNameLst>
                                          <p:attrName>style.visibility</p:attrName>
                                        </p:attrNameLst>
                                      </p:cBhvr>
                                      <p:to>
                                        <p:strVal val="visible"/>
                                      </p:to>
                                    </p:set>
                                    <p:animEffect filter="fade" transition="in">
                                      <p:cBhvr>
                                        <p:cTn dur="1000"/>
                                        <p:tgtEl>
                                          <p:spTgt spid="244">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8" st="18"/>
                                            </p:txEl>
                                          </p:spTgt>
                                        </p:tgtEl>
                                        <p:attrNameLst>
                                          <p:attrName>style.visibility</p:attrName>
                                        </p:attrNameLst>
                                      </p:cBhvr>
                                      <p:to>
                                        <p:strVal val="visible"/>
                                      </p:to>
                                    </p:set>
                                    <p:animEffect filter="fade" transition="in">
                                      <p:cBhvr>
                                        <p:cTn dur="1000"/>
                                        <p:tgtEl>
                                          <p:spTgt spid="244">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9" st="19"/>
                                            </p:txEl>
                                          </p:spTgt>
                                        </p:tgtEl>
                                        <p:attrNameLst>
                                          <p:attrName>style.visibility</p:attrName>
                                        </p:attrNameLst>
                                      </p:cBhvr>
                                      <p:to>
                                        <p:strVal val="visible"/>
                                      </p:to>
                                    </p:set>
                                    <p:animEffect filter="fade" transition="in">
                                      <p:cBhvr>
                                        <p:cTn dur="1000"/>
                                        <p:tgtEl>
                                          <p:spTgt spid="244">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0" st="20"/>
                                            </p:txEl>
                                          </p:spTgt>
                                        </p:tgtEl>
                                        <p:attrNameLst>
                                          <p:attrName>style.visibility</p:attrName>
                                        </p:attrNameLst>
                                      </p:cBhvr>
                                      <p:to>
                                        <p:strVal val="visible"/>
                                      </p:to>
                                    </p:set>
                                    <p:animEffect filter="fade" transition="in">
                                      <p:cBhvr>
                                        <p:cTn dur="1000"/>
                                        <p:tgtEl>
                                          <p:spTgt spid="244">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1" st="21"/>
                                            </p:txEl>
                                          </p:spTgt>
                                        </p:tgtEl>
                                        <p:attrNameLst>
                                          <p:attrName>style.visibility</p:attrName>
                                        </p:attrNameLst>
                                      </p:cBhvr>
                                      <p:to>
                                        <p:strVal val="visible"/>
                                      </p:to>
                                    </p:set>
                                    <p:animEffect filter="fade" transition="in">
                                      <p:cBhvr>
                                        <p:cTn dur="1000"/>
                                        <p:tgtEl>
                                          <p:spTgt spid="244">
                                            <p:txEl>
                                              <p:pRg end="21" st="2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4d586120ed_0_1"/>
          <p:cNvSpPr txBox="1"/>
          <p:nvPr>
            <p:ph idx="6" type="ctrTitle"/>
          </p:nvPr>
        </p:nvSpPr>
        <p:spPr>
          <a:xfrm>
            <a:off x="203650" y="162600"/>
            <a:ext cx="45993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Automatizare - Firefox</a:t>
            </a:r>
            <a:endParaRPr b="1">
              <a:solidFill>
                <a:schemeClr val="lt2"/>
              </a:solidFill>
              <a:latin typeface="Roboto"/>
              <a:ea typeface="Roboto"/>
              <a:cs typeface="Roboto"/>
              <a:sym typeface="Roboto"/>
            </a:endParaRPr>
          </a:p>
        </p:txBody>
      </p:sp>
      <p:cxnSp>
        <p:nvCxnSpPr>
          <p:cNvPr id="250" name="Google Shape;250;g24d586120ed_0_1"/>
          <p:cNvCxnSpPr/>
          <p:nvPr/>
        </p:nvCxnSpPr>
        <p:spPr>
          <a:xfrm>
            <a:off x="311700" y="693125"/>
            <a:ext cx="8520600" cy="0"/>
          </a:xfrm>
          <a:prstGeom prst="straightConnector1">
            <a:avLst/>
          </a:prstGeom>
          <a:noFill/>
          <a:ln cap="flat" cmpd="sng" w="9525">
            <a:solidFill>
              <a:schemeClr val="accent1"/>
            </a:solidFill>
            <a:prstDash val="solid"/>
            <a:round/>
            <a:headEnd len="sm" w="sm" type="none"/>
            <a:tailEnd len="sm" w="sm" type="none"/>
          </a:ln>
        </p:spPr>
      </p:cxnSp>
      <p:sp>
        <p:nvSpPr>
          <p:cNvPr id="251" name="Google Shape;251;g24d586120ed_0_1"/>
          <p:cNvSpPr txBox="1"/>
          <p:nvPr/>
        </p:nvSpPr>
        <p:spPr>
          <a:xfrm>
            <a:off x="270225" y="1551050"/>
            <a:ext cx="7794300" cy="1089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Atunci cand lucram cu alte browsere singura diferenta este felul în care initializam driverul. </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Restul activităților sunt absolut identice cu cele din chrome. </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05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0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0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0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000"/>
                                        <p:tgtEl>
                                          <p:spTgt spid="2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animEffect filter="fade" transition="in">
                                      <p:cBhvr>
                                        <p:cTn dur="1000"/>
                                        <p:tgtEl>
                                          <p:spTgt spid="25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45de6dc469_0_0"/>
          <p:cNvSpPr txBox="1"/>
          <p:nvPr>
            <p:ph idx="6" type="ctrTitle"/>
          </p:nvPr>
        </p:nvSpPr>
        <p:spPr>
          <a:xfrm>
            <a:off x="344950" y="229075"/>
            <a:ext cx="73995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sz="2400"/>
              <a:t>Alerte</a:t>
            </a:r>
            <a:endParaRPr b="1" sz="2400">
              <a:solidFill>
                <a:schemeClr val="lt2"/>
              </a:solidFill>
              <a:latin typeface="Roboto"/>
              <a:ea typeface="Roboto"/>
              <a:cs typeface="Roboto"/>
              <a:sym typeface="Roboto"/>
            </a:endParaRPr>
          </a:p>
        </p:txBody>
      </p:sp>
      <p:cxnSp>
        <p:nvCxnSpPr>
          <p:cNvPr id="257" name="Google Shape;257;g245de6dc469_0_0"/>
          <p:cNvCxnSpPr/>
          <p:nvPr/>
        </p:nvCxnSpPr>
        <p:spPr>
          <a:xfrm>
            <a:off x="311700" y="835675"/>
            <a:ext cx="8520600" cy="0"/>
          </a:xfrm>
          <a:prstGeom prst="straightConnector1">
            <a:avLst/>
          </a:prstGeom>
          <a:noFill/>
          <a:ln cap="flat" cmpd="sng" w="9525">
            <a:solidFill>
              <a:schemeClr val="accent1"/>
            </a:solidFill>
            <a:prstDash val="solid"/>
            <a:round/>
            <a:headEnd len="sm" w="sm" type="none"/>
            <a:tailEnd len="sm" w="sm" type="none"/>
          </a:ln>
        </p:spPr>
      </p:cxnSp>
      <p:sp>
        <p:nvSpPr>
          <p:cNvPr id="258" name="Google Shape;258;g245de6dc469_0_0"/>
          <p:cNvSpPr txBox="1"/>
          <p:nvPr/>
        </p:nvSpPr>
        <p:spPr>
          <a:xfrm>
            <a:off x="311700" y="1387775"/>
            <a:ext cx="85206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GB" sz="1000" u="none" cap="none" strike="noStrike">
                <a:solidFill>
                  <a:schemeClr val="lt1"/>
                </a:solidFill>
                <a:latin typeface="Roboto"/>
                <a:ea typeface="Roboto"/>
                <a:cs typeface="Roboto"/>
                <a:sym typeface="Roboto"/>
              </a:rPr>
              <a:t>Alertele sunt module din browser care sunt scrise in java script si care nu pot fi accesate cu selectori in mod obisnuit. In acest caz ne putem folosi de metoda switch_to din driver ca sa putem interactiona cu ele.</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000" u="none" cap="none" strike="noStrike">
                <a:solidFill>
                  <a:schemeClr val="lt1"/>
                </a:solidFill>
                <a:latin typeface="Roboto"/>
                <a:ea typeface="Roboto"/>
                <a:cs typeface="Roboto"/>
                <a:sym typeface="Roboto"/>
              </a:rPr>
              <a:t>Mai jos un exemplu de acceptare a unei alerte:</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js_alert = self.chrome.switch_to.alert</a:t>
            </a:r>
            <a:endParaRPr b="1" i="1"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js_alert.accept()</a:t>
            </a:r>
            <a:endParaRPr b="1" i="1"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000" u="none" cap="none" strike="noStrike">
                <a:solidFill>
                  <a:schemeClr val="lt1"/>
                </a:solidFill>
                <a:latin typeface="Roboto"/>
                <a:ea typeface="Roboto"/>
                <a:cs typeface="Roboto"/>
                <a:sym typeface="Roboto"/>
              </a:rPr>
              <a:t>De asemenea, putem sa respingem o alerta:</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js_confirm = self.chrome.switch_to.alert</a:t>
            </a:r>
            <a:endParaRPr b="1" i="1"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js_confirm.dismiss()</a:t>
            </a:r>
            <a:endParaRPr b="1" i="1"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000" u="none" cap="none" strike="noStrike">
                <a:solidFill>
                  <a:schemeClr val="lt1"/>
                </a:solidFill>
                <a:latin typeface="Roboto"/>
                <a:ea typeface="Roboto"/>
                <a:cs typeface="Roboto"/>
                <a:sym typeface="Roboto"/>
              </a:rPr>
              <a:t>Sau putem sa inseram text intr-o alerta in care acest lucru e posibil:</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js_prompt = self.chrome.switch_to.alert</a:t>
            </a:r>
            <a:endParaRPr b="1" i="1"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js_prompt.accept()</a:t>
            </a:r>
            <a:endParaRPr b="1" i="1"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000" u="none" cap="none" strike="noStrike">
                <a:solidFill>
                  <a:schemeClr val="lt1"/>
                </a:solidFill>
                <a:latin typeface="Roboto"/>
                <a:ea typeface="Roboto"/>
                <a:cs typeface="Roboto"/>
                <a:sym typeface="Roboto"/>
              </a:rPr>
              <a:t>Incercati sa creati teste cu tratarea alertelor de pe pagina: https://the-internet.herokuapp.com/javascript_alerts</a:t>
            </a:r>
            <a:endParaRPr b="1" i="0" sz="10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1000"/>
                                        <p:tgtEl>
                                          <p:spTgt spid="2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1000"/>
                                        <p:tgtEl>
                                          <p:spTgt spid="2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1000"/>
                                        <p:tgtEl>
                                          <p:spTgt spid="2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Effect filter="fade" transition="in">
                                      <p:cBhvr>
                                        <p:cTn dur="1000"/>
                                        <p:tgtEl>
                                          <p:spTgt spid="2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animEffect filter="fade" transition="in">
                                      <p:cBhvr>
                                        <p:cTn dur="1000"/>
                                        <p:tgtEl>
                                          <p:spTgt spid="2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5" st="5"/>
                                            </p:txEl>
                                          </p:spTgt>
                                        </p:tgtEl>
                                        <p:attrNameLst>
                                          <p:attrName>style.visibility</p:attrName>
                                        </p:attrNameLst>
                                      </p:cBhvr>
                                      <p:to>
                                        <p:strVal val="visible"/>
                                      </p:to>
                                    </p:set>
                                    <p:animEffect filter="fade" transition="in">
                                      <p:cBhvr>
                                        <p:cTn dur="1000"/>
                                        <p:tgtEl>
                                          <p:spTgt spid="2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6" st="6"/>
                                            </p:txEl>
                                          </p:spTgt>
                                        </p:tgtEl>
                                        <p:attrNameLst>
                                          <p:attrName>style.visibility</p:attrName>
                                        </p:attrNameLst>
                                      </p:cBhvr>
                                      <p:to>
                                        <p:strVal val="visible"/>
                                      </p:to>
                                    </p:set>
                                    <p:animEffect filter="fade" transition="in">
                                      <p:cBhvr>
                                        <p:cTn dur="1000"/>
                                        <p:tgtEl>
                                          <p:spTgt spid="2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7" st="7"/>
                                            </p:txEl>
                                          </p:spTgt>
                                        </p:tgtEl>
                                        <p:attrNameLst>
                                          <p:attrName>style.visibility</p:attrName>
                                        </p:attrNameLst>
                                      </p:cBhvr>
                                      <p:to>
                                        <p:strVal val="visible"/>
                                      </p:to>
                                    </p:set>
                                    <p:animEffect filter="fade" transition="in">
                                      <p:cBhvr>
                                        <p:cTn dur="1000"/>
                                        <p:tgtEl>
                                          <p:spTgt spid="25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8" st="8"/>
                                            </p:txEl>
                                          </p:spTgt>
                                        </p:tgtEl>
                                        <p:attrNameLst>
                                          <p:attrName>style.visibility</p:attrName>
                                        </p:attrNameLst>
                                      </p:cBhvr>
                                      <p:to>
                                        <p:strVal val="visible"/>
                                      </p:to>
                                    </p:set>
                                    <p:animEffect filter="fade" transition="in">
                                      <p:cBhvr>
                                        <p:cTn dur="1000"/>
                                        <p:tgtEl>
                                          <p:spTgt spid="25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9" st="9"/>
                                            </p:txEl>
                                          </p:spTgt>
                                        </p:tgtEl>
                                        <p:attrNameLst>
                                          <p:attrName>style.visibility</p:attrName>
                                        </p:attrNameLst>
                                      </p:cBhvr>
                                      <p:to>
                                        <p:strVal val="visible"/>
                                      </p:to>
                                    </p:set>
                                    <p:animEffect filter="fade" transition="in">
                                      <p:cBhvr>
                                        <p:cTn dur="1000"/>
                                        <p:tgtEl>
                                          <p:spTgt spid="25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0" st="10"/>
                                            </p:txEl>
                                          </p:spTgt>
                                        </p:tgtEl>
                                        <p:attrNameLst>
                                          <p:attrName>style.visibility</p:attrName>
                                        </p:attrNameLst>
                                      </p:cBhvr>
                                      <p:to>
                                        <p:strVal val="visible"/>
                                      </p:to>
                                    </p:set>
                                    <p:animEffect filter="fade" transition="in">
                                      <p:cBhvr>
                                        <p:cTn dur="1000"/>
                                        <p:tgtEl>
                                          <p:spTgt spid="25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1" st="11"/>
                                            </p:txEl>
                                          </p:spTgt>
                                        </p:tgtEl>
                                        <p:attrNameLst>
                                          <p:attrName>style.visibility</p:attrName>
                                        </p:attrNameLst>
                                      </p:cBhvr>
                                      <p:to>
                                        <p:strVal val="visible"/>
                                      </p:to>
                                    </p:set>
                                    <p:animEffect filter="fade" transition="in">
                                      <p:cBhvr>
                                        <p:cTn dur="1000"/>
                                        <p:tgtEl>
                                          <p:spTgt spid="25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2" st="12"/>
                                            </p:txEl>
                                          </p:spTgt>
                                        </p:tgtEl>
                                        <p:attrNameLst>
                                          <p:attrName>style.visibility</p:attrName>
                                        </p:attrNameLst>
                                      </p:cBhvr>
                                      <p:to>
                                        <p:strVal val="visible"/>
                                      </p:to>
                                    </p:set>
                                    <p:animEffect filter="fade" transition="in">
                                      <p:cBhvr>
                                        <p:cTn dur="1000"/>
                                        <p:tgtEl>
                                          <p:spTgt spid="25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3" st="13"/>
                                            </p:txEl>
                                          </p:spTgt>
                                        </p:tgtEl>
                                        <p:attrNameLst>
                                          <p:attrName>style.visibility</p:attrName>
                                        </p:attrNameLst>
                                      </p:cBhvr>
                                      <p:to>
                                        <p:strVal val="visible"/>
                                      </p:to>
                                    </p:set>
                                    <p:animEffect filter="fade" transition="in">
                                      <p:cBhvr>
                                        <p:cTn dur="1000"/>
                                        <p:tgtEl>
                                          <p:spTgt spid="25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4" st="14"/>
                                            </p:txEl>
                                          </p:spTgt>
                                        </p:tgtEl>
                                        <p:attrNameLst>
                                          <p:attrName>style.visibility</p:attrName>
                                        </p:attrNameLst>
                                      </p:cBhvr>
                                      <p:to>
                                        <p:strVal val="visible"/>
                                      </p:to>
                                    </p:set>
                                    <p:animEffect filter="fade" transition="in">
                                      <p:cBhvr>
                                        <p:cTn dur="1000"/>
                                        <p:tgtEl>
                                          <p:spTgt spid="25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5" st="15"/>
                                            </p:txEl>
                                          </p:spTgt>
                                        </p:tgtEl>
                                        <p:attrNameLst>
                                          <p:attrName>style.visibility</p:attrName>
                                        </p:attrNameLst>
                                      </p:cBhvr>
                                      <p:to>
                                        <p:strVal val="visible"/>
                                      </p:to>
                                    </p:set>
                                    <p:animEffect filter="fade" transition="in">
                                      <p:cBhvr>
                                        <p:cTn dur="1000"/>
                                        <p:tgtEl>
                                          <p:spTgt spid="258">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6" st="16"/>
                                            </p:txEl>
                                          </p:spTgt>
                                        </p:tgtEl>
                                        <p:attrNameLst>
                                          <p:attrName>style.visibility</p:attrName>
                                        </p:attrNameLst>
                                      </p:cBhvr>
                                      <p:to>
                                        <p:strVal val="visible"/>
                                      </p:to>
                                    </p:set>
                                    <p:animEffect filter="fade" transition="in">
                                      <p:cBhvr>
                                        <p:cTn dur="1000"/>
                                        <p:tgtEl>
                                          <p:spTgt spid="258">
                                            <p:txEl>
                                              <p:pRg end="16" st="1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