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Black"/>
      <p:bold r:id="rId15"/>
      <p:boldItalic r:id="rId16"/>
    </p:embeddedFont>
    <p:embeddedFont>
      <p:font typeface="Roboto Thin"/>
      <p:regular r:id="rId17"/>
      <p:bold r:id="rId18"/>
      <p:italic r:id="rId19"/>
      <p:boldItalic r:id="rId20"/>
    </p:embeddedFont>
    <p:embeddedFont>
      <p:font typeface="Roboto"/>
      <p:regular r:id="rId21"/>
      <p:bold r:id="rId22"/>
      <p:italic r:id="rId23"/>
      <p:boldItalic r:id="rId24"/>
    </p:embeddedFont>
    <p:embeddedFont>
      <p:font typeface="Didact Gothic"/>
      <p:regular r:id="rId25"/>
    </p:embeddedFont>
    <p:embeddedFont>
      <p:font typeface="Roboto Light"/>
      <p:regular r:id="rId26"/>
      <p:bold r:id="rId27"/>
      <p:italic r:id="rId28"/>
      <p:boldItalic r:id="rId29"/>
    </p:embeddedFont>
    <p:embeddedFont>
      <p:font typeface="Bree Serif"/>
      <p:regular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XV38GcFq0YjfwOYVNBFtde7m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DidactGothic-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BreeSerif-regular.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font" Target="fonts/RobotoBlack-bold.fntdata"/><Relationship Id="rId14" Type="http://schemas.openxmlformats.org/officeDocument/2006/relationships/slide" Target="slides/slide10.xml"/><Relationship Id="rId17" Type="http://schemas.openxmlformats.org/officeDocument/2006/relationships/font" Target="fonts/RobotoThin-regular.fntdata"/><Relationship Id="rId16" Type="http://schemas.openxmlformats.org/officeDocument/2006/relationships/font" Target="fonts/RobotoBlack-boldItalic.fntdata"/><Relationship Id="rId19" Type="http://schemas.openxmlformats.org/officeDocument/2006/relationships/font" Target="fonts/RobotoThin-italic.fntdata"/><Relationship Id="rId18" Type="http://schemas.openxmlformats.org/officeDocument/2006/relationships/font" Target="fonts/RobotoTh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50764ec0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50764ec0a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5de6dc46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45de6dc46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50764ec0a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50764ec0a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080a20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5080a20ae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Workshop 2</a:t>
            </a:r>
            <a:endParaRPr/>
          </a:p>
        </p:txBody>
      </p:sp>
      <p:sp>
        <p:nvSpPr>
          <p:cNvPr id="99" name="Google Shape;99;p1"/>
          <p:cNvSpPr txBox="1"/>
          <p:nvPr>
            <p:ph idx="1" type="subTitle"/>
          </p:nvPr>
        </p:nvSpPr>
        <p:spPr>
          <a:xfrm>
            <a:off x="4952375" y="4148650"/>
            <a:ext cx="3904800" cy="4158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Suite de Teste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50764ec0ac_0_12"/>
          <p:cNvSpPr txBox="1"/>
          <p:nvPr>
            <p:ph idx="6" type="ctrTitle"/>
          </p:nvPr>
        </p:nvSpPr>
        <p:spPr>
          <a:xfrm>
            <a:off x="311700" y="200800"/>
            <a:ext cx="6987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 Configurarea raportului</a:t>
            </a:r>
            <a:endParaRPr b="1">
              <a:solidFill>
                <a:schemeClr val="lt2"/>
              </a:solidFill>
              <a:latin typeface="Roboto"/>
              <a:ea typeface="Roboto"/>
              <a:cs typeface="Roboto"/>
              <a:sym typeface="Roboto"/>
            </a:endParaRPr>
          </a:p>
        </p:txBody>
      </p:sp>
      <p:cxnSp>
        <p:nvCxnSpPr>
          <p:cNvPr id="264" name="Google Shape;264;g250764ec0ac_0_12"/>
          <p:cNvCxnSpPr/>
          <p:nvPr/>
        </p:nvCxnSpPr>
        <p:spPr>
          <a:xfrm>
            <a:off x="311700" y="872400"/>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250764ec0ac_0_12"/>
          <p:cNvSpPr txBox="1"/>
          <p:nvPr/>
        </p:nvSpPr>
        <p:spPr>
          <a:xfrm>
            <a:off x="311700" y="1049125"/>
            <a:ext cx="86958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In interiorul metodei definite anterior va trebui sa definim un runner care sa contina parametrii de configurare ai raportului de executie: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runner = HtmlTestRunner.HTMLTestRunner\</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        (</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            combine_reports=True, # daca avem mai multe clase de test, rezultatele vor fi puse in acelasi raport de executie</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            report_title='TestReport',</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            report_name='Smoke Test Result'</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100">
                <a:solidFill>
                  <a:schemeClr val="lt1"/>
                </a:solidFill>
                <a:latin typeface="Roboto"/>
                <a:ea typeface="Roboto"/>
                <a:cs typeface="Roboto"/>
                <a:sym typeface="Roboto"/>
              </a:rPr>
              <a:t>        )</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Pentru a putea avea acest runner functional trebuie sa instalam (</a:t>
            </a:r>
            <a:r>
              <a:rPr b="1" i="1" lang="en-GB" sz="1100">
                <a:solidFill>
                  <a:schemeClr val="lt1"/>
                </a:solidFill>
                <a:latin typeface="Roboto"/>
                <a:ea typeface="Roboto"/>
                <a:cs typeface="Roboto"/>
                <a:sym typeface="Roboto"/>
              </a:rPr>
              <a:t>pip install html-testRunner</a:t>
            </a:r>
            <a:r>
              <a:rPr b="1" lang="en-GB" sz="1100">
                <a:solidFill>
                  <a:schemeClr val="lt1"/>
                </a:solidFill>
                <a:latin typeface="Roboto"/>
                <a:ea typeface="Roboto"/>
                <a:cs typeface="Roboto"/>
                <a:sym typeface="Roboto"/>
              </a:rPr>
              <a:t>) si sa importam (</a:t>
            </a:r>
            <a:r>
              <a:rPr b="1" i="1" lang="en-GB" sz="1100">
                <a:solidFill>
                  <a:schemeClr val="lt1"/>
                </a:solidFill>
                <a:latin typeface="Roboto"/>
                <a:ea typeface="Roboto"/>
                <a:cs typeface="Roboto"/>
                <a:sym typeface="Roboto"/>
              </a:rPr>
              <a:t>i</a:t>
            </a:r>
            <a:r>
              <a:rPr b="1" i="1" lang="en-GB" sz="1100">
                <a:solidFill>
                  <a:schemeClr val="lt1"/>
                </a:solidFill>
                <a:latin typeface="Roboto"/>
                <a:ea typeface="Roboto"/>
                <a:cs typeface="Roboto"/>
                <a:sym typeface="Roboto"/>
              </a:rPr>
              <a:t>mport HtmlTestRunner</a:t>
            </a:r>
            <a:r>
              <a:rPr b="1" lang="en-GB" sz="1100">
                <a:solidFill>
                  <a:schemeClr val="lt1"/>
                </a:solidFill>
                <a:latin typeface="Roboto"/>
                <a:ea typeface="Roboto"/>
                <a:cs typeface="Roboto"/>
                <a:sym typeface="Roboto"/>
              </a:rPr>
              <a:t>)</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libraria aferenta.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Dupa cum observati, runner este un obiect instantiat din clasa </a:t>
            </a:r>
            <a:r>
              <a:rPr b="1" i="1" lang="en-GB" sz="1100">
                <a:solidFill>
                  <a:schemeClr val="lt1"/>
                </a:solidFill>
                <a:latin typeface="Roboto"/>
                <a:ea typeface="Roboto"/>
                <a:cs typeface="Roboto"/>
                <a:sym typeface="Roboto"/>
              </a:rPr>
              <a:t>HTMLTestRunner </a:t>
            </a:r>
            <a:r>
              <a:rPr b="1" lang="en-GB" sz="1100">
                <a:solidFill>
                  <a:schemeClr val="lt1"/>
                </a:solidFill>
                <a:latin typeface="Roboto"/>
                <a:ea typeface="Roboto"/>
                <a:cs typeface="Roboto"/>
                <a:sym typeface="Roboto"/>
              </a:rPr>
              <a:t>care a primit drept argumente valorile </a:t>
            </a:r>
            <a:r>
              <a:rPr b="1" i="1" lang="en-GB" sz="1100">
                <a:solidFill>
                  <a:schemeClr val="lt1"/>
                </a:solidFill>
                <a:latin typeface="Roboto"/>
                <a:ea typeface="Roboto"/>
                <a:cs typeface="Roboto"/>
                <a:sym typeface="Roboto"/>
              </a:rPr>
              <a:t>combine_reports, report_title </a:t>
            </a:r>
            <a:r>
              <a:rPr b="1" lang="en-GB" sz="1100">
                <a:solidFill>
                  <a:schemeClr val="lt1"/>
                </a:solidFill>
                <a:latin typeface="Roboto"/>
                <a:ea typeface="Roboto"/>
                <a:cs typeface="Roboto"/>
                <a:sym typeface="Roboto"/>
              </a:rPr>
              <a:t>si </a:t>
            </a:r>
            <a:r>
              <a:rPr b="1" i="1" lang="en-GB" sz="1100">
                <a:solidFill>
                  <a:schemeClr val="lt1"/>
                </a:solidFill>
                <a:latin typeface="Roboto"/>
                <a:ea typeface="Roboto"/>
                <a:cs typeface="Roboto"/>
                <a:sym typeface="Roboto"/>
              </a:rPr>
              <a:t>report_name.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Ultimul pas va fi sa apelam runnerul care va primi drept argument lista de teste de rulat: </a:t>
            </a:r>
            <a:r>
              <a:rPr b="1" i="1" lang="en-GB" sz="1100">
                <a:solidFill>
                  <a:schemeClr val="lt1"/>
                </a:solidFill>
                <a:latin typeface="Roboto"/>
                <a:ea typeface="Roboto"/>
                <a:cs typeface="Roboto"/>
                <a:sym typeface="Roboto"/>
              </a:rPr>
              <a:t>runner.run(test_de_rulat).</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Observati cum dupa rulare in meniul din stanga a aparut raportul de executie.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100">
                <a:solidFill>
                  <a:schemeClr val="lt1"/>
                </a:solidFill>
                <a:latin typeface="Roboto"/>
                <a:ea typeface="Roboto"/>
                <a:cs typeface="Roboto"/>
                <a:sym typeface="Roboto"/>
              </a:rPr>
              <a:t>Experimentati putin cu diverse teste si observati cum se schimba raportul de executie.</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7" st="7"/>
                                            </p:txEl>
                                          </p:spTgt>
                                        </p:tgtEl>
                                        <p:attrNameLst>
                                          <p:attrName>style.visibility</p:attrName>
                                        </p:attrNameLst>
                                      </p:cBhvr>
                                      <p:to>
                                        <p:strVal val="visible"/>
                                      </p:to>
                                    </p:set>
                                    <p:animEffect filter="fade" transition="in">
                                      <p:cBhvr>
                                        <p:cTn dur="1000"/>
                                        <p:tgtEl>
                                          <p:spTgt spid="2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8" st="8"/>
                                            </p:txEl>
                                          </p:spTgt>
                                        </p:tgtEl>
                                        <p:attrNameLst>
                                          <p:attrName>style.visibility</p:attrName>
                                        </p:attrNameLst>
                                      </p:cBhvr>
                                      <p:to>
                                        <p:strVal val="visible"/>
                                      </p:to>
                                    </p:set>
                                    <p:animEffect filter="fade" transition="in">
                                      <p:cBhvr>
                                        <p:cTn dur="1000"/>
                                        <p:tgtEl>
                                          <p:spTgt spid="2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9" st="9"/>
                                            </p:txEl>
                                          </p:spTgt>
                                        </p:tgtEl>
                                        <p:attrNameLst>
                                          <p:attrName>style.visibility</p:attrName>
                                        </p:attrNameLst>
                                      </p:cBhvr>
                                      <p:to>
                                        <p:strVal val="visible"/>
                                      </p:to>
                                    </p:set>
                                    <p:animEffect filter="fade" transition="in">
                                      <p:cBhvr>
                                        <p:cTn dur="1000"/>
                                        <p:tgtEl>
                                          <p:spTgt spid="2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0" st="10"/>
                                            </p:txEl>
                                          </p:spTgt>
                                        </p:tgtEl>
                                        <p:attrNameLst>
                                          <p:attrName>style.visibility</p:attrName>
                                        </p:attrNameLst>
                                      </p:cBhvr>
                                      <p:to>
                                        <p:strVal val="visible"/>
                                      </p:to>
                                    </p:set>
                                    <p:animEffect filter="fade" transition="in">
                                      <p:cBhvr>
                                        <p:cTn dur="1000"/>
                                        <p:tgtEl>
                                          <p:spTgt spid="2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1" st="11"/>
                                            </p:txEl>
                                          </p:spTgt>
                                        </p:tgtEl>
                                        <p:attrNameLst>
                                          <p:attrName>style.visibility</p:attrName>
                                        </p:attrNameLst>
                                      </p:cBhvr>
                                      <p:to>
                                        <p:strVal val="visible"/>
                                      </p:to>
                                    </p:set>
                                    <p:animEffect filter="fade" transition="in">
                                      <p:cBhvr>
                                        <p:cTn dur="1000"/>
                                        <p:tgtEl>
                                          <p:spTgt spid="26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2" st="12"/>
                                            </p:txEl>
                                          </p:spTgt>
                                        </p:tgtEl>
                                        <p:attrNameLst>
                                          <p:attrName>style.visibility</p:attrName>
                                        </p:attrNameLst>
                                      </p:cBhvr>
                                      <p:to>
                                        <p:strVal val="visible"/>
                                      </p:to>
                                    </p:set>
                                    <p:animEffect filter="fade" transition="in">
                                      <p:cBhvr>
                                        <p:cTn dur="1000"/>
                                        <p:tgtEl>
                                          <p:spTgt spid="26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3" st="13"/>
                                            </p:txEl>
                                          </p:spTgt>
                                        </p:tgtEl>
                                        <p:attrNameLst>
                                          <p:attrName>style.visibility</p:attrName>
                                        </p:attrNameLst>
                                      </p:cBhvr>
                                      <p:to>
                                        <p:strVal val="visible"/>
                                      </p:to>
                                    </p:set>
                                    <p:animEffect filter="fade" transition="in">
                                      <p:cBhvr>
                                        <p:cTn dur="1000"/>
                                        <p:tgtEl>
                                          <p:spTgt spid="26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4" st="14"/>
                                            </p:txEl>
                                          </p:spTgt>
                                        </p:tgtEl>
                                        <p:attrNameLst>
                                          <p:attrName>style.visibility</p:attrName>
                                        </p:attrNameLst>
                                      </p:cBhvr>
                                      <p:to>
                                        <p:strVal val="visible"/>
                                      </p:to>
                                    </p:set>
                                    <p:animEffect filter="fade" transition="in">
                                      <p:cBhvr>
                                        <p:cTn dur="1000"/>
                                        <p:tgtEl>
                                          <p:spTgt spid="26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5" st="15"/>
                                            </p:txEl>
                                          </p:spTgt>
                                        </p:tgtEl>
                                        <p:attrNameLst>
                                          <p:attrName>style.visibility</p:attrName>
                                        </p:attrNameLst>
                                      </p:cBhvr>
                                      <p:to>
                                        <p:strVal val="visible"/>
                                      </p:to>
                                    </p:set>
                                    <p:animEffect filter="fade" transition="in">
                                      <p:cBhvr>
                                        <p:cTn dur="1000"/>
                                        <p:tgtEl>
                                          <p:spTgt spid="26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6" st="16"/>
                                            </p:txEl>
                                          </p:spTgt>
                                        </p:tgtEl>
                                        <p:attrNameLst>
                                          <p:attrName>style.visibility</p:attrName>
                                        </p:attrNameLst>
                                      </p:cBhvr>
                                      <p:to>
                                        <p:strVal val="visible"/>
                                      </p:to>
                                    </p:set>
                                    <p:animEffect filter="fade" transition="in">
                                      <p:cBhvr>
                                        <p:cTn dur="1000"/>
                                        <p:tgtEl>
                                          <p:spTgt spid="26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7" st="17"/>
                                            </p:txEl>
                                          </p:spTgt>
                                        </p:tgtEl>
                                        <p:attrNameLst>
                                          <p:attrName>style.visibility</p:attrName>
                                        </p:attrNameLst>
                                      </p:cBhvr>
                                      <p:to>
                                        <p:strVal val="visible"/>
                                      </p:to>
                                    </p:set>
                                    <p:animEffect filter="fade" transition="in">
                                      <p:cBhvr>
                                        <p:cTn dur="1000"/>
                                        <p:tgtEl>
                                          <p:spTgt spid="26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8" st="18"/>
                                            </p:txEl>
                                          </p:spTgt>
                                        </p:tgtEl>
                                        <p:attrNameLst>
                                          <p:attrName>style.visibility</p:attrName>
                                        </p:attrNameLst>
                                      </p:cBhvr>
                                      <p:to>
                                        <p:strVal val="visible"/>
                                      </p:to>
                                    </p:set>
                                    <p:animEffect filter="fade" transition="in">
                                      <p:cBhvr>
                                        <p:cTn dur="1000"/>
                                        <p:tgtEl>
                                          <p:spTgt spid="265">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310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566075"/>
            <a:ext cx="85206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tratați cu </a:t>
            </a:r>
            <a:r>
              <a:rPr b="1" i="0" lang="en-GB" sz="1300" u="none" cap="none" strike="noStrike">
                <a:solidFill>
                  <a:schemeClr val="accent1"/>
                </a:solidFill>
                <a:latin typeface="Roboto"/>
                <a:ea typeface="Roboto"/>
                <a:cs typeface="Roboto"/>
                <a:sym typeface="Roboto"/>
              </a:rPr>
              <a:t>seriozitate</a:t>
            </a:r>
            <a:r>
              <a:rPr b="1" i="0" lang="en-GB" sz="1300" u="none" cap="none" strike="noStrike">
                <a:solidFill>
                  <a:schemeClr val="lt1"/>
                </a:solidFill>
                <a:latin typeface="Roboto"/>
                <a:ea typeface="Roboto"/>
                <a:cs typeface="Roboto"/>
                <a:sym typeface="Roboto"/>
              </a:rPr>
              <a:t> și </a:t>
            </a:r>
            <a:r>
              <a:rPr b="1" i="0" lang="en-GB" sz="1300" u="none" cap="none" strike="noStrike">
                <a:solidFill>
                  <a:schemeClr val="accent1"/>
                </a:solidFill>
                <a:latin typeface="Roboto"/>
                <a:ea typeface="Roboto"/>
                <a:cs typeface="Roboto"/>
                <a:sym typeface="Roboto"/>
              </a:rPr>
              <a:t>profesionalism</a:t>
            </a:r>
            <a:r>
              <a:rPr b="1" i="0" lang="en-GB" sz="1300" u="none" cap="none" strike="noStrike">
                <a:solidFill>
                  <a:schemeClr val="lt1"/>
                </a:solidFill>
                <a:latin typeface="Roboto"/>
                <a:ea typeface="Roboto"/>
                <a:cs typeface="Roboto"/>
                <a:sym typeface="Roboto"/>
              </a:rPr>
              <a:t> acest nou obiectiv.</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300" u="none" cap="none" strike="noStrike">
                <a:solidFill>
                  <a:schemeClr val="accent1"/>
                </a:solidFill>
                <a:latin typeface="Roboto"/>
                <a:ea typeface="Roboto"/>
                <a:cs typeface="Roboto"/>
                <a:sym typeface="Roboto"/>
              </a:rPr>
              <a:t>muncitori!.</a:t>
            </a:r>
            <a:endParaRPr b="1" i="0" sz="1300" u="none" cap="none" strike="noStrike">
              <a:solidFill>
                <a:schemeClr val="accen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Alocă-ți timp pentru studiu. Rutina dă </a:t>
            </a:r>
            <a:r>
              <a:rPr b="1" i="0" lang="en-GB" sz="1300" u="none" cap="none" strike="noStrike">
                <a:solidFill>
                  <a:schemeClr val="accent1"/>
                </a:solidFill>
                <a:latin typeface="Roboto"/>
                <a:ea typeface="Roboto"/>
                <a:cs typeface="Roboto"/>
                <a:sym typeface="Roboto"/>
              </a:rPr>
              <a:t>consistență</a:t>
            </a:r>
            <a:r>
              <a:rPr b="1" i="0" lang="en-GB" sz="1300" u="none" cap="none" strike="noStrike">
                <a:solidFill>
                  <a:schemeClr val="lt1"/>
                </a:solidFill>
                <a:latin typeface="Roboto"/>
                <a:ea typeface="Roboto"/>
                <a:cs typeface="Roboto"/>
                <a:sym typeface="Roboto"/>
              </a:rPr>
              <a:t>. Consistența dă </a:t>
            </a:r>
            <a:r>
              <a:rPr b="1" i="0" lang="en-GB" sz="1300" u="none" cap="none" strike="noStrike">
                <a:solidFill>
                  <a:schemeClr val="accent1"/>
                </a:solidFill>
                <a:latin typeface="Roboto"/>
                <a:ea typeface="Roboto"/>
                <a:cs typeface="Roboto"/>
                <a:sym typeface="Roboto"/>
              </a:rPr>
              <a:t>excelență</a:t>
            </a:r>
            <a:r>
              <a:rPr b="1" i="0" lang="en-GB" sz="1300" u="none" cap="none" strike="noStrike">
                <a:solidFill>
                  <a:schemeClr val="lt1"/>
                </a:solidFill>
                <a:latin typeface="Roboto"/>
                <a:ea typeface="Roboto"/>
                <a:cs typeface="Roboto"/>
                <a:sym typeface="Roboto"/>
              </a:rPr>
              <a:t>.</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faceți tot posibilul să participați la </a:t>
            </a:r>
            <a:r>
              <a:rPr b="1" i="0" lang="en-GB" sz="1300" u="none" cap="none" strike="noStrike">
                <a:solidFill>
                  <a:schemeClr val="accent1"/>
                </a:solidFill>
                <a:latin typeface="Roboto"/>
                <a:ea typeface="Roboto"/>
                <a:cs typeface="Roboto"/>
                <a:sym typeface="Roboto"/>
              </a:rPr>
              <a:t>toate</a:t>
            </a:r>
            <a:r>
              <a:rPr b="1" i="0" lang="en-GB" sz="1300" u="none" cap="none" strike="noStrike">
                <a:solidFill>
                  <a:schemeClr val="lt1"/>
                </a:solidFill>
                <a:latin typeface="Roboto"/>
                <a:ea typeface="Roboto"/>
                <a:cs typeface="Roboto"/>
                <a:sym typeface="Roboto"/>
              </a:rPr>
              <a:t> sesiunile live.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Să vă lăsați </a:t>
            </a:r>
            <a:r>
              <a:rPr b="1" i="0" lang="en-GB" sz="1300" u="none" cap="none" strike="noStrike">
                <a:solidFill>
                  <a:schemeClr val="accent1"/>
                </a:solidFill>
                <a:latin typeface="Roboto"/>
                <a:ea typeface="Roboto"/>
                <a:cs typeface="Roboto"/>
                <a:sym typeface="Roboto"/>
              </a:rPr>
              <a:t>comentarii</a:t>
            </a:r>
            <a:r>
              <a:rPr b="1" i="0" lang="en-GB" sz="1300" u="none" cap="none" strike="noStrike">
                <a:solidFill>
                  <a:schemeClr val="lt1"/>
                </a:solidFill>
                <a:latin typeface="Roboto"/>
                <a:ea typeface="Roboto"/>
                <a:cs typeface="Roboto"/>
                <a:sym typeface="Roboto"/>
              </a:rPr>
              <a:t> explicative în cod. Notițe pentru voi din viitor.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Recomand să vizualizați </a:t>
            </a:r>
            <a:r>
              <a:rPr b="1" i="0" lang="en-GB" sz="1300" u="none" cap="none" strike="noStrike">
                <a:solidFill>
                  <a:schemeClr val="accent1"/>
                </a:solidFill>
                <a:latin typeface="Roboto"/>
                <a:ea typeface="Roboto"/>
                <a:cs typeface="Roboto"/>
                <a:sym typeface="Roboto"/>
              </a:rPr>
              <a:t>înregistrarea</a:t>
            </a:r>
            <a:r>
              <a:rPr b="1" i="0" lang="en-GB" sz="1300" u="none" cap="none" strike="noStrike">
                <a:solidFill>
                  <a:schemeClr val="lt1"/>
                </a:solidFill>
                <a:latin typeface="Roboto"/>
                <a:ea typeface="Roboto"/>
                <a:cs typeface="Roboto"/>
                <a:sym typeface="Roboto"/>
              </a:rPr>
              <a:t>. Să vă notați aspectele importante + întrebări pentru trainer pentru ora următoare.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300" u="none" cap="none" strike="noStrike">
                <a:solidFill>
                  <a:schemeClr val="accent1"/>
                </a:solidFill>
                <a:latin typeface="Roboto"/>
                <a:ea typeface="Roboto"/>
                <a:cs typeface="Roboto"/>
                <a:sym typeface="Roboto"/>
              </a:rPr>
              <a:t>împreună</a:t>
            </a:r>
            <a:r>
              <a:rPr b="1" i="0" lang="en-GB" sz="1300" u="none" cap="none" strike="noStrike">
                <a:solidFill>
                  <a:schemeClr val="lt1"/>
                </a:solidFill>
                <a:latin typeface="Roboto"/>
                <a:ea typeface="Roboto"/>
                <a:cs typeface="Roboto"/>
                <a:sym typeface="Roboto"/>
              </a:rPr>
              <a:t>. Fiecare va veni cu o perspectivă nouă și în final toți vor avea de câștigat.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accent1"/>
              </a:buClr>
              <a:buSzPts val="1300"/>
              <a:buFont typeface="Roboto"/>
              <a:buChar char="●"/>
            </a:pPr>
            <a:r>
              <a:rPr b="1" i="0" lang="en-GB" sz="1300" u="none" cap="none" strike="noStrike">
                <a:solidFill>
                  <a:schemeClr val="lt1"/>
                </a:solidFill>
                <a:latin typeface="Roboto"/>
                <a:ea typeface="Roboto"/>
                <a:cs typeface="Roboto"/>
                <a:sym typeface="Roboto"/>
              </a:rPr>
              <a:t>În timpul orelor, să aveți </a:t>
            </a:r>
            <a:r>
              <a:rPr b="1" i="0" lang="en-GB" sz="1300" u="none" cap="none" strike="noStrike">
                <a:solidFill>
                  <a:schemeClr val="accent1"/>
                </a:solidFill>
                <a:latin typeface="Roboto"/>
                <a:ea typeface="Roboto"/>
                <a:cs typeface="Roboto"/>
                <a:sym typeface="Roboto"/>
              </a:rPr>
              <a:t>curaj</a:t>
            </a:r>
            <a:r>
              <a:rPr b="1" i="0" lang="en-GB" sz="1300" u="none" cap="none" strike="noStrike">
                <a:solidFill>
                  <a:schemeClr val="lt1"/>
                </a:solidFill>
                <a:latin typeface="Roboto"/>
                <a:ea typeface="Roboto"/>
                <a:cs typeface="Roboto"/>
                <a:sym typeface="Roboto"/>
              </a:rPr>
              <a:t> să puneți </a:t>
            </a:r>
            <a:r>
              <a:rPr b="1" i="0" lang="en-GB" sz="1300" u="none" cap="none" strike="noStrike">
                <a:solidFill>
                  <a:schemeClr val="accent1"/>
                </a:solidFill>
                <a:latin typeface="Roboto"/>
                <a:ea typeface="Roboto"/>
                <a:cs typeface="Roboto"/>
                <a:sym typeface="Roboto"/>
              </a:rPr>
              <a:t>întrebări</a:t>
            </a:r>
            <a:r>
              <a:rPr b="1" i="0" lang="en-GB" sz="1300" u="none" cap="none" strike="noStrike">
                <a:solidFill>
                  <a:schemeClr val="lt1"/>
                </a:solidFill>
                <a:latin typeface="Roboto"/>
                <a:ea typeface="Roboto"/>
                <a:cs typeface="Roboto"/>
                <a:sym typeface="Roboto"/>
              </a:rPr>
              <a:t> când ceva nu e clar.</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370325"/>
            <a:ext cx="248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251150"/>
            <a:ext cx="8520600" cy="2986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exista un sheet de prezenta.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Temele vor fi impartite in 2 categorii.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Obligatorii (se pot face doar cu notiunile invatate la clasa)</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Daca nu puteti intra, sau daca intarziati, anuntati trainerul pe grup</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3934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Pana la final TOTI veti avea: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solide despre bazele programarii in Python</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mai avansate si extrem de utile despre programarea bazata pe obiecte.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sa identifice elemente si sa scrie test scripts cu ajutorul Selenium</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Un Proiect final de testare automata a aplicatiilor web.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Va avea capacitatea sa genereze rapoarte HTML (‘living documentation’)</a:t>
            </a:r>
            <a:endParaRPr b="1"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Notiuni de baza despre API testing. (testarea backend - ce e in spate la un website).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3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3967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385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3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3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ale bazelor de date relationale - mySQL (Curs baze de date)</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Cunostinte teoretice despre testarea manuala - acces la o platforma mobila</a:t>
            </a:r>
            <a:endParaRPr b="1"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Capacitatea de a construi un mic brand personal (Curs Portofoliu Wordpress). Trebuie sa ai:</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Website propriu prin care angajatorul sa te cunoasca pe tine si munca ta</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CV european in eng / sau canva.com</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Profil LinkedIn</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Github public (un loc in cloud unde se pune codul scris de tine)</a:t>
            </a:r>
            <a:endParaRPr b="1" i="0" sz="1300" u="none" cap="none" strike="noStrike">
              <a:solidFill>
                <a:schemeClr val="lt1"/>
              </a:solidFill>
              <a:latin typeface="Roboto"/>
              <a:ea typeface="Roboto"/>
              <a:cs typeface="Roboto"/>
              <a:sym typeface="Roboto"/>
            </a:endParaRPr>
          </a:p>
          <a:p>
            <a:pPr indent="-311150" lvl="1" marL="13716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Veti primi feedback daca ne trimiteti un email cu ele la hello@itfactory.ro</a:t>
            </a:r>
            <a:endParaRPr b="1" i="0" sz="13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238100" y="644550"/>
            <a:ext cx="5521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Workshop 2</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408625" y="2002950"/>
            <a:ext cx="7235700" cy="7851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implementam testele definite la workshop-ul anterior in libraria unit test</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organizam testele in suite de teste </a:t>
            </a:r>
            <a:endParaRPr b="1" sz="1300">
              <a:solidFill>
                <a:schemeClr val="lt1"/>
              </a:solidFill>
              <a:latin typeface="Roboto"/>
              <a:ea typeface="Roboto"/>
              <a:cs typeface="Roboto"/>
              <a:sym typeface="Roboto"/>
            </a:endParaRPr>
          </a:p>
          <a:p>
            <a:pPr indent="-311150" lvl="0" marL="457200" marR="0" rtl="0" algn="l">
              <a:lnSpc>
                <a:spcPct val="100000"/>
              </a:lnSpc>
              <a:spcBef>
                <a:spcPts val="0"/>
              </a:spcBef>
              <a:spcAft>
                <a:spcPts val="0"/>
              </a:spcAft>
              <a:buClr>
                <a:schemeClr val="lt1"/>
              </a:buClr>
              <a:buSzPts val="1300"/>
              <a:buFont typeface="Roboto"/>
              <a:buChar char="-"/>
            </a:pPr>
            <a:r>
              <a:rPr b="1" lang="en-GB" sz="1300">
                <a:solidFill>
                  <a:schemeClr val="lt1"/>
                </a:solidFill>
                <a:latin typeface="Roboto"/>
                <a:ea typeface="Roboto"/>
                <a:cs typeface="Roboto"/>
                <a:sym typeface="Roboto"/>
              </a:rPr>
              <a:t>Sa generam rapoarte de executie</a:t>
            </a:r>
            <a:endParaRPr b="1" sz="13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45de6dc469_0_66"/>
          <p:cNvSpPr txBox="1"/>
          <p:nvPr>
            <p:ph idx="6" type="ctrTitle"/>
          </p:nvPr>
        </p:nvSpPr>
        <p:spPr>
          <a:xfrm>
            <a:off x="311700" y="214525"/>
            <a:ext cx="1978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Exercitiu</a:t>
            </a:r>
            <a:endParaRPr b="1">
              <a:solidFill>
                <a:schemeClr val="lt2"/>
              </a:solidFill>
              <a:latin typeface="Roboto"/>
              <a:ea typeface="Roboto"/>
              <a:cs typeface="Roboto"/>
              <a:sym typeface="Roboto"/>
            </a:endParaRPr>
          </a:p>
        </p:txBody>
      </p:sp>
      <p:cxnSp>
        <p:nvCxnSpPr>
          <p:cNvPr id="243" name="Google Shape;243;g245de6dc469_0_66"/>
          <p:cNvCxnSpPr/>
          <p:nvPr/>
        </p:nvCxnSpPr>
        <p:spPr>
          <a:xfrm>
            <a:off x="353800" y="821125"/>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245de6dc469_0_66"/>
          <p:cNvSpPr txBox="1"/>
          <p:nvPr/>
        </p:nvSpPr>
        <p:spPr>
          <a:xfrm>
            <a:off x="311700" y="1453375"/>
            <a:ext cx="8520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300">
                <a:solidFill>
                  <a:schemeClr val="lt1"/>
                </a:solidFill>
                <a:latin typeface="Roboto"/>
                <a:ea typeface="Roboto"/>
                <a:cs typeface="Roboto"/>
                <a:sym typeface="Roboto"/>
              </a:rPr>
              <a:t>La sesiunea workshop anterioara ati avut de implementat niste teste pe elefant.ro. </a:t>
            </a:r>
            <a:endParaRPr b="1"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300">
                <a:solidFill>
                  <a:schemeClr val="lt1"/>
                </a:solidFill>
                <a:latin typeface="Roboto"/>
                <a:ea typeface="Roboto"/>
                <a:cs typeface="Roboto"/>
                <a:sym typeface="Roboto"/>
              </a:rPr>
              <a:t>De data asta va trebui sa luati codul pe care l-ati scris anterior si sa il implementati intr-o clasa noua conform librariei unit test.</a:t>
            </a:r>
            <a:endParaRPr b="1" sz="13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50764ec0ac_0_1"/>
          <p:cNvSpPr txBox="1"/>
          <p:nvPr>
            <p:ph idx="6" type="ctrTitle"/>
          </p:nvPr>
        </p:nvSpPr>
        <p:spPr>
          <a:xfrm>
            <a:off x="311700" y="214525"/>
            <a:ext cx="2963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a:t>
            </a:r>
            <a:endParaRPr b="1">
              <a:solidFill>
                <a:schemeClr val="lt2"/>
              </a:solidFill>
              <a:latin typeface="Roboto"/>
              <a:ea typeface="Roboto"/>
              <a:cs typeface="Roboto"/>
              <a:sym typeface="Roboto"/>
            </a:endParaRPr>
          </a:p>
        </p:txBody>
      </p:sp>
      <p:cxnSp>
        <p:nvCxnSpPr>
          <p:cNvPr id="250" name="Google Shape;250;g250764ec0ac_0_1"/>
          <p:cNvCxnSpPr/>
          <p:nvPr/>
        </p:nvCxnSpPr>
        <p:spPr>
          <a:xfrm>
            <a:off x="353800" y="8211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250764ec0ac_0_1"/>
          <p:cNvSpPr txBox="1"/>
          <p:nvPr/>
        </p:nvSpPr>
        <p:spPr>
          <a:xfrm>
            <a:off x="311700" y="2089050"/>
            <a:ext cx="8520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000">
                <a:solidFill>
                  <a:schemeClr val="lt1"/>
                </a:solidFill>
                <a:latin typeface="Roboto"/>
                <a:ea typeface="Roboto"/>
                <a:cs typeface="Roboto"/>
                <a:sym typeface="Roboto"/>
              </a:rPr>
              <a:t>Suitele de teste sunt utile din doua puncte de vedere: </a:t>
            </a:r>
            <a:endParaRPr b="1" sz="10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putem sa rulam mai multe clase in acelasi timp</a:t>
            </a:r>
            <a:endParaRPr b="1" sz="1000">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lang="en-GB" sz="1000">
                <a:solidFill>
                  <a:schemeClr val="lt1"/>
                </a:solidFill>
                <a:latin typeface="Roboto"/>
                <a:ea typeface="Roboto"/>
                <a:cs typeface="Roboto"/>
                <a:sym typeface="Roboto"/>
              </a:rPr>
              <a:t>Sa specificam configuratia pentru raportul de executie</a:t>
            </a:r>
            <a:endParaRPr b="1" sz="1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080a20aec_0_0"/>
          <p:cNvSpPr txBox="1"/>
          <p:nvPr>
            <p:ph idx="6" type="ctrTitle"/>
          </p:nvPr>
        </p:nvSpPr>
        <p:spPr>
          <a:xfrm>
            <a:off x="311700" y="312175"/>
            <a:ext cx="7668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Suite de teste - Definirea listei de executie</a:t>
            </a:r>
            <a:endParaRPr b="1">
              <a:solidFill>
                <a:schemeClr val="lt2"/>
              </a:solidFill>
              <a:latin typeface="Roboto"/>
              <a:ea typeface="Roboto"/>
              <a:cs typeface="Roboto"/>
              <a:sym typeface="Roboto"/>
            </a:endParaRPr>
          </a:p>
        </p:txBody>
      </p:sp>
      <p:cxnSp>
        <p:nvCxnSpPr>
          <p:cNvPr id="257" name="Google Shape;257;g25080a20aec_0_0"/>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58" name="Google Shape;258;g25080a20aec_0_0"/>
          <p:cNvSpPr txBox="1"/>
          <p:nvPr/>
        </p:nvSpPr>
        <p:spPr>
          <a:xfrm>
            <a:off x="311700" y="1208200"/>
            <a:ext cx="8520600" cy="369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Libraria de executie va contine toate clasele de test pe care ne dorim sa le executam intr-o rulare.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n-GB" sz="1200">
                <a:solidFill>
                  <a:schemeClr val="lt1"/>
                </a:solidFill>
                <a:latin typeface="Roboto"/>
                <a:ea typeface="Roboto"/>
                <a:cs typeface="Roboto"/>
                <a:sym typeface="Roboto"/>
              </a:rPr>
              <a:t>Suita de teste trebuie facuta intr-o clasa numita TestSuite care sa mosteneasca unittest.TestCase: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class TestSuite(unittest.TestCase):</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In interiorul acestei clase vom avea o metoda numita test_suite care sa contina un obiect instantiat din clasa TestSuite: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test_de_rulat = unittest.TestSuite()</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lang="en-GB" sz="1200">
                <a:solidFill>
                  <a:schemeClr val="lt1"/>
                </a:solidFill>
                <a:latin typeface="Roboto"/>
                <a:ea typeface="Roboto"/>
                <a:cs typeface="Roboto"/>
                <a:sym typeface="Roboto"/>
              </a:rPr>
              <a:t>Prin intermediul acestui obiect vom apela metoda addTests care va primi drept parametru o lista de clase de test care se doreste a fi executate.</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teste_de_rulat.addTests([</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unittest.defaultTestLoader.loadTestsFromTestCase(Alerts),</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unittest.defaultTestLoader.loadTestsFromTestCase(Keyboard),</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unittest.defaultTestLoader.loadTestsFromTestCase(ContextMenu),</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unittest.defaultTestLoader.loadTestsFromTestCase(Authentication),</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unittest.defaultTestLoader.loadTestsFromTestCase(Firefox)</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1" lang="en-GB" sz="1200">
                <a:solidFill>
                  <a:schemeClr val="lt1"/>
                </a:solidFill>
                <a:latin typeface="Roboto"/>
                <a:ea typeface="Roboto"/>
                <a:cs typeface="Roboto"/>
                <a:sym typeface="Roboto"/>
              </a:rPr>
              <a:t>        ])</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1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1000"/>
                                        <p:tgtEl>
                                          <p:spTgt spid="2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Effect filter="fade" transition="in">
                                      <p:cBhvr>
                                        <p:cTn dur="1000"/>
                                        <p:tgtEl>
                                          <p:spTgt spid="25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Effect filter="fade" transition="in">
                                      <p:cBhvr>
                                        <p:cTn dur="1000"/>
                                        <p:tgtEl>
                                          <p:spTgt spid="25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Effect filter="fade" transition="in">
                                      <p:cBhvr>
                                        <p:cTn dur="1000"/>
                                        <p:tgtEl>
                                          <p:spTgt spid="25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Effect filter="fade" transition="in">
                                      <p:cBhvr>
                                        <p:cTn dur="1000"/>
                                        <p:tgtEl>
                                          <p:spTgt spid="25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animEffect filter="fade" transition="in">
                                      <p:cBhvr>
                                        <p:cTn dur="1000"/>
                                        <p:tgtEl>
                                          <p:spTgt spid="25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animEffect filter="fade" transition="in">
                                      <p:cBhvr>
                                        <p:cTn dur="1000"/>
                                        <p:tgtEl>
                                          <p:spTgt spid="25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animEffect filter="fade" transition="in">
                                      <p:cBhvr>
                                        <p:cTn dur="1000"/>
                                        <p:tgtEl>
                                          <p:spTgt spid="25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animEffect filter="fade" transition="in">
                                      <p:cBhvr>
                                        <p:cTn dur="1000"/>
                                        <p:tgtEl>
                                          <p:spTgt spid="25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7" st="17"/>
                                            </p:txEl>
                                          </p:spTgt>
                                        </p:tgtEl>
                                        <p:attrNameLst>
                                          <p:attrName>style.visibility</p:attrName>
                                        </p:attrNameLst>
                                      </p:cBhvr>
                                      <p:to>
                                        <p:strVal val="visible"/>
                                      </p:to>
                                    </p:set>
                                    <p:animEffect filter="fade" transition="in">
                                      <p:cBhvr>
                                        <p:cTn dur="1000"/>
                                        <p:tgtEl>
                                          <p:spTgt spid="258">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