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Didact Gothic"/>
      <p:regular r:id="rId26"/>
    </p:embeddedFont>
    <p:embeddedFont>
      <p:font typeface="Roboto Light"/>
      <p:regular r:id="rId27"/>
      <p:bold r:id="rId28"/>
      <p:italic r:id="rId29"/>
      <p:boldItalic r:id="rId30"/>
    </p:embeddedFont>
    <p:embeddedFont>
      <p:font typeface="Bree Serif"/>
      <p:regular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OypXGB76H5D0lzY5E6/YsC6fu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Roboto-bold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RobotoLight-bold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0764ec0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50764ec0a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2e80f3ba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52e80f3ba3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0764ec0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50764ec0a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080a20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5080a20a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automationexercise.com/test_cas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gradulescuC/curs_automation/tree/main/BDD/pag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gradulescuC/curs_automation/blob/main/BDD/pages/base_page.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Workshop 3</a:t>
            </a:r>
            <a:endParaRPr/>
          </a:p>
        </p:txBody>
      </p:sp>
      <p:sp>
        <p:nvSpPr>
          <p:cNvPr id="99" name="Google Shape;99;p1"/>
          <p:cNvSpPr txBox="1"/>
          <p:nvPr>
            <p:ph idx="1" type="subTitle"/>
          </p:nvPr>
        </p:nvSpPr>
        <p:spPr>
          <a:xfrm>
            <a:off x="4952375" y="4148650"/>
            <a:ext cx="3904800" cy="41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Pages + R</a:t>
            </a:r>
            <a:r>
              <a:rPr lang="en-GB" sz="1700"/>
              <a:t>ulare</a:t>
            </a:r>
            <a:r>
              <a:rPr lang="en-GB" sz="1700"/>
              <a:t> Teste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50764ec0ac_0_12"/>
          <p:cNvSpPr txBox="1"/>
          <p:nvPr>
            <p:ph idx="6" type="ctrTitle"/>
          </p:nvPr>
        </p:nvSpPr>
        <p:spPr>
          <a:xfrm>
            <a:off x="311700" y="200800"/>
            <a:ext cx="7205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900"/>
              <a:t>Generarea rapoartelor de executie in BDD</a:t>
            </a:r>
            <a:endParaRPr b="1" sz="2900">
              <a:solidFill>
                <a:schemeClr val="lt2"/>
              </a:solidFill>
              <a:latin typeface="Roboto"/>
              <a:ea typeface="Roboto"/>
              <a:cs typeface="Roboto"/>
              <a:sym typeface="Roboto"/>
            </a:endParaRPr>
          </a:p>
        </p:txBody>
      </p:sp>
      <p:cxnSp>
        <p:nvCxnSpPr>
          <p:cNvPr id="264" name="Google Shape;264;g250764ec0ac_0_12"/>
          <p:cNvCxnSpPr/>
          <p:nvPr/>
        </p:nvCxnSpPr>
        <p:spPr>
          <a:xfrm>
            <a:off x="311700" y="737700"/>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250764ec0ac_0_12"/>
          <p:cNvSpPr txBox="1"/>
          <p:nvPr/>
        </p:nvSpPr>
        <p:spPr>
          <a:xfrm>
            <a:off x="311700" y="1049125"/>
            <a:ext cx="8695800" cy="362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Atunci cand vrem sa generam si rapoarte de executie trebuie sa ne folosim de un plugin care se numeste behave-html-formatter, care poate fi instalat din python packages.</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Dupa instalarea acestuia ne putem folosi de comanda </a:t>
            </a:r>
            <a:r>
              <a:rPr lang="en-GB" sz="1000">
                <a:solidFill>
                  <a:srgbClr val="174AD4"/>
                </a:solidFill>
                <a:highlight>
                  <a:srgbClr val="FFFFFF"/>
                </a:highlight>
                <a:latin typeface="Courier New"/>
                <a:ea typeface="Courier New"/>
                <a:cs typeface="Courier New"/>
                <a:sym typeface="Courier New"/>
              </a:rPr>
              <a:t>behave -f behave_html_formatter</a:t>
            </a:r>
            <a:r>
              <a:rPr lang="en-GB" sz="1000">
                <a:solidFill>
                  <a:srgbClr val="080808"/>
                </a:solidFill>
                <a:highlight>
                  <a:srgbClr val="FFFFFF"/>
                </a:highlight>
                <a:latin typeface="Courier New"/>
                <a:ea typeface="Courier New"/>
                <a:cs typeface="Courier New"/>
                <a:sym typeface="Courier New"/>
              </a:rPr>
              <a:t>:</a:t>
            </a:r>
            <a:r>
              <a:rPr lang="en-GB" sz="1000">
                <a:solidFill>
                  <a:srgbClr val="067D17"/>
                </a:solidFill>
                <a:highlight>
                  <a:srgbClr val="FFFFFF"/>
                </a:highlight>
                <a:latin typeface="Courier New"/>
                <a:ea typeface="Courier New"/>
                <a:cs typeface="Courier New"/>
                <a:sym typeface="Courier New"/>
              </a:rPr>
              <a:t>HTMLFormatter -o behave-report.html</a:t>
            </a:r>
            <a:endParaRPr sz="10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Pentru a rula toate testele impreuna cu generarea unui raport de executie.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Structura comenzii este urmatoarea:</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behave -&gt; comanda de rulare a testelor in bdd</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-f -&gt; optiune care solicita formatarea fisierului</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behave_html_formatter:HTMLFormatter -&gt; optiune care solicita formatarea fisierului in format html</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-o -&gt; optiune care solicita generarea raportului de executie intr-un fisier extern in loc de consola</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behave-report.html -&gt; numele raportului de executie care se va genera. Poate purta si alte nume.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De asemenea, se poate  minimiza optiunea </a:t>
            </a:r>
            <a:r>
              <a:rPr b="1" lang="en-GB" sz="1000">
                <a:solidFill>
                  <a:schemeClr val="lt1"/>
                </a:solidFill>
                <a:latin typeface="Courier New"/>
                <a:ea typeface="Courier New"/>
                <a:cs typeface="Courier New"/>
                <a:sym typeface="Courier New"/>
              </a:rPr>
              <a:t>behave_html_formatter:HTMLFormatter </a:t>
            </a:r>
            <a:r>
              <a:rPr b="1" lang="en-GB" sz="1000">
                <a:solidFill>
                  <a:schemeClr val="lt1"/>
                </a:solidFill>
                <a:latin typeface="Roboto"/>
                <a:ea typeface="Roboto"/>
                <a:cs typeface="Roboto"/>
                <a:sym typeface="Roboto"/>
              </a:rPr>
              <a:t>sub numele html prin crearea unui fisier numit behave.ini (care va solicita instalarea plugin-ului ini) care va contine urmatoarele informatii:</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GB" sz="1000">
                <a:solidFill>
                  <a:srgbClr val="0033B3"/>
                </a:solidFill>
                <a:highlight>
                  <a:srgbClr val="FFFFFF"/>
                </a:highlight>
                <a:latin typeface="Roboto"/>
                <a:ea typeface="Roboto"/>
                <a:cs typeface="Roboto"/>
                <a:sym typeface="Roboto"/>
              </a:rPr>
              <a:t>[behave.formatters]</a:t>
            </a:r>
            <a:endParaRPr sz="1000">
              <a:solidFill>
                <a:srgbClr val="0033B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GB" sz="1000">
                <a:solidFill>
                  <a:srgbClr val="174AD4"/>
                </a:solidFill>
                <a:highlight>
                  <a:srgbClr val="FFFFFF"/>
                </a:highlight>
                <a:latin typeface="Roboto"/>
                <a:ea typeface="Roboto"/>
                <a:cs typeface="Roboto"/>
                <a:sym typeface="Roboto"/>
              </a:rPr>
              <a:t>html </a:t>
            </a:r>
            <a:r>
              <a:rPr lang="en-GB" sz="1000">
                <a:solidFill>
                  <a:srgbClr val="080808"/>
                </a:solidFill>
                <a:highlight>
                  <a:srgbClr val="FFFFFF"/>
                </a:highlight>
                <a:latin typeface="Roboto"/>
                <a:ea typeface="Roboto"/>
                <a:cs typeface="Roboto"/>
                <a:sym typeface="Roboto"/>
              </a:rPr>
              <a:t>= </a:t>
            </a:r>
            <a:r>
              <a:rPr lang="en-GB" sz="1000">
                <a:solidFill>
                  <a:srgbClr val="067D17"/>
                </a:solidFill>
                <a:highlight>
                  <a:srgbClr val="FFFFFF"/>
                </a:highlight>
                <a:latin typeface="Roboto"/>
                <a:ea typeface="Roboto"/>
                <a:cs typeface="Roboto"/>
                <a:sym typeface="Roboto"/>
              </a:rPr>
              <a:t>behave_html_formatter:HTMLFormatter</a:t>
            </a:r>
            <a:endParaRPr sz="1000">
              <a:solidFill>
                <a:srgbClr val="067D17"/>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sz="135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In urma crearii acestui fisier comanda va putea fi rulata in felul urmator: </a:t>
            </a:r>
            <a:r>
              <a:rPr lang="en-GB" sz="1000">
                <a:solidFill>
                  <a:srgbClr val="174AD4"/>
                </a:solidFill>
                <a:highlight>
                  <a:srgbClr val="FFFFFF"/>
                </a:highlight>
                <a:latin typeface="Courier New"/>
                <a:ea typeface="Courier New"/>
                <a:cs typeface="Courier New"/>
                <a:sym typeface="Courier New"/>
              </a:rPr>
              <a:t>behave -f html</a:t>
            </a:r>
            <a:r>
              <a:rPr lang="en-GB" sz="1000">
                <a:solidFill>
                  <a:srgbClr val="067D17"/>
                </a:solidFill>
                <a:highlight>
                  <a:srgbClr val="FFFFFF"/>
                </a:highlight>
                <a:latin typeface="Courier New"/>
                <a:ea typeface="Courier New"/>
                <a:cs typeface="Courier New"/>
                <a:sym typeface="Courier New"/>
              </a:rPr>
              <a:t> -o behave-report.html</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1000"/>
                                        <p:tgtEl>
                                          <p:spTgt spid="2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Effect filter="fade" transition="in">
                                      <p:cBhvr>
                                        <p:cTn dur="1000"/>
                                        <p:tgtEl>
                                          <p:spTgt spid="2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9" st="9"/>
                                            </p:txEl>
                                          </p:spTgt>
                                        </p:tgtEl>
                                        <p:attrNameLst>
                                          <p:attrName>style.visibility</p:attrName>
                                        </p:attrNameLst>
                                      </p:cBhvr>
                                      <p:to>
                                        <p:strVal val="visible"/>
                                      </p:to>
                                    </p:set>
                                    <p:animEffect filter="fade" transition="in">
                                      <p:cBhvr>
                                        <p:cTn dur="1000"/>
                                        <p:tgtEl>
                                          <p:spTgt spid="2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0" st="10"/>
                                            </p:txEl>
                                          </p:spTgt>
                                        </p:tgtEl>
                                        <p:attrNameLst>
                                          <p:attrName>style.visibility</p:attrName>
                                        </p:attrNameLst>
                                      </p:cBhvr>
                                      <p:to>
                                        <p:strVal val="visible"/>
                                      </p:to>
                                    </p:set>
                                    <p:animEffect filter="fade" transition="in">
                                      <p:cBhvr>
                                        <p:cTn dur="1000"/>
                                        <p:tgtEl>
                                          <p:spTgt spid="2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1" st="11"/>
                                            </p:txEl>
                                          </p:spTgt>
                                        </p:tgtEl>
                                        <p:attrNameLst>
                                          <p:attrName>style.visibility</p:attrName>
                                        </p:attrNameLst>
                                      </p:cBhvr>
                                      <p:to>
                                        <p:strVal val="visible"/>
                                      </p:to>
                                    </p:set>
                                    <p:animEffect filter="fade" transition="in">
                                      <p:cBhvr>
                                        <p:cTn dur="1000"/>
                                        <p:tgtEl>
                                          <p:spTgt spid="26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2" st="12"/>
                                            </p:txEl>
                                          </p:spTgt>
                                        </p:tgtEl>
                                        <p:attrNameLst>
                                          <p:attrName>style.visibility</p:attrName>
                                        </p:attrNameLst>
                                      </p:cBhvr>
                                      <p:to>
                                        <p:strVal val="visible"/>
                                      </p:to>
                                    </p:set>
                                    <p:animEffect filter="fade" transition="in">
                                      <p:cBhvr>
                                        <p:cTn dur="1000"/>
                                        <p:tgtEl>
                                          <p:spTgt spid="26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3" st="13"/>
                                            </p:txEl>
                                          </p:spTgt>
                                        </p:tgtEl>
                                        <p:attrNameLst>
                                          <p:attrName>style.visibility</p:attrName>
                                        </p:attrNameLst>
                                      </p:cBhvr>
                                      <p:to>
                                        <p:strVal val="visible"/>
                                      </p:to>
                                    </p:set>
                                    <p:animEffect filter="fade" transition="in">
                                      <p:cBhvr>
                                        <p:cTn dur="1000"/>
                                        <p:tgtEl>
                                          <p:spTgt spid="26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4" st="14"/>
                                            </p:txEl>
                                          </p:spTgt>
                                        </p:tgtEl>
                                        <p:attrNameLst>
                                          <p:attrName>style.visibility</p:attrName>
                                        </p:attrNameLst>
                                      </p:cBhvr>
                                      <p:to>
                                        <p:strVal val="visible"/>
                                      </p:to>
                                    </p:set>
                                    <p:animEffect filter="fade" transition="in">
                                      <p:cBhvr>
                                        <p:cTn dur="1000"/>
                                        <p:tgtEl>
                                          <p:spTgt spid="26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5" st="15"/>
                                            </p:txEl>
                                          </p:spTgt>
                                        </p:tgtEl>
                                        <p:attrNameLst>
                                          <p:attrName>style.visibility</p:attrName>
                                        </p:attrNameLst>
                                      </p:cBhvr>
                                      <p:to>
                                        <p:strVal val="visible"/>
                                      </p:to>
                                    </p:set>
                                    <p:animEffect filter="fade" transition="in">
                                      <p:cBhvr>
                                        <p:cTn dur="1000"/>
                                        <p:tgtEl>
                                          <p:spTgt spid="26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6" st="16"/>
                                            </p:txEl>
                                          </p:spTgt>
                                        </p:tgtEl>
                                        <p:attrNameLst>
                                          <p:attrName>style.visibility</p:attrName>
                                        </p:attrNameLst>
                                      </p:cBhvr>
                                      <p:to>
                                        <p:strVal val="visible"/>
                                      </p:to>
                                    </p:set>
                                    <p:animEffect filter="fade" transition="in">
                                      <p:cBhvr>
                                        <p:cTn dur="1000"/>
                                        <p:tgtEl>
                                          <p:spTgt spid="26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7" st="17"/>
                                            </p:txEl>
                                          </p:spTgt>
                                        </p:tgtEl>
                                        <p:attrNameLst>
                                          <p:attrName>style.visibility</p:attrName>
                                        </p:attrNameLst>
                                      </p:cBhvr>
                                      <p:to>
                                        <p:strVal val="visible"/>
                                      </p:to>
                                    </p:set>
                                    <p:animEffect filter="fade" transition="in">
                                      <p:cBhvr>
                                        <p:cTn dur="1000"/>
                                        <p:tgtEl>
                                          <p:spTgt spid="26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8" st="18"/>
                                            </p:txEl>
                                          </p:spTgt>
                                        </p:tgtEl>
                                        <p:attrNameLst>
                                          <p:attrName>style.visibility</p:attrName>
                                        </p:attrNameLst>
                                      </p:cBhvr>
                                      <p:to>
                                        <p:strVal val="visible"/>
                                      </p:to>
                                    </p:set>
                                    <p:animEffect filter="fade" transition="in">
                                      <p:cBhvr>
                                        <p:cTn dur="1000"/>
                                        <p:tgtEl>
                                          <p:spTgt spid="26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9" st="19"/>
                                            </p:txEl>
                                          </p:spTgt>
                                        </p:tgtEl>
                                        <p:attrNameLst>
                                          <p:attrName>style.visibility</p:attrName>
                                        </p:attrNameLst>
                                      </p:cBhvr>
                                      <p:to>
                                        <p:strVal val="visible"/>
                                      </p:to>
                                    </p:set>
                                    <p:animEffect filter="fade" transition="in">
                                      <p:cBhvr>
                                        <p:cTn dur="1000"/>
                                        <p:tgtEl>
                                          <p:spTgt spid="265">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52e80f3ba3_1_8"/>
          <p:cNvSpPr txBox="1"/>
          <p:nvPr>
            <p:ph idx="6" type="ctrTitle"/>
          </p:nvPr>
        </p:nvSpPr>
        <p:spPr>
          <a:xfrm>
            <a:off x="311700" y="200800"/>
            <a:ext cx="3931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sz="2900"/>
              <a:t>Exercitii suplimentare</a:t>
            </a:r>
            <a:endParaRPr b="1" sz="2900">
              <a:solidFill>
                <a:schemeClr val="lt2"/>
              </a:solidFill>
              <a:latin typeface="Roboto"/>
              <a:ea typeface="Roboto"/>
              <a:cs typeface="Roboto"/>
              <a:sym typeface="Roboto"/>
            </a:endParaRPr>
          </a:p>
        </p:txBody>
      </p:sp>
      <p:cxnSp>
        <p:nvCxnSpPr>
          <p:cNvPr id="271" name="Google Shape;271;g252e80f3ba3_1_8"/>
          <p:cNvCxnSpPr/>
          <p:nvPr/>
        </p:nvCxnSpPr>
        <p:spPr>
          <a:xfrm>
            <a:off x="311700" y="737700"/>
            <a:ext cx="8520600" cy="0"/>
          </a:xfrm>
          <a:prstGeom prst="straightConnector1">
            <a:avLst/>
          </a:prstGeom>
          <a:noFill/>
          <a:ln cap="flat" cmpd="sng" w="9525">
            <a:solidFill>
              <a:schemeClr val="accent1"/>
            </a:solidFill>
            <a:prstDash val="solid"/>
            <a:round/>
            <a:headEnd len="sm" w="sm" type="none"/>
            <a:tailEnd len="sm" w="sm" type="none"/>
          </a:ln>
        </p:spPr>
      </p:cxnSp>
      <p:sp>
        <p:nvSpPr>
          <p:cNvPr id="272" name="Google Shape;272;g252e80f3ba3_1_8"/>
          <p:cNvSpPr txBox="1"/>
          <p:nvPr/>
        </p:nvSpPr>
        <p:spPr>
          <a:xfrm>
            <a:off x="311700" y="2248500"/>
            <a:ext cx="86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Intrati pe site-ul </a:t>
            </a:r>
            <a:r>
              <a:rPr b="1" lang="en-GB" sz="1000" u="sng">
                <a:solidFill>
                  <a:schemeClr val="hlink"/>
                </a:solidFill>
                <a:latin typeface="Roboto"/>
                <a:ea typeface="Roboto"/>
                <a:cs typeface="Roboto"/>
                <a:sym typeface="Roboto"/>
                <a:hlinkClick r:id="rId3"/>
              </a:rPr>
              <a:t>https://automationexercise.com/test_cases</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Analizati task-urile pe care le aveti de indeplinit si implementati-le intr-o noua suita de teste scrise intr-un framework de tip BDD.</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103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566075"/>
            <a:ext cx="8520600" cy="2185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tratați cu </a:t>
            </a:r>
            <a:r>
              <a:rPr b="1" i="0" lang="en-GB" sz="1300" u="none" cap="none" strike="noStrike">
                <a:solidFill>
                  <a:schemeClr val="accent1"/>
                </a:solidFill>
                <a:latin typeface="Roboto"/>
                <a:ea typeface="Roboto"/>
                <a:cs typeface="Roboto"/>
                <a:sym typeface="Roboto"/>
              </a:rPr>
              <a:t>seriozitate</a:t>
            </a:r>
            <a:r>
              <a:rPr b="1" i="0" lang="en-GB" sz="1300" u="none" cap="none" strike="noStrike">
                <a:solidFill>
                  <a:schemeClr val="lt1"/>
                </a:solidFill>
                <a:latin typeface="Roboto"/>
                <a:ea typeface="Roboto"/>
                <a:cs typeface="Roboto"/>
                <a:sym typeface="Roboto"/>
              </a:rPr>
              <a:t> și </a:t>
            </a:r>
            <a:r>
              <a:rPr b="1" i="0" lang="en-GB" sz="1300" u="none" cap="none" strike="noStrike">
                <a:solidFill>
                  <a:schemeClr val="accent1"/>
                </a:solidFill>
                <a:latin typeface="Roboto"/>
                <a:ea typeface="Roboto"/>
                <a:cs typeface="Roboto"/>
                <a:sym typeface="Roboto"/>
              </a:rPr>
              <a:t>profesionalism</a:t>
            </a:r>
            <a:r>
              <a:rPr b="1" i="0" lang="en-GB" sz="1300" u="none" cap="none" strike="noStrike">
                <a:solidFill>
                  <a:schemeClr val="lt1"/>
                </a:solidFill>
                <a:latin typeface="Roboto"/>
                <a:ea typeface="Roboto"/>
                <a:cs typeface="Roboto"/>
                <a:sym typeface="Roboto"/>
              </a:rPr>
              <a:t> acest nou obiectiv.</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300" u="none" cap="none" strike="noStrike">
                <a:solidFill>
                  <a:schemeClr val="accent1"/>
                </a:solidFill>
                <a:latin typeface="Roboto"/>
                <a:ea typeface="Roboto"/>
                <a:cs typeface="Roboto"/>
                <a:sym typeface="Roboto"/>
              </a:rPr>
              <a:t>muncitori!.</a:t>
            </a:r>
            <a:endParaRPr b="1" i="0" sz="1300" u="none" cap="none" strike="noStrike">
              <a:solidFill>
                <a:schemeClr val="accen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Alocă-ți timp pentru studiu. Rutina dă </a:t>
            </a:r>
            <a:r>
              <a:rPr b="1" i="0" lang="en-GB" sz="1300" u="none" cap="none" strike="noStrike">
                <a:solidFill>
                  <a:schemeClr val="accent1"/>
                </a:solidFill>
                <a:latin typeface="Roboto"/>
                <a:ea typeface="Roboto"/>
                <a:cs typeface="Roboto"/>
                <a:sym typeface="Roboto"/>
              </a:rPr>
              <a:t>consistență</a:t>
            </a:r>
            <a:r>
              <a:rPr b="1" i="0" lang="en-GB" sz="1300" u="none" cap="none" strike="noStrike">
                <a:solidFill>
                  <a:schemeClr val="lt1"/>
                </a:solidFill>
                <a:latin typeface="Roboto"/>
                <a:ea typeface="Roboto"/>
                <a:cs typeface="Roboto"/>
                <a:sym typeface="Roboto"/>
              </a:rPr>
              <a:t>. Consistența dă </a:t>
            </a:r>
            <a:r>
              <a:rPr b="1" i="0" lang="en-GB" sz="1300" u="none" cap="none" strike="noStrike">
                <a:solidFill>
                  <a:schemeClr val="accent1"/>
                </a:solidFill>
                <a:latin typeface="Roboto"/>
                <a:ea typeface="Roboto"/>
                <a:cs typeface="Roboto"/>
                <a:sym typeface="Roboto"/>
              </a:rPr>
              <a:t>excelență</a:t>
            </a:r>
            <a:r>
              <a:rPr b="1" i="0" lang="en-GB" sz="1300" u="none" cap="none" strike="noStrike">
                <a:solidFill>
                  <a:schemeClr val="lt1"/>
                </a:solidFill>
                <a:latin typeface="Roboto"/>
                <a:ea typeface="Roboto"/>
                <a:cs typeface="Roboto"/>
                <a:sym typeface="Roboto"/>
              </a:rPr>
              <a:t>.</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faceți tot posibilul să participați la </a:t>
            </a:r>
            <a:r>
              <a:rPr b="1" i="0" lang="en-GB" sz="1300" u="none" cap="none" strike="noStrike">
                <a:solidFill>
                  <a:schemeClr val="accent1"/>
                </a:solidFill>
                <a:latin typeface="Roboto"/>
                <a:ea typeface="Roboto"/>
                <a:cs typeface="Roboto"/>
                <a:sym typeface="Roboto"/>
              </a:rPr>
              <a:t>toate</a:t>
            </a:r>
            <a:r>
              <a:rPr b="1" i="0" lang="en-GB" sz="1300" u="none" cap="none" strike="noStrike">
                <a:solidFill>
                  <a:schemeClr val="lt1"/>
                </a:solidFill>
                <a:latin typeface="Roboto"/>
                <a:ea typeface="Roboto"/>
                <a:cs typeface="Roboto"/>
                <a:sym typeface="Roboto"/>
              </a:rPr>
              <a:t> sesiunile live.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vă lăsați </a:t>
            </a:r>
            <a:r>
              <a:rPr b="1" i="0" lang="en-GB" sz="1300" u="none" cap="none" strike="noStrike">
                <a:solidFill>
                  <a:schemeClr val="accent1"/>
                </a:solidFill>
                <a:latin typeface="Roboto"/>
                <a:ea typeface="Roboto"/>
                <a:cs typeface="Roboto"/>
                <a:sym typeface="Roboto"/>
              </a:rPr>
              <a:t>comentarii</a:t>
            </a:r>
            <a:r>
              <a:rPr b="1" i="0" lang="en-GB" sz="1300" u="none" cap="none" strike="noStrike">
                <a:solidFill>
                  <a:schemeClr val="lt1"/>
                </a:solidFill>
                <a:latin typeface="Roboto"/>
                <a:ea typeface="Roboto"/>
                <a:cs typeface="Roboto"/>
                <a:sym typeface="Roboto"/>
              </a:rPr>
              <a:t> explicative în cod. Notițe pentru voi din viitor.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Recomand să vizualizați </a:t>
            </a:r>
            <a:r>
              <a:rPr b="1" i="0" lang="en-GB" sz="1300" u="none" cap="none" strike="noStrike">
                <a:solidFill>
                  <a:schemeClr val="accent1"/>
                </a:solidFill>
                <a:latin typeface="Roboto"/>
                <a:ea typeface="Roboto"/>
                <a:cs typeface="Roboto"/>
                <a:sym typeface="Roboto"/>
              </a:rPr>
              <a:t>înregistrarea</a:t>
            </a:r>
            <a:r>
              <a:rPr b="1" i="0" lang="en-GB" sz="1300" u="none" cap="none" strike="noStrike">
                <a:solidFill>
                  <a:schemeClr val="lt1"/>
                </a:solidFill>
                <a:latin typeface="Roboto"/>
                <a:ea typeface="Roboto"/>
                <a:cs typeface="Roboto"/>
                <a:sym typeface="Roboto"/>
              </a:rPr>
              <a:t>. Să vă notați aspectele importante + întrebări pentru trainer pentru ora următoare.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300" u="none" cap="none" strike="noStrike">
                <a:solidFill>
                  <a:schemeClr val="accent1"/>
                </a:solidFill>
                <a:latin typeface="Roboto"/>
                <a:ea typeface="Roboto"/>
                <a:cs typeface="Roboto"/>
                <a:sym typeface="Roboto"/>
              </a:rPr>
              <a:t>împreună</a:t>
            </a:r>
            <a:r>
              <a:rPr b="1" i="0" lang="en-GB" sz="1300" u="none" cap="none" strike="noStrike">
                <a:solidFill>
                  <a:schemeClr val="lt1"/>
                </a:solidFill>
                <a:latin typeface="Roboto"/>
                <a:ea typeface="Roboto"/>
                <a:cs typeface="Roboto"/>
                <a:sym typeface="Roboto"/>
              </a:rPr>
              <a:t>. Fiecare va veni cu o perspectivă nouă și în final toți vor avea de câștigat.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În timpul orelor, să aveți </a:t>
            </a:r>
            <a:r>
              <a:rPr b="1" i="0" lang="en-GB" sz="1300" u="none" cap="none" strike="noStrike">
                <a:solidFill>
                  <a:schemeClr val="accent1"/>
                </a:solidFill>
                <a:latin typeface="Roboto"/>
                <a:ea typeface="Roboto"/>
                <a:cs typeface="Roboto"/>
                <a:sym typeface="Roboto"/>
              </a:rPr>
              <a:t>curaj</a:t>
            </a:r>
            <a:r>
              <a:rPr b="1" i="0" lang="en-GB" sz="1300" u="none" cap="none" strike="noStrike">
                <a:solidFill>
                  <a:schemeClr val="lt1"/>
                </a:solidFill>
                <a:latin typeface="Roboto"/>
                <a:ea typeface="Roboto"/>
                <a:cs typeface="Roboto"/>
                <a:sym typeface="Roboto"/>
              </a:rPr>
              <a:t> să puneți </a:t>
            </a:r>
            <a:r>
              <a:rPr b="1" i="0" lang="en-GB" sz="1300" u="none" cap="none" strike="noStrike">
                <a:solidFill>
                  <a:schemeClr val="accent1"/>
                </a:solidFill>
                <a:latin typeface="Roboto"/>
                <a:ea typeface="Roboto"/>
                <a:cs typeface="Roboto"/>
                <a:sym typeface="Roboto"/>
              </a:rPr>
              <a:t>întrebări</a:t>
            </a:r>
            <a:r>
              <a:rPr b="1" i="0" lang="en-GB" sz="1300" u="none" cap="none" strike="noStrike">
                <a:solidFill>
                  <a:schemeClr val="lt1"/>
                </a:solidFill>
                <a:latin typeface="Roboto"/>
                <a:ea typeface="Roboto"/>
                <a:cs typeface="Roboto"/>
                <a:sym typeface="Roboto"/>
              </a:rPr>
              <a:t> când ceva nu e clar.</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370325"/>
            <a:ext cx="2488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251150"/>
            <a:ext cx="8520600" cy="298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exista un sheet de prezenta.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vor fi impartite in 2 categorii.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Obligatorii (se pot face doar cu notiunile invatate la clasa)</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Daca nu puteti intra, sau daca intarziati, anuntati trainerul pe grup</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393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298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Pana la final TOTI veti avea: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solide despre bazele programarii in Python</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mai avansate si extrem de utile despre programarea bazata pe obiecte.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sa identifice elemente si sa scrie test scripts cu ajutorul Selenium</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Un Proiect final de testare automata a aplicatiilor web.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avea capacitatea sa genereze rapoarte HTML (‘living documentation’)</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Notiuni de baza despre API testing. (testarea backend - ce e in spate la un website).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3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3967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385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3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ale bazelor de date relationale - mySQL (Curs baze de date)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teoretice despre testarea manuala - acces la o platforma mobila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de a construi un mic brand personal (Curs Portofoliu Wordpress). Trebuie sa ai:</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Website propriu prin care angajatorul sa te cunoasca pe tine si munca ta</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CV european in eng / sau canva.com</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Profil LinkedIn</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Github public (un loc in cloud unde se pune codul scris de tine)</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primi feedback daca ne trimiteti un email cu ele la hello@itfactory.ro</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934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Workshop 2</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408625" y="2002950"/>
            <a:ext cx="7235700" cy="985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Sa implementam fisierele de tip pages</a:t>
            </a:r>
            <a:endParaRPr b="1" sz="1300">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Sa completam teste in base page</a:t>
            </a:r>
            <a:endParaRPr b="1" sz="1300">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Sa rulam suita de teste</a:t>
            </a:r>
            <a:endParaRPr b="1" sz="1300">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Sa generam rapoarte de executie</a:t>
            </a:r>
            <a:endParaRPr b="1" sz="13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353800" y="115975"/>
            <a:ext cx="1313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Pages</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53800" y="7706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353800" y="919675"/>
            <a:ext cx="85206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lang="en-GB" sz="1000">
                <a:solidFill>
                  <a:schemeClr val="lt1"/>
                </a:solidFill>
                <a:latin typeface="Roboto"/>
                <a:ea typeface="Roboto"/>
                <a:cs typeface="Roboto"/>
                <a:sym typeface="Roboto"/>
              </a:rPr>
              <a:t>Pentru BDD deja stiti sa creati features, steps, environment, browser, si acum e momentul sa completam suita de teste prin intermediul fisierelor de tip pages si base page.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lang="en-GB" sz="1000">
                <a:solidFill>
                  <a:schemeClr val="lt1"/>
                </a:solidFill>
                <a:latin typeface="Roboto"/>
                <a:ea typeface="Roboto"/>
                <a:cs typeface="Roboto"/>
                <a:sym typeface="Roboto"/>
              </a:rPr>
              <a:t>Fisierele de tip pages sunt cele pe baza carora se implementeaza design pattern-ul de page object model.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lang="en-GB" sz="1000">
                <a:solidFill>
                  <a:schemeClr val="lt1"/>
                </a:solidFill>
                <a:latin typeface="Roboto"/>
                <a:ea typeface="Roboto"/>
                <a:cs typeface="Roboto"/>
                <a:sym typeface="Roboto"/>
              </a:rPr>
              <a:t>Ele contin constante ca contin un tuplu format din selectorul unui element </a:t>
            </a:r>
            <a:r>
              <a:rPr b="1" lang="en-GB" sz="1000">
                <a:solidFill>
                  <a:schemeClr val="lt1"/>
                </a:solidFill>
                <a:latin typeface="Roboto"/>
                <a:ea typeface="Roboto"/>
                <a:cs typeface="Roboto"/>
                <a:sym typeface="Roboto"/>
              </a:rPr>
              <a:t>(id, xpath, clasa etc)  </a:t>
            </a:r>
            <a:r>
              <a:rPr b="1" lang="en-GB" sz="1000">
                <a:solidFill>
                  <a:schemeClr val="lt1"/>
                </a:solidFill>
                <a:latin typeface="Roboto"/>
                <a:ea typeface="Roboto"/>
                <a:cs typeface="Roboto"/>
                <a:sym typeface="Roboto"/>
              </a:rPr>
              <a:t>si respectiv valoarea acelui selector, si de asemenea contin si metode care reprezinta actiunile pe care le putem face intr-o pagina web.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lang="en-GB" sz="1000">
                <a:solidFill>
                  <a:schemeClr val="lt1"/>
                </a:solidFill>
                <a:latin typeface="Roboto"/>
                <a:ea typeface="Roboto"/>
                <a:cs typeface="Roboto"/>
                <a:sym typeface="Roboto"/>
              </a:rPr>
              <a:t>Fiecare fisier de python de tip pages va implementa o pagina dintr-un site web. Puteti vedea mai jos un exemplu de implementare a unui fisier de tip pages. Puteti analiza </a:t>
            </a:r>
            <a:r>
              <a:rPr b="1" lang="en-GB" sz="1000" u="sng">
                <a:solidFill>
                  <a:schemeClr val="hlink"/>
                </a:solidFill>
                <a:latin typeface="Roboto"/>
                <a:ea typeface="Roboto"/>
                <a:cs typeface="Roboto"/>
                <a:sym typeface="Roboto"/>
                <a:hlinkClick r:id="rId3"/>
              </a:rPr>
              <a:t>aici</a:t>
            </a:r>
            <a:r>
              <a:rPr b="1" lang="en-GB" sz="1000">
                <a:solidFill>
                  <a:schemeClr val="lt1"/>
                </a:solidFill>
                <a:latin typeface="Roboto"/>
                <a:ea typeface="Roboto"/>
                <a:cs typeface="Roboto"/>
                <a:sym typeface="Roboto"/>
              </a:rPr>
              <a:t>  continutul unui page file.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lang="en-GB" sz="1000">
                <a:solidFill>
                  <a:schemeClr val="lt1"/>
                </a:solidFill>
                <a:latin typeface="Roboto"/>
                <a:ea typeface="Roboto"/>
                <a:cs typeface="Roboto"/>
                <a:sym typeface="Roboto"/>
              </a:rPr>
              <a:t>Atentie, atunci cand vom referi selectorii din constante va trebui sa ii despachetam cu caracterul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lang="en-GB" sz="1000">
                <a:solidFill>
                  <a:schemeClr val="lt1"/>
                </a:solidFill>
                <a:latin typeface="Roboto"/>
                <a:ea typeface="Roboto"/>
                <a:cs typeface="Roboto"/>
                <a:sym typeface="Roboto"/>
              </a:rPr>
              <a:t>Exemplu: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Element: SEARCH_TEXTBOX = (By.ID,"gh-ac")</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Folosirea elementului fara steluta: self.chrome.find_element(self.SEARCH_TEXTBOX).send_keys(product_name) se va traduce in self.chrome.find_element(</a:t>
            </a:r>
            <a:r>
              <a:rPr b="1" lang="en-GB" sz="1000">
                <a:solidFill>
                  <a:schemeClr val="lt1"/>
                </a:solidFill>
                <a:latin typeface="Roboto"/>
                <a:ea typeface="Roboto"/>
                <a:cs typeface="Roboto"/>
                <a:sym typeface="Roboto"/>
              </a:rPr>
              <a:t>(By.ID,"gh-ac")</a:t>
            </a:r>
            <a:r>
              <a:rPr b="1" lang="en-GB" sz="1000">
                <a:solidFill>
                  <a:schemeClr val="lt1"/>
                </a:solidFill>
                <a:latin typeface="Roboto"/>
                <a:ea typeface="Roboto"/>
                <a:cs typeface="Roboto"/>
                <a:sym typeface="Roboto"/>
              </a:rPr>
              <a:t>).send_keys(product_name)</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Folosirea elementului cu steluta: self.chrome.find_element(*self.SEARCH_TEXTBOX).send_keys(product_name) se va traduce in self.chrome.find_element(By.ID,"gh-ac").send_keys(product_name)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Observati cum in al doilea caz avem o paranteza in plus.</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Puteti sa exersati crearea de pagini pentru exercitiile pe care le-ati facut in timpul saptamanii, si implementati in base_page orice metoda pe care considerati ca o veti folosi in mai multe locuri.</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6" st="16"/>
                                            </p:txEl>
                                          </p:spTgt>
                                        </p:tgtEl>
                                        <p:attrNameLst>
                                          <p:attrName>style.visibility</p:attrName>
                                        </p:attrNameLst>
                                      </p:cBhvr>
                                      <p:to>
                                        <p:strVal val="visible"/>
                                      </p:to>
                                    </p:set>
                                    <p:animEffect filter="fade" transition="in">
                                      <p:cBhvr>
                                        <p:cTn dur="1000"/>
                                        <p:tgtEl>
                                          <p:spTgt spid="24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7" st="17"/>
                                            </p:txEl>
                                          </p:spTgt>
                                        </p:tgtEl>
                                        <p:attrNameLst>
                                          <p:attrName>style.visibility</p:attrName>
                                        </p:attrNameLst>
                                      </p:cBhvr>
                                      <p:to>
                                        <p:strVal val="visible"/>
                                      </p:to>
                                    </p:set>
                                    <p:animEffect filter="fade" transition="in">
                                      <p:cBhvr>
                                        <p:cTn dur="1000"/>
                                        <p:tgtEl>
                                          <p:spTgt spid="244">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50764ec0ac_0_1"/>
          <p:cNvSpPr txBox="1"/>
          <p:nvPr>
            <p:ph idx="6" type="ctrTitle"/>
          </p:nvPr>
        </p:nvSpPr>
        <p:spPr>
          <a:xfrm>
            <a:off x="311700" y="214525"/>
            <a:ext cx="2045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Base Page</a:t>
            </a:r>
            <a:endParaRPr b="1">
              <a:solidFill>
                <a:schemeClr val="lt2"/>
              </a:solidFill>
              <a:latin typeface="Roboto"/>
              <a:ea typeface="Roboto"/>
              <a:cs typeface="Roboto"/>
              <a:sym typeface="Roboto"/>
            </a:endParaRPr>
          </a:p>
        </p:txBody>
      </p:sp>
      <p:cxnSp>
        <p:nvCxnSpPr>
          <p:cNvPr id="250" name="Google Shape;250;g250764ec0ac_0_1"/>
          <p:cNvCxnSpPr/>
          <p:nvPr/>
        </p:nvCxnSpPr>
        <p:spPr>
          <a:xfrm>
            <a:off x="353800" y="821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50764ec0ac_0_1"/>
          <p:cNvSpPr txBox="1"/>
          <p:nvPr/>
        </p:nvSpPr>
        <p:spPr>
          <a:xfrm>
            <a:off x="311700" y="2089050"/>
            <a:ext cx="8520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Uneori avem linii de cod care se pot repeta in mai multe teste, iar rescrierea lor va cauza definirea unui cod redundant.</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In acest caz, putem sa implementam acele linii de cod in metode definite intr-o clasa numita BasePage de unde le vom apela acolo unde avem nevoie.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Puteti sa analizati </a:t>
            </a:r>
            <a:r>
              <a:rPr b="1" lang="en-GB" sz="1000" u="sng">
                <a:solidFill>
                  <a:schemeClr val="hlink"/>
                </a:solidFill>
                <a:latin typeface="Roboto"/>
                <a:ea typeface="Roboto"/>
                <a:cs typeface="Roboto"/>
                <a:sym typeface="Roboto"/>
                <a:hlinkClick r:id="rId3"/>
              </a:rPr>
              <a:t>aici</a:t>
            </a:r>
            <a:r>
              <a:rPr b="1" lang="en-GB" sz="1000">
                <a:solidFill>
                  <a:schemeClr val="lt1"/>
                </a:solidFill>
                <a:latin typeface="Roboto"/>
                <a:ea typeface="Roboto"/>
                <a:cs typeface="Roboto"/>
                <a:sym typeface="Roboto"/>
              </a:rPr>
              <a:t> doua exemple de metode care se pot implementa in BasePage.</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080a20aec_0_0"/>
          <p:cNvSpPr txBox="1"/>
          <p:nvPr>
            <p:ph idx="6" type="ctrTitle"/>
          </p:nvPr>
        </p:nvSpPr>
        <p:spPr>
          <a:xfrm>
            <a:off x="311700" y="312175"/>
            <a:ext cx="4267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Rularea testelor in BDD</a:t>
            </a:r>
            <a:endParaRPr b="1">
              <a:solidFill>
                <a:schemeClr val="lt2"/>
              </a:solidFill>
              <a:latin typeface="Roboto"/>
              <a:ea typeface="Roboto"/>
              <a:cs typeface="Roboto"/>
              <a:sym typeface="Roboto"/>
            </a:endParaRPr>
          </a:p>
        </p:txBody>
      </p:sp>
      <p:cxnSp>
        <p:nvCxnSpPr>
          <p:cNvPr id="257" name="Google Shape;257;g25080a20aec_0_0"/>
          <p:cNvCxnSpPr/>
          <p:nvPr/>
        </p:nvCxnSpPr>
        <p:spPr>
          <a:xfrm>
            <a:off x="311700" y="91877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5080a20aec_0_0"/>
          <p:cNvSpPr txBox="1"/>
          <p:nvPr/>
        </p:nvSpPr>
        <p:spPr>
          <a:xfrm>
            <a:off x="311700" y="1463550"/>
            <a:ext cx="85206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Atunci cand vrem sa rulam teste in BDD avem mai multe optiuni:</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lang="en-GB" sz="1200">
                <a:solidFill>
                  <a:schemeClr val="lt1"/>
                </a:solidFill>
                <a:latin typeface="Roboto"/>
                <a:ea typeface="Roboto"/>
                <a:cs typeface="Roboto"/>
                <a:sym typeface="Roboto"/>
              </a:rPr>
              <a:t>Prima optiune este sa intram in feature file si sa dam click pe triunghiul verde aflat in dreapta fiecarui scenariu, pentru a le rula individual. Aceasta optiune nu e totusi cea mai dezirabila</a:t>
            </a:r>
            <a:endParaRPr b="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AutoNum type="arabicPeriod"/>
            </a:pPr>
            <a:r>
              <a:rPr b="1" lang="en-GB" sz="1200">
                <a:solidFill>
                  <a:schemeClr val="lt1"/>
                </a:solidFill>
                <a:latin typeface="Roboto"/>
                <a:ea typeface="Roboto"/>
                <a:cs typeface="Roboto"/>
                <a:sym typeface="Roboto"/>
              </a:rPr>
              <a:t>A doua optiune este de a scrie cuvantul </a:t>
            </a:r>
            <a:r>
              <a:rPr b="1" lang="en-GB" sz="1200">
                <a:solidFill>
                  <a:schemeClr val="accent1"/>
                </a:solidFill>
                <a:latin typeface="Roboto"/>
                <a:ea typeface="Roboto"/>
                <a:cs typeface="Roboto"/>
                <a:sym typeface="Roboto"/>
              </a:rPr>
              <a:t>behave</a:t>
            </a:r>
            <a:r>
              <a:rPr b="1" lang="en-GB" sz="1200">
                <a:solidFill>
                  <a:schemeClr val="lt1"/>
                </a:solidFill>
                <a:latin typeface="Roboto"/>
                <a:ea typeface="Roboto"/>
                <a:cs typeface="Roboto"/>
                <a:sym typeface="Roboto"/>
              </a:rPr>
              <a:t> in terminalul pycharmului, care va genera rularea tuturor testelor din suita creata</a:t>
            </a:r>
            <a:endParaRPr b="1" sz="12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Atunci cand vrem sa filtram numarul de teste pe care vrem sa le executam putem sa ne folosim de tag-urile pe care le-am invatat la sesiunea teoretica: </a:t>
            </a:r>
            <a:r>
              <a:rPr b="1" i="1" lang="en-GB" sz="1200">
                <a:solidFill>
                  <a:schemeClr val="lt1"/>
                </a:solidFill>
                <a:latin typeface="Roboto"/>
                <a:ea typeface="Roboto"/>
                <a:cs typeface="Roboto"/>
                <a:sym typeface="Roboto"/>
              </a:rPr>
              <a:t>behave --tags=shoppingCart</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Comanda de mai sus va rula toate testele care sunt marcate cu tag-ul </a:t>
            </a:r>
            <a:r>
              <a:rPr b="1" i="1" lang="en-GB" sz="1200">
                <a:solidFill>
                  <a:schemeClr val="lt1"/>
                </a:solidFill>
                <a:latin typeface="Roboto"/>
                <a:ea typeface="Roboto"/>
                <a:cs typeface="Roboto"/>
                <a:sym typeface="Roboto"/>
              </a:rPr>
              <a:t>shoppingCart</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1000"/>
                                        <p:tgtEl>
                                          <p:spTgt spid="25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