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Black"/>
      <p:bold r:id="rId24"/>
      <p:boldItalic r:id="rId25"/>
    </p:embeddedFont>
    <p:embeddedFont>
      <p:font typeface="Roboto Thin"/>
      <p:regular r:id="rId26"/>
      <p:bold r:id="rId27"/>
      <p:italic r:id="rId28"/>
      <p:boldItalic r:id="rId29"/>
    </p:embeddedFont>
    <p:embeddedFont>
      <p:font typeface="Roboto"/>
      <p:regular r:id="rId30"/>
      <p:bold r:id="rId31"/>
      <p:italic r:id="rId32"/>
      <p:boldItalic r:id="rId33"/>
    </p:embeddedFont>
    <p:embeddedFont>
      <p:font typeface="Didact Gothic"/>
      <p:regular r:id="rId34"/>
    </p:embeddedFont>
    <p:embeddedFont>
      <p:font typeface="Roboto Light"/>
      <p:regular r:id="rId35"/>
      <p:bold r:id="rId36"/>
      <p:italic r:id="rId37"/>
      <p:boldItalic r:id="rId38"/>
    </p:embeddedFont>
    <p:embeddedFont>
      <p:font typeface="Bree Serif"/>
      <p:regular r:id="rId39"/>
    </p:embeddedFont>
    <p:embeddedFont>
      <p:font typeface="Roboto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g3ovvI2AXpp5Imgp5KnzvQNvMK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6.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RobotoMono-boldItalic.fntdata"/><Relationship Id="rId24" Type="http://schemas.openxmlformats.org/officeDocument/2006/relationships/font" Target="fonts/RobotoBlack-bold.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Thin-regular.fntdata"/><Relationship Id="rId25" Type="http://schemas.openxmlformats.org/officeDocument/2006/relationships/font" Target="fonts/RobotoBlack-boldItalic.fntdata"/><Relationship Id="rId28" Type="http://schemas.openxmlformats.org/officeDocument/2006/relationships/font" Target="fonts/RobotoThin-italic.fntdata"/><Relationship Id="rId27" Type="http://schemas.openxmlformats.org/officeDocument/2006/relationships/font" Target="fonts/RobotoThin-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Thin-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RobotoLight-regular.fntdata"/><Relationship Id="rId12" Type="http://schemas.openxmlformats.org/officeDocument/2006/relationships/slide" Target="slides/slide8.xml"/><Relationship Id="rId34" Type="http://schemas.openxmlformats.org/officeDocument/2006/relationships/font" Target="fonts/DidactGothic-regular.fntdata"/><Relationship Id="rId15" Type="http://schemas.openxmlformats.org/officeDocument/2006/relationships/slide" Target="slides/slide11.xml"/><Relationship Id="rId37" Type="http://schemas.openxmlformats.org/officeDocument/2006/relationships/font" Target="fonts/RobotoLight-italic.fntdata"/><Relationship Id="rId14" Type="http://schemas.openxmlformats.org/officeDocument/2006/relationships/slide" Target="slides/slide10.xml"/><Relationship Id="rId36" Type="http://schemas.openxmlformats.org/officeDocument/2006/relationships/font" Target="fonts/RobotoLight-bold.fntdata"/><Relationship Id="rId17" Type="http://schemas.openxmlformats.org/officeDocument/2006/relationships/slide" Target="slides/slide13.xml"/><Relationship Id="rId39" Type="http://schemas.openxmlformats.org/officeDocument/2006/relationships/font" Target="fonts/BreeSerif-regular.fntdata"/><Relationship Id="rId16" Type="http://schemas.openxmlformats.org/officeDocument/2006/relationships/slide" Target="slides/slide12.xml"/><Relationship Id="rId38" Type="http://schemas.openxmlformats.org/officeDocument/2006/relationships/font" Target="fonts/Roboto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01c481a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501c481ae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419e3d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5419e3d83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419e3d8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5419e3d83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419e3d8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5419e3d83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419e3d8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5419e3d83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419e3d8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5419e3d83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419e3d8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5419e3d83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419e3d83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5419e3d83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419e3d83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5419e3d83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419e3d83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5419e3d83c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3764c0d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e3764c0da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4b7ec96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4b7ec967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en.wikipedia.org/wiki/Open_standard" TargetMode="External"/><Relationship Id="rId4" Type="http://schemas.openxmlformats.org/officeDocument/2006/relationships/hyperlink" Target="https://auth0.com/learn/token-based-authentication-made-eas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javatpoint.com/http-tutorial" TargetMode="External"/><Relationship Id="rId4" Type="http://schemas.openxmlformats.org/officeDocument/2006/relationships/hyperlink" Target="https://en.wikipedia.org/wiki/Internet_Assigned_Numbers_Authorit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postman.com/download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Teoretica 4</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Introducere in API</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501c481ae9_0_27"/>
          <p:cNvSpPr txBox="1"/>
          <p:nvPr>
            <p:ph idx="6" type="ctrTitle"/>
          </p:nvPr>
        </p:nvSpPr>
        <p:spPr>
          <a:xfrm>
            <a:off x="153850" y="69375"/>
            <a:ext cx="48885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600">
                <a:solidFill>
                  <a:schemeClr val="accent1"/>
                </a:solidFill>
                <a:latin typeface="Arial"/>
                <a:ea typeface="Arial"/>
                <a:cs typeface="Arial"/>
                <a:sym typeface="Arial"/>
              </a:rPr>
              <a:t>API Testing vs Unit Testing</a:t>
            </a:r>
            <a:endParaRPr/>
          </a:p>
        </p:txBody>
      </p:sp>
      <p:cxnSp>
        <p:nvCxnSpPr>
          <p:cNvPr id="265" name="Google Shape;265;g2501c481ae9_0_27"/>
          <p:cNvCxnSpPr/>
          <p:nvPr/>
        </p:nvCxnSpPr>
        <p:spPr>
          <a:xfrm>
            <a:off x="311700" y="736388"/>
            <a:ext cx="8520600" cy="0"/>
          </a:xfrm>
          <a:prstGeom prst="straightConnector1">
            <a:avLst/>
          </a:prstGeom>
          <a:noFill/>
          <a:ln cap="flat" cmpd="sng" w="9525">
            <a:solidFill>
              <a:schemeClr val="accent1"/>
            </a:solidFill>
            <a:prstDash val="solid"/>
            <a:round/>
            <a:headEnd len="sm" w="sm" type="none"/>
            <a:tailEnd len="sm" w="sm" type="none"/>
          </a:ln>
        </p:spPr>
      </p:cxnSp>
      <p:sp>
        <p:nvSpPr>
          <p:cNvPr id="266" name="Google Shape;266;g2501c481ae9_0_27"/>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7" name="Google Shape;267;g2501c481ae9_0_27"/>
          <p:cNvSpPr txBox="1"/>
          <p:nvPr/>
        </p:nvSpPr>
        <p:spPr>
          <a:xfrm>
            <a:off x="311700" y="1416500"/>
            <a:ext cx="8520600" cy="24858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chemeClr val="lt1"/>
              </a:buClr>
              <a:buSzPts val="1300"/>
              <a:buFont typeface="Calibri"/>
              <a:buChar char="●"/>
            </a:pPr>
            <a:r>
              <a:rPr lang="en-GB" sz="1300">
                <a:solidFill>
                  <a:schemeClr val="accent1"/>
                </a:solidFill>
                <a:latin typeface="Calibri"/>
                <a:ea typeface="Calibri"/>
                <a:cs typeface="Calibri"/>
                <a:sym typeface="Calibri"/>
              </a:rPr>
              <a:t>Testarea de API</a:t>
            </a:r>
            <a:r>
              <a:rPr lang="en-GB" sz="1300">
                <a:solidFill>
                  <a:schemeClr val="lt1"/>
                </a:solidFill>
                <a:latin typeface="Calibri"/>
                <a:ea typeface="Calibri"/>
                <a:cs typeface="Calibri"/>
                <a:sym typeface="Calibri"/>
              </a:rPr>
              <a:t> se face de regula atunci </a:t>
            </a:r>
            <a:r>
              <a:rPr lang="en-GB" sz="1300">
                <a:solidFill>
                  <a:schemeClr val="accent1"/>
                </a:solidFill>
                <a:latin typeface="Calibri"/>
                <a:ea typeface="Calibri"/>
                <a:cs typeface="Calibri"/>
                <a:sym typeface="Calibri"/>
              </a:rPr>
              <a:t>cand avem un output final al sistemului</a:t>
            </a:r>
            <a:r>
              <a:rPr lang="en-GB" sz="1300">
                <a:solidFill>
                  <a:schemeClr val="lt1"/>
                </a:solidFill>
                <a:latin typeface="Calibri"/>
                <a:ea typeface="Calibri"/>
                <a:cs typeface="Calibri"/>
                <a:sym typeface="Calibri"/>
              </a:rPr>
              <a:t>, si atunci cand doua </a:t>
            </a:r>
            <a:r>
              <a:rPr lang="en-GB" sz="1300">
                <a:solidFill>
                  <a:schemeClr val="accent1"/>
                </a:solidFill>
                <a:latin typeface="Calibri"/>
                <a:ea typeface="Calibri"/>
                <a:cs typeface="Calibri"/>
                <a:sym typeface="Calibri"/>
              </a:rPr>
              <a:t>sisteme sunt deja integrate</a:t>
            </a:r>
            <a:r>
              <a:rPr lang="en-GB" sz="1300">
                <a:solidFill>
                  <a:schemeClr val="lt1"/>
                </a:solidFill>
                <a:latin typeface="Calibri"/>
                <a:ea typeface="Calibri"/>
                <a:cs typeface="Calibri"/>
                <a:sym typeface="Calibri"/>
              </a:rPr>
              <a:t>, pentru a testa comunicarea dintre ele, in timp ce  </a:t>
            </a:r>
            <a:r>
              <a:rPr lang="en-GB" sz="1300">
                <a:solidFill>
                  <a:schemeClr val="accent1"/>
                </a:solidFill>
                <a:latin typeface="Calibri"/>
                <a:ea typeface="Calibri"/>
                <a:cs typeface="Calibri"/>
                <a:sym typeface="Calibri"/>
              </a:rPr>
              <a:t>testarea unitara</a:t>
            </a:r>
            <a:r>
              <a:rPr lang="en-GB" sz="1300">
                <a:solidFill>
                  <a:schemeClr val="lt1"/>
                </a:solidFill>
                <a:latin typeface="Calibri"/>
                <a:ea typeface="Calibri"/>
                <a:cs typeface="Calibri"/>
                <a:sym typeface="Calibri"/>
              </a:rPr>
              <a:t> se poate face </a:t>
            </a:r>
            <a:r>
              <a:rPr lang="en-GB" sz="1300">
                <a:solidFill>
                  <a:schemeClr val="accent1"/>
                </a:solidFill>
                <a:latin typeface="Calibri"/>
                <a:ea typeface="Calibri"/>
                <a:cs typeface="Calibri"/>
                <a:sym typeface="Calibri"/>
              </a:rPr>
              <a:t>pe o bucata foarte mica dintr-o functionalitate</a:t>
            </a:r>
            <a:r>
              <a:rPr lang="en-GB" sz="1300">
                <a:solidFill>
                  <a:schemeClr val="lt1"/>
                </a:solidFill>
                <a:latin typeface="Calibri"/>
                <a:ea typeface="Calibri"/>
                <a:cs typeface="Calibri"/>
                <a:sym typeface="Calibri"/>
              </a:rPr>
              <a:t> (ex: functii, variabile)</a:t>
            </a:r>
            <a:endParaRPr sz="1300">
              <a:solidFill>
                <a:schemeClr val="lt1"/>
              </a:solidFill>
              <a:latin typeface="Calibri"/>
              <a:ea typeface="Calibri"/>
              <a:cs typeface="Calibri"/>
              <a:sym typeface="Calibri"/>
            </a:endParaRPr>
          </a:p>
          <a:p>
            <a:pPr indent="-311150" lvl="0" marL="457200" rtl="0" algn="l">
              <a:lnSpc>
                <a:spcPct val="150000"/>
              </a:lnSpc>
              <a:spcBef>
                <a:spcPts val="0"/>
              </a:spcBef>
              <a:spcAft>
                <a:spcPts val="0"/>
              </a:spcAft>
              <a:buClr>
                <a:schemeClr val="lt1"/>
              </a:buClr>
              <a:buSzPts val="1300"/>
              <a:buFont typeface="Calibri"/>
              <a:buChar char="●"/>
            </a:pPr>
            <a:r>
              <a:rPr lang="en-GB" sz="1300">
                <a:solidFill>
                  <a:schemeClr val="accent1"/>
                </a:solidFill>
                <a:latin typeface="Calibri"/>
                <a:ea typeface="Calibri"/>
                <a:cs typeface="Calibri"/>
                <a:sym typeface="Calibri"/>
              </a:rPr>
              <a:t>Testarea de API </a:t>
            </a:r>
            <a:r>
              <a:rPr lang="en-GB" sz="1300">
                <a:solidFill>
                  <a:schemeClr val="lt1"/>
                </a:solidFill>
                <a:latin typeface="Calibri"/>
                <a:ea typeface="Calibri"/>
                <a:cs typeface="Calibri"/>
                <a:sym typeface="Calibri"/>
              </a:rPr>
              <a:t>este directionata mai degraba catre </a:t>
            </a:r>
            <a:r>
              <a:rPr lang="en-GB" sz="1300">
                <a:solidFill>
                  <a:schemeClr val="accent1"/>
                </a:solidFill>
                <a:latin typeface="Calibri"/>
                <a:ea typeface="Calibri"/>
                <a:cs typeface="Calibri"/>
                <a:sym typeface="Calibri"/>
              </a:rPr>
              <a:t>verificarea comportamentului de business si a arhitecturii de sistem</a:t>
            </a:r>
            <a:r>
              <a:rPr lang="en-GB" sz="1300">
                <a:solidFill>
                  <a:schemeClr val="lt1"/>
                </a:solidFill>
                <a:latin typeface="Calibri"/>
                <a:ea typeface="Calibri"/>
                <a:cs typeface="Calibri"/>
                <a:sym typeface="Calibri"/>
              </a:rPr>
              <a:t>, in timp ce </a:t>
            </a:r>
            <a:r>
              <a:rPr lang="en-GB" sz="1300">
                <a:solidFill>
                  <a:schemeClr val="accent1"/>
                </a:solidFill>
                <a:latin typeface="Calibri"/>
                <a:ea typeface="Calibri"/>
                <a:cs typeface="Calibri"/>
                <a:sym typeface="Calibri"/>
              </a:rPr>
              <a:t>testarea unitara verifica functionarea fiecarei functionalitati individuale, izolate</a:t>
            </a:r>
            <a:r>
              <a:rPr lang="en-GB" sz="1300">
                <a:solidFill>
                  <a:schemeClr val="lt1"/>
                </a:solidFill>
                <a:latin typeface="Calibri"/>
                <a:ea typeface="Calibri"/>
                <a:cs typeface="Calibri"/>
                <a:sym typeface="Calibri"/>
              </a:rPr>
              <a:t> de celelalte functionalitati/componente</a:t>
            </a:r>
            <a:endParaRPr sz="1300">
              <a:solidFill>
                <a:schemeClr val="lt1"/>
              </a:solidFill>
              <a:latin typeface="Calibri"/>
              <a:ea typeface="Calibri"/>
              <a:cs typeface="Calibri"/>
              <a:sym typeface="Calibri"/>
            </a:endParaRPr>
          </a:p>
          <a:p>
            <a:pPr indent="-311150" lvl="0" marL="457200" rtl="0" algn="l">
              <a:lnSpc>
                <a:spcPct val="150000"/>
              </a:lnSpc>
              <a:spcBef>
                <a:spcPts val="0"/>
              </a:spcBef>
              <a:spcAft>
                <a:spcPts val="0"/>
              </a:spcAft>
              <a:buClr>
                <a:schemeClr val="lt1"/>
              </a:buClr>
              <a:buSzPts val="1300"/>
              <a:buFont typeface="Calibri"/>
              <a:buChar char="●"/>
            </a:pPr>
            <a:r>
              <a:rPr lang="en-GB" sz="1300">
                <a:solidFill>
                  <a:schemeClr val="accent1"/>
                </a:solidFill>
                <a:latin typeface="Calibri"/>
                <a:ea typeface="Calibri"/>
                <a:cs typeface="Calibri"/>
                <a:sym typeface="Calibri"/>
              </a:rPr>
              <a:t>Testarea de API</a:t>
            </a:r>
            <a:r>
              <a:rPr lang="en-GB" sz="1300">
                <a:solidFill>
                  <a:schemeClr val="lt1"/>
                </a:solidFill>
                <a:latin typeface="Calibri"/>
                <a:ea typeface="Calibri"/>
                <a:cs typeface="Calibri"/>
                <a:sym typeface="Calibri"/>
              </a:rPr>
              <a:t> este in general </a:t>
            </a:r>
            <a:r>
              <a:rPr lang="en-GB" sz="1300">
                <a:solidFill>
                  <a:schemeClr val="accent1"/>
                </a:solidFill>
                <a:latin typeface="Calibri"/>
                <a:ea typeface="Calibri"/>
                <a:cs typeface="Calibri"/>
                <a:sym typeface="Calibri"/>
              </a:rPr>
              <a:t>facuta de catre testeri</a:t>
            </a:r>
            <a:r>
              <a:rPr lang="en-GB" sz="1300">
                <a:solidFill>
                  <a:schemeClr val="lt1"/>
                </a:solidFill>
                <a:latin typeface="Calibri"/>
                <a:ea typeface="Calibri"/>
                <a:cs typeface="Calibri"/>
                <a:sym typeface="Calibri"/>
              </a:rPr>
              <a:t>, in timp ce </a:t>
            </a:r>
            <a:r>
              <a:rPr lang="en-GB" sz="1300">
                <a:solidFill>
                  <a:schemeClr val="accent1"/>
                </a:solidFill>
                <a:latin typeface="Calibri"/>
                <a:ea typeface="Calibri"/>
                <a:cs typeface="Calibri"/>
                <a:sym typeface="Calibri"/>
              </a:rPr>
              <a:t>testarea unitara</a:t>
            </a:r>
            <a:r>
              <a:rPr lang="en-GB" sz="1300">
                <a:solidFill>
                  <a:schemeClr val="lt1"/>
                </a:solidFill>
                <a:latin typeface="Calibri"/>
                <a:ea typeface="Calibri"/>
                <a:cs typeface="Calibri"/>
                <a:sym typeface="Calibri"/>
              </a:rPr>
              <a:t> este de regula </a:t>
            </a:r>
            <a:r>
              <a:rPr lang="en-GB" sz="1300">
                <a:solidFill>
                  <a:schemeClr val="accent1"/>
                </a:solidFill>
                <a:latin typeface="Calibri"/>
                <a:ea typeface="Calibri"/>
                <a:cs typeface="Calibri"/>
                <a:sym typeface="Calibri"/>
              </a:rPr>
              <a:t>facuta de catre dezvoltatori</a:t>
            </a:r>
            <a:endParaRPr b="1" sz="7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5419e3d83c_0_0"/>
          <p:cNvSpPr txBox="1"/>
          <p:nvPr>
            <p:ph idx="6" type="ctrTitle"/>
          </p:nvPr>
        </p:nvSpPr>
        <p:spPr>
          <a:xfrm>
            <a:off x="141325" y="127900"/>
            <a:ext cx="46467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600">
                <a:solidFill>
                  <a:schemeClr val="accent1"/>
                </a:solidFill>
                <a:latin typeface="Arial"/>
                <a:ea typeface="Arial"/>
                <a:cs typeface="Arial"/>
                <a:sym typeface="Arial"/>
              </a:rPr>
              <a:t>Abordarea Testarii de API</a:t>
            </a:r>
            <a:endParaRPr sz="1600">
              <a:solidFill>
                <a:schemeClr val="accent1"/>
              </a:solidFill>
            </a:endParaRPr>
          </a:p>
        </p:txBody>
      </p:sp>
      <p:cxnSp>
        <p:nvCxnSpPr>
          <p:cNvPr id="273" name="Google Shape;273;g25419e3d83c_0_0"/>
          <p:cNvCxnSpPr/>
          <p:nvPr/>
        </p:nvCxnSpPr>
        <p:spPr>
          <a:xfrm>
            <a:off x="311700" y="734500"/>
            <a:ext cx="8520600" cy="0"/>
          </a:xfrm>
          <a:prstGeom prst="straightConnector1">
            <a:avLst/>
          </a:prstGeom>
          <a:noFill/>
          <a:ln cap="flat" cmpd="sng" w="9525">
            <a:solidFill>
              <a:schemeClr val="accent1"/>
            </a:solidFill>
            <a:prstDash val="solid"/>
            <a:round/>
            <a:headEnd len="sm" w="sm" type="none"/>
            <a:tailEnd len="sm" w="sm" type="none"/>
          </a:ln>
        </p:spPr>
      </p:cxnSp>
      <p:sp>
        <p:nvSpPr>
          <p:cNvPr id="274" name="Google Shape;274;g25419e3d83c_0_0"/>
          <p:cNvSpPr txBox="1"/>
          <p:nvPr/>
        </p:nvSpPr>
        <p:spPr>
          <a:xfrm>
            <a:off x="311700" y="1172175"/>
            <a:ext cx="8520600" cy="3016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chemeClr val="lt1"/>
              </a:buClr>
              <a:buSzPts val="1600"/>
              <a:buFont typeface="Calibri"/>
              <a:buChar char="●"/>
            </a:pPr>
            <a:r>
              <a:rPr b="0" i="0" lang="en-GB" sz="1600" u="none" cap="none" strike="noStrike">
                <a:solidFill>
                  <a:schemeClr val="lt1"/>
                </a:solidFill>
                <a:latin typeface="Calibri"/>
                <a:ea typeface="Calibri"/>
                <a:cs typeface="Calibri"/>
                <a:sym typeface="Calibri"/>
              </a:rPr>
              <a:t>Atunci cand facem testare de API, trebuie sa stim sa interpretam in primul rand erorile care pot aparea, care pot fi cauzate de erori umane (date incorecte introduse), erori  generate de produs (bug-uri in aplicatie) sau erori generate de server (fisiere corupte, parametri de conectare incorecti, incapacitatea de procesare a unor date etc)</a:t>
            </a:r>
            <a:endParaRPr b="0" i="0" sz="1600" u="none" cap="none" strike="noStrike">
              <a:solidFill>
                <a:schemeClr val="lt1"/>
              </a:solidFill>
              <a:latin typeface="Calibri"/>
              <a:ea typeface="Calibri"/>
              <a:cs typeface="Calibri"/>
              <a:sym typeface="Calibri"/>
            </a:endParaRPr>
          </a:p>
          <a:p>
            <a:pPr indent="-330200" lvl="0" marL="457200" marR="0" rtl="0" algn="l">
              <a:lnSpc>
                <a:spcPct val="150000"/>
              </a:lnSpc>
              <a:spcBef>
                <a:spcPts val="0"/>
              </a:spcBef>
              <a:spcAft>
                <a:spcPts val="0"/>
              </a:spcAft>
              <a:buClr>
                <a:schemeClr val="lt1"/>
              </a:buClr>
              <a:buSzPts val="1600"/>
              <a:buFont typeface="Calibri"/>
              <a:buChar char="●"/>
            </a:pPr>
            <a:r>
              <a:rPr b="0" i="0" lang="en-GB" sz="1600" u="none" cap="none" strike="noStrike">
                <a:solidFill>
                  <a:schemeClr val="lt1"/>
                </a:solidFill>
                <a:latin typeface="Calibri"/>
                <a:ea typeface="Calibri"/>
                <a:cs typeface="Calibri"/>
                <a:sym typeface="Calibri"/>
              </a:rPr>
              <a:t>Atunci cand o aplicatie este dezvoltata, este recomandat ca testarea sa fie desfasurata concomitent, astfel incat problemele  sa poata  fi descoperite in timp util</a:t>
            </a:r>
            <a:endParaRPr b="0" i="0" sz="1600" u="none" cap="none" strike="noStrike">
              <a:solidFill>
                <a:schemeClr val="lt1"/>
              </a:solidFill>
              <a:latin typeface="Calibri"/>
              <a:ea typeface="Calibri"/>
              <a:cs typeface="Calibri"/>
              <a:sym typeface="Calibri"/>
            </a:endParaRPr>
          </a:p>
          <a:p>
            <a:pPr indent="-330200" lvl="0" marL="457200" marR="0" rtl="0" algn="l">
              <a:lnSpc>
                <a:spcPct val="150000"/>
              </a:lnSpc>
              <a:spcBef>
                <a:spcPts val="0"/>
              </a:spcBef>
              <a:spcAft>
                <a:spcPts val="0"/>
              </a:spcAft>
              <a:buClr>
                <a:schemeClr val="lt1"/>
              </a:buClr>
              <a:buSzPts val="1600"/>
              <a:buFont typeface="Calibri"/>
              <a:buChar char="●"/>
            </a:pPr>
            <a:r>
              <a:rPr b="0" i="0" lang="en-GB" sz="1600" u="none" cap="none" strike="noStrike">
                <a:solidFill>
                  <a:schemeClr val="lt1"/>
                </a:solidFill>
                <a:latin typeface="Calibri"/>
                <a:ea typeface="Calibri"/>
                <a:cs typeface="Calibri"/>
                <a:sym typeface="Calibri"/>
              </a:rPr>
              <a:t>La fel ca orice alt tip de testare, </a:t>
            </a:r>
            <a:r>
              <a:rPr b="0" i="0" lang="en-GB" sz="1600" u="none" cap="none" strike="noStrike">
                <a:solidFill>
                  <a:schemeClr val="accent3"/>
                </a:solidFill>
                <a:latin typeface="Calibri"/>
                <a:ea typeface="Calibri"/>
                <a:cs typeface="Calibri"/>
                <a:sym typeface="Calibri"/>
              </a:rPr>
              <a:t>testarea de API va acoperi atat scenarii pozitive cat si scenarii negative, si se va baza pe toate tehnicile si tipurile de testare</a:t>
            </a:r>
            <a:r>
              <a:rPr b="0" i="0" lang="en-GB" sz="1600" u="none" cap="none" strike="noStrike">
                <a:solidFill>
                  <a:schemeClr val="lt1"/>
                </a:solidFill>
                <a:latin typeface="Calibri"/>
                <a:ea typeface="Calibri"/>
                <a:cs typeface="Calibri"/>
                <a:sym typeface="Calibri"/>
              </a:rPr>
              <a:t> care au fost invatate pana acum</a:t>
            </a:r>
            <a:endParaRPr b="0" i="0" sz="16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5419e3d83c_0_6"/>
          <p:cNvSpPr txBox="1"/>
          <p:nvPr>
            <p:ph idx="6" type="ctrTitle"/>
          </p:nvPr>
        </p:nvSpPr>
        <p:spPr>
          <a:xfrm>
            <a:off x="218050" y="29982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200">
                <a:solidFill>
                  <a:schemeClr val="accent1"/>
                </a:solidFill>
                <a:latin typeface="Arial"/>
                <a:ea typeface="Arial"/>
                <a:cs typeface="Arial"/>
                <a:sym typeface="Arial"/>
              </a:rPr>
              <a:t>Responsabilitati si Cunostiinte Necesare ale unui tester de API</a:t>
            </a:r>
            <a:endParaRPr sz="1200">
              <a:solidFill>
                <a:schemeClr val="accent1"/>
              </a:solidFill>
            </a:endParaRPr>
          </a:p>
        </p:txBody>
      </p:sp>
      <p:cxnSp>
        <p:nvCxnSpPr>
          <p:cNvPr id="280" name="Google Shape;280;g25419e3d83c_0_6"/>
          <p:cNvCxnSpPr/>
          <p:nvPr/>
        </p:nvCxnSpPr>
        <p:spPr>
          <a:xfrm>
            <a:off x="311700" y="946750"/>
            <a:ext cx="8520600" cy="0"/>
          </a:xfrm>
          <a:prstGeom prst="straightConnector1">
            <a:avLst/>
          </a:prstGeom>
          <a:noFill/>
          <a:ln cap="flat" cmpd="sng" w="9525">
            <a:solidFill>
              <a:schemeClr val="accent1"/>
            </a:solidFill>
            <a:prstDash val="solid"/>
            <a:round/>
            <a:headEnd len="sm" w="sm" type="none"/>
            <a:tailEnd len="sm" w="sm" type="none"/>
          </a:ln>
        </p:spPr>
      </p:cxnSp>
      <p:sp>
        <p:nvSpPr>
          <p:cNvPr id="281" name="Google Shape;281;g25419e3d83c_0_6"/>
          <p:cNvSpPr txBox="1"/>
          <p:nvPr/>
        </p:nvSpPr>
        <p:spPr>
          <a:xfrm>
            <a:off x="218050" y="1228500"/>
            <a:ext cx="85206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lt1"/>
              </a:buClr>
              <a:buSzPts val="1400"/>
              <a:buFont typeface="Calibri"/>
              <a:buChar char="●"/>
            </a:pPr>
            <a:r>
              <a:rPr b="0" i="0" lang="en-GB" u="none" cap="none" strike="noStrike">
                <a:solidFill>
                  <a:schemeClr val="lt1"/>
                </a:solidFill>
                <a:latin typeface="Calibri"/>
                <a:ea typeface="Calibri"/>
                <a:cs typeface="Calibri"/>
                <a:sym typeface="Calibri"/>
              </a:rPr>
              <a:t>Necesitatea cunoasterii notiunii de </a:t>
            </a:r>
            <a:r>
              <a:rPr b="0" i="0" lang="en-GB" u="none" cap="none" strike="noStrike">
                <a:solidFill>
                  <a:schemeClr val="accent3"/>
                </a:solidFill>
                <a:latin typeface="Calibri"/>
                <a:ea typeface="Calibri"/>
                <a:cs typeface="Calibri"/>
                <a:sym typeface="Calibri"/>
              </a:rPr>
              <a:t>Web Service</a:t>
            </a:r>
            <a:r>
              <a:rPr b="0" i="0" lang="en-GB" u="none" cap="none" strike="noStrike">
                <a:solidFill>
                  <a:schemeClr val="lt1"/>
                </a:solidFill>
                <a:latin typeface="Calibri"/>
                <a:ea typeface="Calibri"/>
                <a:cs typeface="Calibri"/>
                <a:sym typeface="Calibri"/>
              </a:rPr>
              <a:t> pentru diverse categorii cum ar fi </a:t>
            </a:r>
            <a:r>
              <a:rPr b="0" i="1" lang="en-GB" u="none" cap="none" strike="noStrike">
                <a:solidFill>
                  <a:schemeClr val="accent3"/>
                </a:solidFill>
                <a:latin typeface="Calibri"/>
                <a:ea typeface="Calibri"/>
                <a:cs typeface="Calibri"/>
                <a:sym typeface="Calibri"/>
              </a:rPr>
              <a:t>REST, SOAP</a:t>
            </a:r>
            <a:r>
              <a:rPr b="0" i="0" lang="en-GB" u="none" cap="none" strike="noStrike">
                <a:solidFill>
                  <a:schemeClr val="accent3"/>
                </a:solidFill>
                <a:latin typeface="Calibri"/>
                <a:ea typeface="Calibri"/>
                <a:cs typeface="Calibri"/>
                <a:sym typeface="Calibri"/>
              </a:rPr>
              <a:t> and </a:t>
            </a:r>
            <a:r>
              <a:rPr b="0" i="1" lang="en-GB" u="none" cap="none" strike="noStrike">
                <a:solidFill>
                  <a:schemeClr val="accent3"/>
                </a:solidFill>
                <a:latin typeface="Calibri"/>
                <a:ea typeface="Calibri"/>
                <a:cs typeface="Calibri"/>
                <a:sym typeface="Calibri"/>
              </a:rPr>
              <a:t>Micro Services</a:t>
            </a:r>
            <a:r>
              <a:rPr b="0" i="1" lang="en-GB" u="none" cap="none" strike="noStrike">
                <a:solidFill>
                  <a:srgbClr val="FFFFFF"/>
                </a:solidFill>
                <a:latin typeface="Calibri"/>
                <a:ea typeface="Calibri"/>
                <a:cs typeface="Calibri"/>
                <a:sym typeface="Calibri"/>
              </a:rPr>
              <a:t> </a:t>
            </a:r>
            <a:r>
              <a:rPr b="0" i="0" lang="en-GB" u="none" cap="none" strike="noStrike">
                <a:solidFill>
                  <a:srgbClr val="FFFFFF"/>
                </a:solidFill>
                <a:latin typeface="Calibri"/>
                <a:ea typeface="Calibri"/>
                <a:cs typeface="Calibri"/>
                <a:sym typeface="Calibri"/>
              </a:rPr>
              <a:t>(Macar la nivel conceptual)</a:t>
            </a:r>
            <a:endParaRPr b="0" i="0" u="none" cap="none" strike="noStrike">
              <a:solidFill>
                <a:srgbClr val="FFFFFF"/>
              </a:solidFill>
              <a:latin typeface="Calibri"/>
              <a:ea typeface="Calibri"/>
              <a:cs typeface="Calibri"/>
              <a:sym typeface="Calibri"/>
            </a:endParaRPr>
          </a:p>
          <a:p>
            <a:pPr indent="-317500" lvl="0" marL="457200" marR="0" rtl="0" algn="l">
              <a:lnSpc>
                <a:spcPct val="150000"/>
              </a:lnSpc>
              <a:spcBef>
                <a:spcPts val="0"/>
              </a:spcBef>
              <a:spcAft>
                <a:spcPts val="0"/>
              </a:spcAft>
              <a:buClr>
                <a:srgbClr val="FFFFFF"/>
              </a:buClr>
              <a:buSzPts val="1400"/>
              <a:buFont typeface="Calibri"/>
              <a:buChar char="●"/>
            </a:pPr>
            <a:r>
              <a:rPr b="0" i="0" lang="en-GB" u="none" cap="none" strike="noStrike">
                <a:solidFill>
                  <a:srgbClr val="FFFFFF"/>
                </a:solidFill>
                <a:latin typeface="Calibri"/>
                <a:ea typeface="Calibri"/>
                <a:cs typeface="Calibri"/>
                <a:sym typeface="Calibri"/>
              </a:rPr>
              <a:t>Cunoasterea metodelor principale de HTTP, cum ar fi </a:t>
            </a:r>
            <a:r>
              <a:rPr b="0" i="0" lang="en-GB" u="none" cap="none" strike="noStrike">
                <a:solidFill>
                  <a:schemeClr val="accent3"/>
                </a:solidFill>
                <a:latin typeface="Calibri"/>
                <a:ea typeface="Calibri"/>
                <a:cs typeface="Calibri"/>
                <a:sym typeface="Calibri"/>
              </a:rPr>
              <a:t>GET, POST, PUT, PATCH,DELETE</a:t>
            </a:r>
            <a:endParaRPr b="0" i="0" u="none" cap="none" strike="noStrike">
              <a:solidFill>
                <a:schemeClr val="accent3"/>
              </a:solidFill>
              <a:latin typeface="Calibri"/>
              <a:ea typeface="Calibri"/>
              <a:cs typeface="Calibri"/>
              <a:sym typeface="Calibri"/>
            </a:endParaRPr>
          </a:p>
          <a:p>
            <a:pPr indent="-317500" lvl="0" marL="457200" marR="0" rtl="0" algn="l">
              <a:lnSpc>
                <a:spcPct val="150000"/>
              </a:lnSpc>
              <a:spcBef>
                <a:spcPts val="0"/>
              </a:spcBef>
              <a:spcAft>
                <a:spcPts val="0"/>
              </a:spcAft>
              <a:buClr>
                <a:srgbClr val="FFFFFF"/>
              </a:buClr>
              <a:buSzPts val="1400"/>
              <a:buFont typeface="Calibri"/>
              <a:buChar char="●"/>
            </a:pPr>
            <a:r>
              <a:rPr b="0" i="0" lang="en-GB" u="none" cap="none" strike="noStrike">
                <a:solidFill>
                  <a:srgbClr val="FFFFFF"/>
                </a:solidFill>
                <a:latin typeface="Calibri"/>
                <a:ea typeface="Calibri"/>
                <a:cs typeface="Calibri"/>
                <a:sym typeface="Calibri"/>
              </a:rPr>
              <a:t>Cunoasterea </a:t>
            </a:r>
            <a:r>
              <a:rPr b="0" i="0" lang="en-GB" u="none" cap="none" strike="noStrike">
                <a:solidFill>
                  <a:schemeClr val="accent3"/>
                </a:solidFill>
                <a:latin typeface="Calibri"/>
                <a:ea typeface="Calibri"/>
                <a:cs typeface="Calibri"/>
                <a:sym typeface="Calibri"/>
              </a:rPr>
              <a:t>codurilor de raspuns HTTP</a:t>
            </a:r>
            <a:r>
              <a:rPr b="0" i="0" lang="en-GB" u="none" cap="none" strike="noStrike">
                <a:solidFill>
                  <a:srgbClr val="FFFFFF"/>
                </a:solidFill>
                <a:latin typeface="Calibri"/>
                <a:ea typeface="Calibri"/>
                <a:cs typeface="Calibri"/>
                <a:sym typeface="Calibri"/>
              </a:rPr>
              <a:t> pentru validarea raspunsului din punctul de vedere al codului, mesajului si al timpului de raspuns</a:t>
            </a:r>
            <a:endParaRPr b="0" i="0" u="none" cap="none" strike="noStrike">
              <a:solidFill>
                <a:srgbClr val="FFFFFF"/>
              </a:solidFill>
              <a:latin typeface="Calibri"/>
              <a:ea typeface="Calibri"/>
              <a:cs typeface="Calibri"/>
              <a:sym typeface="Calibri"/>
            </a:endParaRPr>
          </a:p>
          <a:p>
            <a:pPr indent="-317500" lvl="0" marL="457200" marR="0" rtl="0" algn="l">
              <a:lnSpc>
                <a:spcPct val="150000"/>
              </a:lnSpc>
              <a:spcBef>
                <a:spcPts val="0"/>
              </a:spcBef>
              <a:spcAft>
                <a:spcPts val="0"/>
              </a:spcAft>
              <a:buClr>
                <a:srgbClr val="FFFFFF"/>
              </a:buClr>
              <a:buSzPts val="1400"/>
              <a:buFont typeface="Calibri"/>
              <a:buChar char="●"/>
            </a:pPr>
            <a:r>
              <a:rPr b="0" i="0" lang="en-GB" u="none" cap="none" strike="noStrike">
                <a:solidFill>
                  <a:srgbClr val="FFFFFF"/>
                </a:solidFill>
                <a:latin typeface="Calibri"/>
                <a:ea typeface="Calibri"/>
                <a:cs typeface="Calibri"/>
                <a:sym typeface="Calibri"/>
              </a:rPr>
              <a:t>Cunoasterea conceptelor de </a:t>
            </a:r>
            <a:r>
              <a:rPr b="0" i="0" lang="en-GB" u="none" cap="none" strike="noStrike">
                <a:solidFill>
                  <a:schemeClr val="accent3"/>
                </a:solidFill>
                <a:latin typeface="Calibri"/>
                <a:ea typeface="Calibri"/>
                <a:cs typeface="Calibri"/>
                <a:sym typeface="Calibri"/>
              </a:rPr>
              <a:t>XML si JSON</a:t>
            </a:r>
            <a:r>
              <a:rPr b="0" i="0" lang="en-GB" u="none" cap="none" strike="noStrike">
                <a:solidFill>
                  <a:srgbClr val="FFFFFF"/>
                </a:solidFill>
                <a:latin typeface="Calibri"/>
                <a:ea typeface="Calibri"/>
                <a:cs typeface="Calibri"/>
                <a:sym typeface="Calibri"/>
              </a:rPr>
              <a:t> pentru a putea defini corpul requesturilor de API</a:t>
            </a:r>
            <a:endParaRPr b="0" i="0" u="none" cap="none" strike="noStrike">
              <a:solidFill>
                <a:srgbClr val="FFFFFF"/>
              </a:solidFill>
              <a:latin typeface="Calibri"/>
              <a:ea typeface="Calibri"/>
              <a:cs typeface="Calibri"/>
              <a:sym typeface="Calibri"/>
            </a:endParaRPr>
          </a:p>
          <a:p>
            <a:pPr indent="-317500" lvl="0" marL="457200" marR="0" rtl="0" algn="l">
              <a:lnSpc>
                <a:spcPct val="150000"/>
              </a:lnSpc>
              <a:spcBef>
                <a:spcPts val="0"/>
              </a:spcBef>
              <a:spcAft>
                <a:spcPts val="0"/>
              </a:spcAft>
              <a:buClr>
                <a:srgbClr val="FFFFFF"/>
              </a:buClr>
              <a:buSzPts val="1400"/>
              <a:buFont typeface="Calibri"/>
              <a:buChar char="●"/>
            </a:pPr>
            <a:r>
              <a:rPr b="0" i="0" lang="en-GB" u="none" cap="none" strike="noStrike">
                <a:solidFill>
                  <a:srgbClr val="FFFFFF"/>
                </a:solidFill>
                <a:latin typeface="Calibri"/>
                <a:ea typeface="Calibri"/>
                <a:cs typeface="Calibri"/>
                <a:sym typeface="Calibri"/>
              </a:rPr>
              <a:t>Cunoasterea conceptuala a notiunii de </a:t>
            </a:r>
            <a:r>
              <a:rPr b="0" i="0" lang="en-GB" u="none" cap="none" strike="noStrike">
                <a:solidFill>
                  <a:schemeClr val="accent3"/>
                </a:solidFill>
                <a:latin typeface="Calibri"/>
                <a:ea typeface="Calibri"/>
                <a:cs typeface="Calibri"/>
                <a:sym typeface="Calibri"/>
              </a:rPr>
              <a:t>OAuth</a:t>
            </a:r>
            <a:endParaRPr b="0" i="0" u="none" cap="none" strike="noStrike">
              <a:solidFill>
                <a:schemeClr val="accent3"/>
              </a:solidFill>
              <a:latin typeface="Calibri"/>
              <a:ea typeface="Calibri"/>
              <a:cs typeface="Calibri"/>
              <a:sym typeface="Calibri"/>
            </a:endParaRPr>
          </a:p>
          <a:p>
            <a:pPr indent="-317500" lvl="0" marL="457200" marR="0" rtl="0" algn="l">
              <a:lnSpc>
                <a:spcPct val="150000"/>
              </a:lnSpc>
              <a:spcBef>
                <a:spcPts val="0"/>
              </a:spcBef>
              <a:spcAft>
                <a:spcPts val="0"/>
              </a:spcAft>
              <a:buClr>
                <a:srgbClr val="FFFFFF"/>
              </a:buClr>
              <a:buSzPts val="1400"/>
              <a:buFont typeface="Calibri"/>
              <a:buChar char="●"/>
            </a:pPr>
            <a:r>
              <a:rPr b="0" i="0" lang="en-GB" u="none" cap="none" strike="noStrike">
                <a:solidFill>
                  <a:srgbClr val="FFFFFF"/>
                </a:solidFill>
                <a:latin typeface="Calibri"/>
                <a:ea typeface="Calibri"/>
                <a:cs typeface="Calibri"/>
                <a:sym typeface="Calibri"/>
              </a:rPr>
              <a:t>Capacitatea de a intelege documentatia de API si de a scrie test case-uri plecand de la aceasta</a:t>
            </a:r>
            <a:endParaRPr b="0" i="0" u="none" cap="none" strike="noStrike">
              <a:solidFill>
                <a:srgbClr val="FFFFFF"/>
              </a:solidFill>
              <a:latin typeface="Calibri"/>
              <a:ea typeface="Calibri"/>
              <a:cs typeface="Calibri"/>
              <a:sym typeface="Calibri"/>
            </a:endParaRPr>
          </a:p>
          <a:p>
            <a:pPr indent="-317500" lvl="0" marL="457200" marR="0" rtl="0" algn="l">
              <a:lnSpc>
                <a:spcPct val="150000"/>
              </a:lnSpc>
              <a:spcBef>
                <a:spcPts val="0"/>
              </a:spcBef>
              <a:spcAft>
                <a:spcPts val="0"/>
              </a:spcAft>
              <a:buClr>
                <a:srgbClr val="FFFFFF"/>
              </a:buClr>
              <a:buSzPts val="1400"/>
              <a:buFont typeface="Calibri"/>
              <a:buChar char="●"/>
            </a:pPr>
            <a:r>
              <a:rPr b="0" i="0" lang="en-GB" u="none" cap="none" strike="noStrike">
                <a:solidFill>
                  <a:srgbClr val="FFFFFF"/>
                </a:solidFill>
                <a:latin typeface="Calibri"/>
                <a:ea typeface="Calibri"/>
                <a:cs typeface="Calibri"/>
                <a:sym typeface="Calibri"/>
              </a:rPr>
              <a:t>Capacitatea de a putea scrie instructiuni de baza de </a:t>
            </a:r>
            <a:r>
              <a:rPr lang="en-GB">
                <a:solidFill>
                  <a:srgbClr val="FFFFFF"/>
                </a:solidFill>
                <a:latin typeface="Calibri"/>
                <a:ea typeface="Calibri"/>
                <a:cs typeface="Calibri"/>
                <a:sym typeface="Calibri"/>
              </a:rPr>
              <a:t>JS</a:t>
            </a:r>
            <a:r>
              <a:rPr b="0" i="0" lang="en-GB" u="none" cap="none" strike="noStrike">
                <a:solidFill>
                  <a:srgbClr val="FFFFFF"/>
                </a:solidFill>
                <a:latin typeface="Calibri"/>
                <a:ea typeface="Calibri"/>
                <a:cs typeface="Calibri"/>
                <a:sym typeface="Calibri"/>
              </a:rPr>
              <a:t> pentru a putea verifica rezultatul request-urilor de API</a:t>
            </a:r>
            <a:endParaRPr b="0" i="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0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1000"/>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1000"/>
                                        <p:tgtEl>
                                          <p:spTgt spid="2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animEffect filter="fade" transition="in">
                                      <p:cBhvr>
                                        <p:cTn dur="1000"/>
                                        <p:tgtEl>
                                          <p:spTgt spid="2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5" st="5"/>
                                            </p:txEl>
                                          </p:spTgt>
                                        </p:tgtEl>
                                        <p:attrNameLst>
                                          <p:attrName>style.visibility</p:attrName>
                                        </p:attrNameLst>
                                      </p:cBhvr>
                                      <p:to>
                                        <p:strVal val="visible"/>
                                      </p:to>
                                    </p:set>
                                    <p:animEffect filter="fade" transition="in">
                                      <p:cBhvr>
                                        <p:cTn dur="1000"/>
                                        <p:tgtEl>
                                          <p:spTgt spid="2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6" st="6"/>
                                            </p:txEl>
                                          </p:spTgt>
                                        </p:tgtEl>
                                        <p:attrNameLst>
                                          <p:attrName>style.visibility</p:attrName>
                                        </p:attrNameLst>
                                      </p:cBhvr>
                                      <p:to>
                                        <p:strVal val="visible"/>
                                      </p:to>
                                    </p:set>
                                    <p:animEffect filter="fade" transition="in">
                                      <p:cBhvr>
                                        <p:cTn dur="1000"/>
                                        <p:tgtEl>
                                          <p:spTgt spid="28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5419e3d83c_0_12"/>
          <p:cNvSpPr txBox="1"/>
          <p:nvPr>
            <p:ph idx="6" type="ctrTitle"/>
          </p:nvPr>
        </p:nvSpPr>
        <p:spPr>
          <a:xfrm>
            <a:off x="218050" y="29982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200">
                <a:solidFill>
                  <a:schemeClr val="accent1"/>
                </a:solidFill>
                <a:latin typeface="Arial"/>
                <a:ea typeface="Arial"/>
                <a:cs typeface="Arial"/>
                <a:sym typeface="Arial"/>
              </a:rPr>
              <a:t>XML vs JSON</a:t>
            </a:r>
            <a:endParaRPr sz="1200">
              <a:solidFill>
                <a:schemeClr val="accent1"/>
              </a:solidFill>
            </a:endParaRPr>
          </a:p>
        </p:txBody>
      </p:sp>
      <p:cxnSp>
        <p:nvCxnSpPr>
          <p:cNvPr id="287" name="Google Shape;287;g25419e3d83c_0_12"/>
          <p:cNvCxnSpPr/>
          <p:nvPr/>
        </p:nvCxnSpPr>
        <p:spPr>
          <a:xfrm>
            <a:off x="311700" y="946750"/>
            <a:ext cx="8520600" cy="0"/>
          </a:xfrm>
          <a:prstGeom prst="straightConnector1">
            <a:avLst/>
          </a:prstGeom>
          <a:noFill/>
          <a:ln cap="flat" cmpd="sng" w="9525">
            <a:solidFill>
              <a:schemeClr val="accent1"/>
            </a:solidFill>
            <a:prstDash val="solid"/>
            <a:round/>
            <a:headEnd len="sm" w="sm" type="none"/>
            <a:tailEnd len="sm" w="sm" type="none"/>
          </a:ln>
        </p:spPr>
      </p:cxnSp>
      <p:pic>
        <p:nvPicPr>
          <p:cNvPr id="288" name="Google Shape;288;g25419e3d83c_0_12"/>
          <p:cNvPicPr preferRelativeResize="0"/>
          <p:nvPr/>
        </p:nvPicPr>
        <p:blipFill rotWithShape="1">
          <a:blip r:embed="rId3">
            <a:alphaModFix/>
          </a:blip>
          <a:srcRect b="0" l="0" r="0" t="0"/>
          <a:stretch/>
        </p:blipFill>
        <p:spPr>
          <a:xfrm>
            <a:off x="382925" y="1491050"/>
            <a:ext cx="3658399" cy="2579775"/>
          </a:xfrm>
          <a:prstGeom prst="rect">
            <a:avLst/>
          </a:prstGeom>
          <a:noFill/>
          <a:ln>
            <a:noFill/>
          </a:ln>
        </p:spPr>
      </p:pic>
      <p:pic>
        <p:nvPicPr>
          <p:cNvPr id="289" name="Google Shape;289;g25419e3d83c_0_12"/>
          <p:cNvPicPr preferRelativeResize="0"/>
          <p:nvPr/>
        </p:nvPicPr>
        <p:blipFill rotWithShape="1">
          <a:blip r:embed="rId4">
            <a:alphaModFix/>
          </a:blip>
          <a:srcRect b="0" l="0" r="0" t="0"/>
          <a:stretch/>
        </p:blipFill>
        <p:spPr>
          <a:xfrm>
            <a:off x="5021025" y="1453400"/>
            <a:ext cx="3023575" cy="261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5419e3d83c_0_19"/>
          <p:cNvSpPr txBox="1"/>
          <p:nvPr/>
        </p:nvSpPr>
        <p:spPr>
          <a:xfrm>
            <a:off x="273150" y="1086825"/>
            <a:ext cx="8520600" cy="343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100"/>
              <a:buFont typeface="Arial"/>
              <a:buNone/>
            </a:pPr>
            <a:r>
              <a:rPr b="0" i="0" lang="en-GB" u="none" cap="none" strike="noStrike">
                <a:solidFill>
                  <a:schemeClr val="lt1"/>
                </a:solidFill>
                <a:latin typeface="Arial"/>
                <a:ea typeface="Arial"/>
                <a:cs typeface="Arial"/>
                <a:sym typeface="Arial"/>
              </a:rPr>
              <a:t>Un </a:t>
            </a:r>
            <a:r>
              <a:rPr b="0" i="0" lang="en-GB" u="none" cap="none" strike="noStrike">
                <a:solidFill>
                  <a:schemeClr val="lt1"/>
                </a:solidFill>
                <a:latin typeface="Calibri"/>
                <a:ea typeface="Calibri"/>
                <a:cs typeface="Calibri"/>
                <a:sym typeface="Calibri"/>
              </a:rPr>
              <a:t> </a:t>
            </a:r>
            <a:r>
              <a:rPr b="1" i="0" lang="en-GB" u="none" cap="none" strike="noStrike">
                <a:solidFill>
                  <a:schemeClr val="lt1"/>
                </a:solidFill>
                <a:latin typeface="Calibri"/>
                <a:ea typeface="Calibri"/>
                <a:cs typeface="Calibri"/>
                <a:sym typeface="Calibri"/>
              </a:rPr>
              <a:t>open protocol</a:t>
            </a:r>
            <a:r>
              <a:rPr b="0" i="0" lang="en-GB" u="none" cap="none" strike="noStrike">
                <a:solidFill>
                  <a:schemeClr val="lt1"/>
                </a:solidFill>
                <a:latin typeface="Calibri"/>
                <a:ea typeface="Calibri"/>
                <a:cs typeface="Calibri"/>
                <a:sym typeface="Calibri"/>
              </a:rPr>
              <a:t>  permite autentificarea sigură a aplicațiilor de pe web, mobile sau desktop. </a:t>
            </a:r>
            <a:endParaRPr b="0" i="0" u="none" cap="none" strike="noStrike">
              <a:solidFill>
                <a:schemeClr val="lt1"/>
              </a:solidFill>
              <a:latin typeface="Calibri"/>
              <a:ea typeface="Calibri"/>
              <a:cs typeface="Calibri"/>
              <a:sym typeface="Calibri"/>
            </a:endParaRPr>
          </a:p>
          <a:p>
            <a:pPr indent="0" lvl="0" marL="0" marR="0" rtl="0" algn="l">
              <a:lnSpc>
                <a:spcPct val="90000"/>
              </a:lnSpc>
              <a:spcBef>
                <a:spcPts val="600"/>
              </a:spcBef>
              <a:spcAft>
                <a:spcPts val="0"/>
              </a:spcAft>
              <a:buClr>
                <a:srgbClr val="000000"/>
              </a:buClr>
              <a:buSzPts val="1100"/>
              <a:buFont typeface="Arial"/>
              <a:buNone/>
            </a:pPr>
            <a:r>
              <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rPr b="0" i="0" lang="en-GB" u="none" cap="none" strike="noStrike">
                <a:solidFill>
                  <a:schemeClr val="lt1"/>
                </a:solidFill>
                <a:latin typeface="Calibri"/>
                <a:ea typeface="Calibri"/>
                <a:cs typeface="Calibri"/>
                <a:sym typeface="Calibri"/>
              </a:rPr>
              <a:t>Open Authentication (OAuth) este un protocol de autorizare de tip </a:t>
            </a:r>
            <a:r>
              <a:rPr b="0" i="0" lang="en-GB" u="sng" cap="none" strike="noStrike">
                <a:solidFill>
                  <a:schemeClr val="hlink"/>
                </a:solidFill>
                <a:latin typeface="Calibri"/>
                <a:ea typeface="Calibri"/>
                <a:cs typeface="Calibri"/>
                <a:sym typeface="Calibri"/>
                <a:hlinkClick r:id="rId3"/>
              </a:rPr>
              <a:t>open-standard </a:t>
            </a:r>
            <a:r>
              <a:rPr b="0" i="0" lang="en-GB" u="none" cap="none" strike="noStrike">
                <a:solidFill>
                  <a:schemeClr val="lt1"/>
                </a:solidFill>
                <a:latin typeface="Calibri"/>
                <a:ea typeface="Calibri"/>
                <a:cs typeface="Calibri"/>
                <a:sym typeface="Calibri"/>
              </a:rPr>
              <a:t> care furnizeaza aplicațiilor capabilitatea de a oferi si cere acces în mod sigur. </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rPr b="0" i="0" lang="en-GB" u="none" cap="none" strike="noStrike">
                <a:solidFill>
                  <a:schemeClr val="lt1"/>
                </a:solidFill>
                <a:latin typeface="Arial"/>
                <a:ea typeface="Arial"/>
                <a:cs typeface="Arial"/>
                <a:sym typeface="Arial"/>
              </a:rPr>
              <a:t>De exemplu, o aplicație poate sa informeze aplicația Facebook că este ok ca o anumită aplicație sa acceseze profilul sau sa posteze actualizari pe timeline fără sa mai ceara parola, acest lucru minimizand riscul prin faptul ca, in cazul in care aplicatia este compromisa, accesul la parola va ramane restrictionat. </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rPr b="0" i="0" lang="en-GB" u="none" cap="none" strike="noStrike">
                <a:solidFill>
                  <a:schemeClr val="lt1"/>
                </a:solidFill>
                <a:latin typeface="Arial"/>
                <a:ea typeface="Arial"/>
                <a:cs typeface="Arial"/>
                <a:sym typeface="Arial"/>
              </a:rPr>
              <a:t>Mecanismul </a:t>
            </a:r>
            <a:r>
              <a:rPr b="0" i="0" lang="en-GB" u="none" cap="none" strike="noStrike">
                <a:solidFill>
                  <a:schemeClr val="lt1"/>
                </a:solidFill>
                <a:latin typeface="Calibri"/>
                <a:ea typeface="Calibri"/>
                <a:cs typeface="Calibri"/>
                <a:sym typeface="Calibri"/>
              </a:rPr>
              <a:t>OAuth nu furnizeaza datele legate de parola, în schimb folosește </a:t>
            </a:r>
            <a:r>
              <a:rPr b="0" i="0" lang="en-GB" u="sng" cap="none" strike="noStrike">
                <a:solidFill>
                  <a:schemeClr val="hlink"/>
                </a:solidFill>
                <a:latin typeface="Calibri"/>
                <a:ea typeface="Calibri"/>
                <a:cs typeface="Calibri"/>
                <a:sym typeface="Calibri"/>
                <a:hlinkClick r:id="rId4"/>
              </a:rPr>
              <a:t>tokenuri</a:t>
            </a:r>
            <a:r>
              <a:rPr b="0" i="0" lang="en-GB" u="none" cap="none" strike="noStrike">
                <a:solidFill>
                  <a:schemeClr val="lt1"/>
                </a:solidFill>
                <a:latin typeface="Calibri"/>
                <a:ea typeface="Calibri"/>
                <a:cs typeface="Calibri"/>
                <a:sym typeface="Calibri"/>
              </a:rPr>
              <a:t> de autentificare pentru a putea dovedi identitatea dispozitivului de pe care se cere accesul (consumer) și furnizorul de servicii (service provider). OAuth este un protocol de autentificare care permite comunicarea dintre doua aplicații în numele utilizatorului fără ca acesta sa trebuiasca sa furnizeze parola. </a:t>
            </a:r>
            <a:endParaRPr b="0" i="0" u="none" cap="none" strike="noStrike">
              <a:solidFill>
                <a:schemeClr val="lt1"/>
              </a:solidFill>
              <a:latin typeface="Calibri"/>
              <a:ea typeface="Calibri"/>
              <a:cs typeface="Calibri"/>
              <a:sym typeface="Calibri"/>
            </a:endParaRPr>
          </a:p>
          <a:p>
            <a:pPr indent="0" lvl="0" marL="0" marR="0" rtl="0" algn="l">
              <a:lnSpc>
                <a:spcPct val="90000"/>
              </a:lnSpc>
              <a:spcBef>
                <a:spcPts val="600"/>
              </a:spcBef>
              <a:spcAft>
                <a:spcPts val="600"/>
              </a:spcAft>
              <a:buClr>
                <a:srgbClr val="000000"/>
              </a:buClr>
              <a:buSzPts val="1100"/>
              <a:buFont typeface="Arial"/>
              <a:buNone/>
            </a:pPr>
            <a:r>
              <a:rPr b="0" i="0" lang="en-GB" u="none" cap="none" strike="noStrike">
                <a:solidFill>
                  <a:schemeClr val="lt1"/>
                </a:solidFill>
                <a:latin typeface="Arial"/>
                <a:ea typeface="Arial"/>
                <a:cs typeface="Arial"/>
                <a:sym typeface="Arial"/>
              </a:rPr>
              <a:t>Exista trei piloni principali în tranzacțiile de tipul </a:t>
            </a:r>
            <a:r>
              <a:rPr b="0" i="0" lang="en-GB" u="none" cap="none" strike="noStrike">
                <a:solidFill>
                  <a:schemeClr val="lt1"/>
                </a:solidFill>
                <a:latin typeface="Calibri"/>
                <a:ea typeface="Calibri"/>
                <a:cs typeface="Calibri"/>
                <a:sym typeface="Calibri"/>
              </a:rPr>
              <a:t>OAuth: utilizatorul, consumatorul și furnizorul de servicii. </a:t>
            </a:r>
            <a:endParaRPr b="0" i="0" u="sng" cap="none" strike="noStrike">
              <a:solidFill>
                <a:schemeClr val="lt1"/>
              </a:solidFill>
              <a:latin typeface="Calibri"/>
              <a:ea typeface="Calibri"/>
              <a:cs typeface="Calibri"/>
              <a:sym typeface="Calibri"/>
            </a:endParaRPr>
          </a:p>
        </p:txBody>
      </p:sp>
      <p:sp>
        <p:nvSpPr>
          <p:cNvPr id="295" name="Google Shape;295;g25419e3d83c_0_19"/>
          <p:cNvSpPr txBox="1"/>
          <p:nvPr>
            <p:ph idx="6" type="ctrTitle"/>
          </p:nvPr>
        </p:nvSpPr>
        <p:spPr>
          <a:xfrm>
            <a:off x="218050" y="299825"/>
            <a:ext cx="28884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200">
                <a:solidFill>
                  <a:schemeClr val="accent1"/>
                </a:solidFill>
                <a:latin typeface="Arial"/>
                <a:ea typeface="Arial"/>
                <a:cs typeface="Arial"/>
                <a:sym typeface="Arial"/>
              </a:rPr>
              <a:t>Mecanisme OAuth</a:t>
            </a:r>
            <a:endParaRPr sz="1200">
              <a:solidFill>
                <a:schemeClr val="accent1"/>
              </a:solidFill>
            </a:endParaRPr>
          </a:p>
        </p:txBody>
      </p:sp>
      <p:cxnSp>
        <p:nvCxnSpPr>
          <p:cNvPr id="296" name="Google Shape;296;g25419e3d83c_0_19"/>
          <p:cNvCxnSpPr/>
          <p:nvPr/>
        </p:nvCxnSpPr>
        <p:spPr>
          <a:xfrm>
            <a:off x="311700" y="85415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5419e3d83c_0_25"/>
          <p:cNvSpPr txBox="1"/>
          <p:nvPr/>
        </p:nvSpPr>
        <p:spPr>
          <a:xfrm>
            <a:off x="311700" y="1165775"/>
            <a:ext cx="8520600" cy="4056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100"/>
              <a:buFont typeface="Arial"/>
              <a:buNone/>
            </a:pPr>
            <a:r>
              <a:rPr b="0" i="0" lang="en-GB" u="none" cap="none" strike="noStrike">
                <a:solidFill>
                  <a:schemeClr val="lt1"/>
                </a:solidFill>
                <a:latin typeface="Arial"/>
                <a:ea typeface="Arial"/>
                <a:cs typeface="Arial"/>
                <a:sym typeface="Arial"/>
              </a:rPr>
              <a:t>Codurile de răspuns HTTP sunt o serie de numere care definesc dacă request-ul care a fost facut de catre client (calculator, telefon, desktop, tableta etc) a fost efectuat cu succes sau nu.</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rPr b="0" i="0" lang="en-GB" u="none" cap="none" strike="noStrike">
                <a:solidFill>
                  <a:schemeClr val="lt1"/>
                </a:solidFill>
                <a:latin typeface="Arial"/>
                <a:ea typeface="Arial"/>
                <a:cs typeface="Arial"/>
                <a:sym typeface="Arial"/>
              </a:rPr>
              <a:t>Codurile de status furnizate de server sunt trimise în completarea mesajului de răspuns trimis la fiecare request al clientului. </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rPr b="0" i="0" lang="en-GB" u="none" cap="none" strike="noStrike">
                <a:solidFill>
                  <a:schemeClr val="lt1"/>
                </a:solidFill>
                <a:latin typeface="Arial"/>
                <a:ea typeface="Arial"/>
                <a:cs typeface="Arial"/>
                <a:sym typeface="Arial"/>
              </a:rPr>
              <a:t>Codurile de HTTP sunt împărțite în cinci categorii. Prima cifră a codului de răspuns </a:t>
            </a:r>
            <a:r>
              <a:rPr b="0" i="0" lang="en-GB" u="sng" cap="none" strike="noStrike">
                <a:solidFill>
                  <a:schemeClr val="hlink"/>
                </a:solidFill>
                <a:latin typeface="Arial"/>
                <a:ea typeface="Arial"/>
                <a:cs typeface="Arial"/>
                <a:sym typeface="Arial"/>
                <a:hlinkClick r:id="rId3"/>
              </a:rPr>
              <a:t>HTTP</a:t>
            </a:r>
            <a:r>
              <a:rPr b="0" i="0" lang="en-GB" u="none" cap="none" strike="noStrike">
                <a:solidFill>
                  <a:schemeClr val="lt1"/>
                </a:solidFill>
                <a:latin typeface="Arial"/>
                <a:ea typeface="Arial"/>
                <a:cs typeface="Arial"/>
                <a:sym typeface="Arial"/>
              </a:rPr>
              <a:t> definesc în care dintre cele cinci clase se încadrează răspunsul, iar ultimele doua cifre definesc semnificația răspunsului.</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rPr b="0" i="0" lang="en-GB" u="none" cap="none" strike="noStrike">
                <a:solidFill>
                  <a:schemeClr val="lt1"/>
                </a:solidFill>
                <a:latin typeface="Arial"/>
                <a:ea typeface="Arial"/>
                <a:cs typeface="Arial"/>
                <a:sym typeface="Arial"/>
              </a:rPr>
              <a:t>Conform standardelor </a:t>
            </a:r>
            <a:r>
              <a:rPr b="0" i="0" lang="en-GB" u="sng" cap="none" strike="noStrike">
                <a:solidFill>
                  <a:schemeClr val="hlink"/>
                </a:solidFill>
                <a:latin typeface="Arial"/>
                <a:ea typeface="Arial"/>
                <a:cs typeface="Arial"/>
                <a:sym typeface="Arial"/>
                <a:hlinkClick r:id="rId4"/>
              </a:rPr>
              <a:t>IANA</a:t>
            </a:r>
            <a:r>
              <a:rPr b="0" i="0" lang="en-GB" u="none" cap="none" strike="noStrike">
                <a:solidFill>
                  <a:schemeClr val="lt1"/>
                </a:solidFill>
                <a:latin typeface="Arial"/>
                <a:ea typeface="Arial"/>
                <a:cs typeface="Arial"/>
                <a:sym typeface="Arial"/>
              </a:rPr>
              <a:t>, următoarele sunt categoriile de coduri care pot fi returnate de catre protocolul HTTP:</a:t>
            </a:r>
            <a:endParaRPr b="0" i="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100"/>
              <a:buFont typeface="Arial"/>
              <a:buNone/>
            </a:pPr>
            <a:r>
              <a:t/>
            </a:r>
            <a:endParaRPr b="0" i="0" u="none" cap="none" strike="noStrike">
              <a:solidFill>
                <a:schemeClr val="lt1"/>
              </a:solidFill>
              <a:latin typeface="Arial"/>
              <a:ea typeface="Arial"/>
              <a:cs typeface="Arial"/>
              <a:sym typeface="Arial"/>
            </a:endParaRPr>
          </a:p>
          <a:p>
            <a:pPr indent="-317500" lvl="0" marL="457200" marR="0" rtl="0" algn="l">
              <a:lnSpc>
                <a:spcPct val="90000"/>
              </a:lnSpc>
              <a:spcBef>
                <a:spcPts val="600"/>
              </a:spcBef>
              <a:spcAft>
                <a:spcPts val="0"/>
              </a:spcAft>
              <a:buClr>
                <a:schemeClr val="lt1"/>
              </a:buClr>
              <a:buSzPts val="1400"/>
              <a:buFont typeface="Calibri"/>
              <a:buChar char="●"/>
            </a:pPr>
            <a:r>
              <a:rPr b="0" i="0" lang="en-GB" u="none" cap="none" strike="noStrike">
                <a:solidFill>
                  <a:schemeClr val="lt1"/>
                </a:solidFill>
                <a:latin typeface="Calibri"/>
                <a:ea typeface="Calibri"/>
                <a:cs typeface="Calibri"/>
                <a:sym typeface="Calibri"/>
              </a:rPr>
              <a:t>1xx - informational</a:t>
            </a:r>
            <a:endParaRPr b="0" i="0" u="none" cap="none" strike="noStrike">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b="0" i="0" lang="en-GB" u="none" cap="none" strike="noStrike">
                <a:solidFill>
                  <a:schemeClr val="lt1"/>
                </a:solidFill>
                <a:latin typeface="Calibri"/>
                <a:ea typeface="Calibri"/>
                <a:cs typeface="Calibri"/>
                <a:sym typeface="Calibri"/>
              </a:rPr>
              <a:t>2xx - Success</a:t>
            </a:r>
            <a:endParaRPr b="0" i="0" u="none" cap="none" strike="noStrike">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b="0" i="0" lang="en-GB" u="none" cap="none" strike="noStrike">
                <a:solidFill>
                  <a:schemeClr val="lt1"/>
                </a:solidFill>
                <a:latin typeface="Calibri"/>
                <a:ea typeface="Calibri"/>
                <a:cs typeface="Calibri"/>
                <a:sym typeface="Calibri"/>
              </a:rPr>
              <a:t>3xx - Redirectare</a:t>
            </a:r>
            <a:endParaRPr b="0" i="0" u="none" cap="none" strike="noStrike">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b="0" i="0" lang="en-GB" u="none" cap="none" strike="noStrike">
                <a:solidFill>
                  <a:schemeClr val="lt1"/>
                </a:solidFill>
                <a:latin typeface="Calibri"/>
                <a:ea typeface="Calibri"/>
                <a:cs typeface="Calibri"/>
                <a:sym typeface="Calibri"/>
              </a:rPr>
              <a:t>4xx - Eroare de Client </a:t>
            </a:r>
            <a:endParaRPr b="0" i="0" u="none" cap="none" strike="noStrike">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b="0" i="0" lang="en-GB" u="none" cap="none" strike="noStrike">
                <a:solidFill>
                  <a:schemeClr val="lt1"/>
                </a:solidFill>
                <a:latin typeface="Calibri"/>
                <a:ea typeface="Calibri"/>
                <a:cs typeface="Calibri"/>
                <a:sym typeface="Calibri"/>
              </a:rPr>
              <a:t>5xx - Eroare de Server </a:t>
            </a:r>
            <a:endParaRPr b="0" i="0" u="none" cap="none" strike="noStrike">
              <a:solidFill>
                <a:schemeClr val="lt1"/>
              </a:solidFill>
              <a:latin typeface="Calibri"/>
              <a:ea typeface="Calibri"/>
              <a:cs typeface="Calibri"/>
              <a:sym typeface="Calibri"/>
            </a:endParaRPr>
          </a:p>
          <a:p>
            <a:pPr indent="0" lvl="0" marL="0" marR="0" rtl="0" algn="l">
              <a:lnSpc>
                <a:spcPct val="90000"/>
              </a:lnSpc>
              <a:spcBef>
                <a:spcPts val="600"/>
              </a:spcBef>
              <a:spcAft>
                <a:spcPts val="60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302" name="Google Shape;302;g25419e3d83c_0_25"/>
          <p:cNvSpPr txBox="1"/>
          <p:nvPr>
            <p:ph idx="6" type="ctrTitle"/>
          </p:nvPr>
        </p:nvSpPr>
        <p:spPr>
          <a:xfrm>
            <a:off x="218050" y="29982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200">
                <a:solidFill>
                  <a:schemeClr val="accent1"/>
                </a:solidFill>
                <a:latin typeface="Arial"/>
                <a:ea typeface="Arial"/>
                <a:cs typeface="Arial"/>
                <a:sym typeface="Arial"/>
              </a:rPr>
              <a:t>Coduri de răspuns HTTP</a:t>
            </a:r>
            <a:endParaRPr sz="1200">
              <a:solidFill>
                <a:schemeClr val="accent1"/>
              </a:solidFill>
            </a:endParaRPr>
          </a:p>
        </p:txBody>
      </p:sp>
      <p:cxnSp>
        <p:nvCxnSpPr>
          <p:cNvPr id="303" name="Google Shape;303;g25419e3d83c_0_25"/>
          <p:cNvCxnSpPr/>
          <p:nvPr/>
        </p:nvCxnSpPr>
        <p:spPr>
          <a:xfrm>
            <a:off x="311700" y="94675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5419e3d83c_0_31"/>
          <p:cNvSpPr txBox="1"/>
          <p:nvPr>
            <p:ph idx="6" type="ctrTitle"/>
          </p:nvPr>
        </p:nvSpPr>
        <p:spPr>
          <a:xfrm>
            <a:off x="2104975" y="340150"/>
            <a:ext cx="36636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200">
                <a:solidFill>
                  <a:schemeClr val="accent1"/>
                </a:solidFill>
                <a:latin typeface="Arial"/>
                <a:ea typeface="Arial"/>
                <a:cs typeface="Arial"/>
                <a:sym typeface="Arial"/>
              </a:rPr>
              <a:t>POSTMAN - Introducere</a:t>
            </a:r>
            <a:endParaRPr sz="1200">
              <a:solidFill>
                <a:schemeClr val="accent1"/>
              </a:solidFill>
            </a:endParaRPr>
          </a:p>
        </p:txBody>
      </p:sp>
      <p:cxnSp>
        <p:nvCxnSpPr>
          <p:cNvPr id="309" name="Google Shape;309;g25419e3d83c_0_31"/>
          <p:cNvCxnSpPr/>
          <p:nvPr/>
        </p:nvCxnSpPr>
        <p:spPr>
          <a:xfrm>
            <a:off x="311700" y="946750"/>
            <a:ext cx="8520600" cy="0"/>
          </a:xfrm>
          <a:prstGeom prst="straightConnector1">
            <a:avLst/>
          </a:prstGeom>
          <a:noFill/>
          <a:ln cap="flat" cmpd="sng" w="9525">
            <a:solidFill>
              <a:schemeClr val="accent1"/>
            </a:solidFill>
            <a:prstDash val="solid"/>
            <a:round/>
            <a:headEnd len="sm" w="sm" type="none"/>
            <a:tailEnd len="sm" w="sm" type="none"/>
          </a:ln>
        </p:spPr>
      </p:cxnSp>
      <p:sp>
        <p:nvSpPr>
          <p:cNvPr id="310" name="Google Shape;310;g25419e3d83c_0_31"/>
          <p:cNvSpPr txBox="1"/>
          <p:nvPr/>
        </p:nvSpPr>
        <p:spPr>
          <a:xfrm>
            <a:off x="408050" y="1449200"/>
            <a:ext cx="8424300" cy="2599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300"/>
              <a:buFont typeface="Arial"/>
              <a:buNone/>
            </a:pPr>
            <a:r>
              <a:rPr i="0" lang="en-GB" sz="1600" u="none" cap="none" strike="noStrike">
                <a:solidFill>
                  <a:schemeClr val="lt1"/>
                </a:solidFill>
                <a:latin typeface="Calibri"/>
                <a:ea typeface="Calibri"/>
                <a:cs typeface="Calibri"/>
                <a:sym typeface="Calibri"/>
              </a:rPr>
              <a:t>Postman este un software independent care este folosit pentru crearea, design-ul, modificarea si testarea de API. </a:t>
            </a:r>
            <a:endParaRPr i="0" sz="16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t/>
            </a:r>
            <a:endParaRPr sz="16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sz="1600" u="none" cap="none" strike="noStrike">
                <a:solidFill>
                  <a:schemeClr val="lt1"/>
                </a:solidFill>
                <a:latin typeface="Calibri"/>
                <a:ea typeface="Calibri"/>
                <a:cs typeface="Calibri"/>
                <a:sym typeface="Calibri"/>
              </a:rPr>
              <a:t>Este un GUI simplu folosit pentru trimiterea si vizualizarea requesturilor si raspunsurilor HTTP. </a:t>
            </a:r>
            <a:endParaRPr i="0" sz="16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t/>
            </a:r>
            <a:endParaRPr sz="16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sz="1600" u="none" cap="none" strike="noStrike">
                <a:solidFill>
                  <a:schemeClr val="lt1"/>
                </a:solidFill>
                <a:latin typeface="Calibri"/>
                <a:ea typeface="Calibri"/>
                <a:cs typeface="Calibri"/>
                <a:sym typeface="Calibri"/>
              </a:rPr>
              <a:t>Prin intermediul aplicatiei Postman putem sa trimitem un request de API catre server si sa vizualizam raspunsul detaliat cu scopul analizei si evaluarii acestuia.</a:t>
            </a:r>
            <a:endParaRPr i="0" sz="16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sz="1600" u="none" cap="none" strike="noStrike">
                <a:solidFill>
                  <a:schemeClr val="lt1"/>
                </a:solidFill>
                <a:latin typeface="Calibri"/>
                <a:ea typeface="Calibri"/>
                <a:cs typeface="Calibri"/>
                <a:sym typeface="Calibri"/>
              </a:rPr>
              <a:t>Este folosit foarte mult de catre testeri si developeri pentru o acoperire mai buna a aplicatiei. </a:t>
            </a:r>
            <a:endParaRPr i="0" sz="16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5419e3d83c_0_37"/>
          <p:cNvSpPr txBox="1"/>
          <p:nvPr/>
        </p:nvSpPr>
        <p:spPr>
          <a:xfrm>
            <a:off x="311700" y="1637125"/>
            <a:ext cx="8520600" cy="15978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90000"/>
              </a:lnSpc>
              <a:spcBef>
                <a:spcPts val="1000"/>
              </a:spcBef>
              <a:spcAft>
                <a:spcPts val="0"/>
              </a:spcAft>
              <a:buClr>
                <a:schemeClr val="lt1"/>
              </a:buClr>
              <a:buSzPts val="1700"/>
              <a:buFont typeface="Calibri"/>
              <a:buAutoNum type="arabicPeriod"/>
            </a:pPr>
            <a:r>
              <a:rPr b="0" i="0" lang="en-GB" sz="1700" u="none" cap="none" strike="noStrike">
                <a:solidFill>
                  <a:schemeClr val="lt1"/>
                </a:solidFill>
                <a:latin typeface="Calibri"/>
                <a:ea typeface="Calibri"/>
                <a:cs typeface="Calibri"/>
                <a:sym typeface="Calibri"/>
              </a:rPr>
              <a:t>Acceseaza site-ul </a:t>
            </a:r>
            <a:r>
              <a:rPr b="0" i="0" lang="en-GB" sz="1700" u="sng" cap="none" strike="noStrike">
                <a:solidFill>
                  <a:schemeClr val="hlink"/>
                </a:solidFill>
                <a:latin typeface="Calibri"/>
                <a:ea typeface="Calibri"/>
                <a:cs typeface="Calibri"/>
                <a:sym typeface="Calibri"/>
                <a:hlinkClick r:id="rId3"/>
              </a:rPr>
              <a:t>https://www.postman.com/downloads/</a:t>
            </a:r>
            <a:r>
              <a:rPr b="0" i="0" lang="en-GB" sz="1700" u="none" cap="none" strike="noStrike">
                <a:solidFill>
                  <a:schemeClr val="lt1"/>
                </a:solidFill>
                <a:latin typeface="Calibri"/>
                <a:ea typeface="Calibri"/>
                <a:cs typeface="Calibri"/>
                <a:sym typeface="Calibri"/>
              </a:rPr>
              <a:t> si alege sistemul de operare al laptopului/desktop-ului pe care lucrezi. Descarcarea va porni automat</a:t>
            </a:r>
            <a:endParaRPr b="0" i="0" sz="1700" u="none" cap="none" strike="noStrike">
              <a:solidFill>
                <a:schemeClr val="lt1"/>
              </a:solidFill>
              <a:latin typeface="Calibri"/>
              <a:ea typeface="Calibri"/>
              <a:cs typeface="Calibri"/>
              <a:sym typeface="Calibri"/>
            </a:endParaRPr>
          </a:p>
          <a:p>
            <a:pPr indent="-336550" lvl="0" marL="457200" marR="0" rtl="0" algn="l">
              <a:lnSpc>
                <a:spcPct val="90000"/>
              </a:lnSpc>
              <a:spcBef>
                <a:spcPts val="0"/>
              </a:spcBef>
              <a:spcAft>
                <a:spcPts val="0"/>
              </a:spcAft>
              <a:buClr>
                <a:schemeClr val="lt1"/>
              </a:buClr>
              <a:buSzPts val="1700"/>
              <a:buFont typeface="Calibri"/>
              <a:buAutoNum type="arabicPeriod"/>
            </a:pPr>
            <a:r>
              <a:rPr b="0" i="0" lang="en-GB" sz="1700" u="none" cap="none" strike="noStrike">
                <a:solidFill>
                  <a:schemeClr val="lt1"/>
                </a:solidFill>
                <a:latin typeface="Calibri"/>
                <a:ea typeface="Calibri"/>
                <a:cs typeface="Calibri"/>
                <a:sym typeface="Calibri"/>
              </a:rPr>
              <a:t>Dupa ce descarcarea s-a finalizat, deschideti si rulati aplicatia pentru pornirea instalarii</a:t>
            </a:r>
            <a:endParaRPr b="0" i="0" sz="1700" u="none" cap="none" strike="noStrike">
              <a:solidFill>
                <a:schemeClr val="lt1"/>
              </a:solidFill>
              <a:latin typeface="Calibri"/>
              <a:ea typeface="Calibri"/>
              <a:cs typeface="Calibri"/>
              <a:sym typeface="Calibri"/>
            </a:endParaRPr>
          </a:p>
          <a:p>
            <a:pPr indent="-336550" lvl="0" marL="457200" marR="0" rtl="0" algn="l">
              <a:lnSpc>
                <a:spcPct val="90000"/>
              </a:lnSpc>
              <a:spcBef>
                <a:spcPts val="0"/>
              </a:spcBef>
              <a:spcAft>
                <a:spcPts val="0"/>
              </a:spcAft>
              <a:buClr>
                <a:schemeClr val="lt1"/>
              </a:buClr>
              <a:buSzPts val="1700"/>
              <a:buFont typeface="Calibri"/>
              <a:buAutoNum type="arabicPeriod"/>
            </a:pPr>
            <a:r>
              <a:rPr b="0" i="0" lang="en-GB" sz="1700" u="none" cap="none" strike="noStrike">
                <a:solidFill>
                  <a:schemeClr val="lt1"/>
                </a:solidFill>
                <a:latin typeface="Calibri"/>
                <a:ea typeface="Calibri"/>
                <a:cs typeface="Calibri"/>
                <a:sym typeface="Calibri"/>
              </a:rPr>
              <a:t>In fereastra care se deschide, apasati pe </a:t>
            </a:r>
            <a:r>
              <a:rPr b="1" i="1" lang="en-GB" sz="1700" u="none" cap="none" strike="noStrike">
                <a:solidFill>
                  <a:schemeClr val="accent1"/>
                </a:solidFill>
                <a:latin typeface="Calibri"/>
                <a:ea typeface="Calibri"/>
                <a:cs typeface="Calibri"/>
                <a:sym typeface="Calibri"/>
              </a:rPr>
              <a:t>Signup for a Postman Account </a:t>
            </a:r>
            <a:r>
              <a:rPr b="0" i="0" lang="en-GB" sz="1700" u="none" cap="none" strike="noStrike">
                <a:solidFill>
                  <a:schemeClr val="lt1"/>
                </a:solidFill>
                <a:latin typeface="Calibri"/>
                <a:ea typeface="Calibri"/>
                <a:cs typeface="Calibri"/>
                <a:sym typeface="Calibri"/>
              </a:rPr>
              <a:t>si incepeti instalarea</a:t>
            </a:r>
            <a:endParaRPr b="0" i="0" sz="1700" u="none" cap="none" strike="noStrike">
              <a:solidFill>
                <a:schemeClr val="lt1"/>
              </a:solidFill>
              <a:latin typeface="Calibri"/>
              <a:ea typeface="Calibri"/>
              <a:cs typeface="Calibri"/>
              <a:sym typeface="Calibri"/>
            </a:endParaRPr>
          </a:p>
          <a:p>
            <a:pPr indent="-336550" lvl="0" marL="457200" marR="0" rtl="0" algn="l">
              <a:lnSpc>
                <a:spcPct val="90000"/>
              </a:lnSpc>
              <a:spcBef>
                <a:spcPts val="0"/>
              </a:spcBef>
              <a:spcAft>
                <a:spcPts val="0"/>
              </a:spcAft>
              <a:buClr>
                <a:schemeClr val="lt1"/>
              </a:buClr>
              <a:buSzPts val="1700"/>
              <a:buFont typeface="Calibri"/>
              <a:buAutoNum type="arabicPeriod"/>
            </a:pPr>
            <a:r>
              <a:rPr b="0" i="0" lang="en-GB" sz="1700" u="none" cap="none" strike="noStrike">
                <a:solidFill>
                  <a:schemeClr val="lt1"/>
                </a:solidFill>
                <a:latin typeface="Calibri"/>
                <a:ea typeface="Calibri"/>
                <a:cs typeface="Calibri"/>
                <a:sym typeface="Calibri"/>
              </a:rPr>
              <a:t>La final dati click pe</a:t>
            </a:r>
            <a:r>
              <a:rPr b="1" i="1" lang="en-GB" sz="1700" u="none" cap="none" strike="noStrike">
                <a:solidFill>
                  <a:schemeClr val="accent1"/>
                </a:solidFill>
                <a:latin typeface="Calibri"/>
                <a:ea typeface="Calibri"/>
                <a:cs typeface="Calibri"/>
                <a:sym typeface="Calibri"/>
              </a:rPr>
              <a:t> Save My Preferences</a:t>
            </a:r>
            <a:r>
              <a:rPr b="0" i="0" lang="en-GB" sz="1700" u="none" cap="none" strike="noStrike">
                <a:solidFill>
                  <a:schemeClr val="lt1"/>
                </a:solidFill>
                <a:latin typeface="Calibri"/>
                <a:ea typeface="Calibri"/>
                <a:cs typeface="Calibri"/>
                <a:sym typeface="Calibri"/>
              </a:rPr>
              <a:t>. Veți vedea ecranul de Startup</a:t>
            </a:r>
            <a:endParaRPr b="0" i="0" sz="900" u="none" cap="none" strike="noStrike">
              <a:solidFill>
                <a:schemeClr val="lt1"/>
              </a:solidFill>
              <a:latin typeface="Arial"/>
              <a:ea typeface="Arial"/>
              <a:cs typeface="Arial"/>
              <a:sym typeface="Arial"/>
            </a:endParaRPr>
          </a:p>
        </p:txBody>
      </p:sp>
      <p:sp>
        <p:nvSpPr>
          <p:cNvPr id="316" name="Google Shape;316;g25419e3d83c_0_37"/>
          <p:cNvSpPr txBox="1"/>
          <p:nvPr>
            <p:ph idx="6" type="ctrTitle"/>
          </p:nvPr>
        </p:nvSpPr>
        <p:spPr>
          <a:xfrm>
            <a:off x="218050" y="29982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600">
                <a:solidFill>
                  <a:schemeClr val="accent1"/>
                </a:solidFill>
                <a:latin typeface="Arial"/>
                <a:ea typeface="Arial"/>
                <a:cs typeface="Arial"/>
                <a:sym typeface="Arial"/>
              </a:rPr>
              <a:t>Descarcarea si instalarea aplicației POSTMAN</a:t>
            </a:r>
            <a:endParaRPr b="1" sz="1400">
              <a:solidFill>
                <a:schemeClr val="accent1"/>
              </a:solidFill>
              <a:latin typeface="Arial"/>
              <a:ea typeface="Arial"/>
              <a:cs typeface="Arial"/>
              <a:sym typeface="Arial"/>
            </a:endParaRPr>
          </a:p>
        </p:txBody>
      </p:sp>
      <p:cxnSp>
        <p:nvCxnSpPr>
          <p:cNvPr id="317" name="Google Shape;317;g25419e3d83c_0_37"/>
          <p:cNvCxnSpPr/>
          <p:nvPr/>
        </p:nvCxnSpPr>
        <p:spPr>
          <a:xfrm>
            <a:off x="311700" y="94675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5419e3d83c_0_43"/>
          <p:cNvSpPr txBox="1"/>
          <p:nvPr/>
        </p:nvSpPr>
        <p:spPr>
          <a:xfrm>
            <a:off x="311700" y="1195875"/>
            <a:ext cx="8520600" cy="3492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3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New</a:t>
            </a:r>
            <a:r>
              <a:rPr i="0" lang="en-GB" u="none" cap="none" strike="noStrike">
                <a:solidFill>
                  <a:schemeClr val="lt1"/>
                </a:solidFill>
                <a:latin typeface="Calibri"/>
                <a:ea typeface="Calibri"/>
                <a:cs typeface="Calibri"/>
                <a:sym typeface="Calibri"/>
              </a:rPr>
              <a:t>  - Opțiune folosită pentru a crea un nou request, colecție sau mediu de testare (sau alte elemente utile pentru dezvoltare)</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Import</a:t>
            </a:r>
            <a:r>
              <a:rPr i="0" lang="en-GB" u="none" cap="none" strike="noStrike">
                <a:solidFill>
                  <a:schemeClr val="lt1"/>
                </a:solidFill>
                <a:latin typeface="Calibri"/>
                <a:ea typeface="Calibri"/>
                <a:cs typeface="Calibri"/>
                <a:sym typeface="Calibri"/>
              </a:rPr>
              <a:t> – Opțiune folosită pentru importarea colecțiilor din exterior</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My Workspace </a:t>
            </a:r>
            <a:r>
              <a:rPr i="0" lang="en-GB" u="none" cap="none" strike="noStrike">
                <a:solidFill>
                  <a:schemeClr val="lt1"/>
                </a:solidFill>
                <a:latin typeface="Calibri"/>
                <a:ea typeface="Calibri"/>
                <a:cs typeface="Calibri"/>
                <a:sym typeface="Calibri"/>
              </a:rPr>
              <a:t>– Un concept similar cu cel de proiect, în care se vor stoca toate requesturile din cadrul organizației sau echipei</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Invite</a:t>
            </a:r>
            <a:r>
              <a:rPr i="0" lang="en-GB" u="none" cap="none" strike="noStrike">
                <a:solidFill>
                  <a:schemeClr val="lt1"/>
                </a:solidFill>
                <a:latin typeface="Calibri"/>
                <a:ea typeface="Calibri"/>
                <a:cs typeface="Calibri"/>
                <a:sym typeface="Calibri"/>
              </a:rPr>
              <a:t> – Opțiune folosită pentru a invita alți oameni sa colaboreze la proiectul nostru. </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History</a:t>
            </a:r>
            <a:r>
              <a:rPr i="0" lang="en-GB" u="none" cap="none" strike="noStrike">
                <a:solidFill>
                  <a:schemeClr val="lt1"/>
                </a:solidFill>
                <a:latin typeface="Calibri"/>
                <a:ea typeface="Calibri"/>
                <a:cs typeface="Calibri"/>
                <a:sym typeface="Calibri"/>
              </a:rPr>
              <a:t> – Contine toate request-urile trimise anterior in workspace-ul curent </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Collections</a:t>
            </a:r>
            <a:r>
              <a:rPr i="0" lang="en-GB" u="none" cap="none" strike="noStrike">
                <a:solidFill>
                  <a:schemeClr val="lt1"/>
                </a:solidFill>
                <a:latin typeface="Calibri"/>
                <a:ea typeface="Calibri"/>
                <a:cs typeface="Calibri"/>
                <a:sym typeface="Calibri"/>
              </a:rPr>
              <a:t> – Contine o serie de requesturi care sunt grupate in functie de diverse obiective. O colectie poate contine subfoldere. Subfolderele si requesturile pot fi dublate (desi nu se recomanda)</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Request tab </a:t>
            </a:r>
            <a:r>
              <a:rPr i="0" lang="en-GB" u="none" cap="none" strike="noStrike">
                <a:solidFill>
                  <a:schemeClr val="lt1"/>
                </a:solidFill>
                <a:latin typeface="Calibri"/>
                <a:ea typeface="Calibri"/>
                <a:cs typeface="Calibri"/>
                <a:sym typeface="Calibri"/>
              </a:rPr>
              <a:t>– Arata numele request-urilor pe care le ai deschise </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3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HTTP Request </a:t>
            </a:r>
            <a:r>
              <a:rPr i="0" lang="en-GB" u="none" cap="none" strike="noStrike">
                <a:solidFill>
                  <a:schemeClr val="lt1"/>
                </a:solidFill>
                <a:latin typeface="Calibri"/>
                <a:ea typeface="Calibri"/>
                <a:cs typeface="Calibri"/>
                <a:sym typeface="Calibri"/>
              </a:rPr>
              <a:t>– Contine un dropdown cu mai multe metode de HTTP cum ar fi GET, POST, COPY, DELETE, etc. In testarea de API, cele mai folosite metode sunt GET si POST. </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60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23" name="Google Shape;323;g25419e3d83c_0_43"/>
          <p:cNvSpPr txBox="1"/>
          <p:nvPr>
            <p:ph idx="6" type="ctrTitle"/>
          </p:nvPr>
        </p:nvSpPr>
        <p:spPr>
          <a:xfrm>
            <a:off x="218050" y="29982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300">
                <a:solidFill>
                  <a:schemeClr val="accent1"/>
                </a:solidFill>
                <a:latin typeface="Arial"/>
                <a:ea typeface="Arial"/>
                <a:cs typeface="Arial"/>
                <a:sym typeface="Arial"/>
              </a:rPr>
              <a:t>Componente ale aplicației POSTMAN</a:t>
            </a:r>
            <a:endParaRPr sz="100">
              <a:solidFill>
                <a:schemeClr val="accent1"/>
              </a:solidFill>
            </a:endParaRPr>
          </a:p>
        </p:txBody>
      </p:sp>
      <p:cxnSp>
        <p:nvCxnSpPr>
          <p:cNvPr id="324" name="Google Shape;324;g25419e3d83c_0_43"/>
          <p:cNvCxnSpPr/>
          <p:nvPr/>
        </p:nvCxnSpPr>
        <p:spPr>
          <a:xfrm>
            <a:off x="311700" y="94675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5419e3d83c_0_49"/>
          <p:cNvSpPr txBox="1"/>
          <p:nvPr/>
        </p:nvSpPr>
        <p:spPr>
          <a:xfrm>
            <a:off x="311700" y="1163875"/>
            <a:ext cx="8520600" cy="3603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1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Request URL </a:t>
            </a:r>
            <a:r>
              <a:rPr i="0" lang="en-GB" u="none" cap="none" strike="noStrike">
                <a:solidFill>
                  <a:schemeClr val="lt1"/>
                </a:solidFill>
                <a:latin typeface="Calibri"/>
                <a:ea typeface="Calibri"/>
                <a:cs typeface="Calibri"/>
                <a:sym typeface="Calibri"/>
              </a:rPr>
              <a:t>– Mai  poarta numele de endpoint, si reprezinta un link pe care API-ul il va folosi pentru comunicare </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1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Save</a:t>
            </a:r>
            <a:r>
              <a:rPr i="0" lang="en-GB" u="none" cap="none" strike="noStrike">
                <a:solidFill>
                  <a:schemeClr val="lt1"/>
                </a:solidFill>
                <a:latin typeface="Calibri"/>
                <a:ea typeface="Calibri"/>
                <a:cs typeface="Calibri"/>
                <a:sym typeface="Calibri"/>
              </a:rPr>
              <a:t> –  Optiune pentru a salva noul request sau pentru a actualiza un request creat anterior in urma unor schimbari </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1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Params</a:t>
            </a:r>
            <a:r>
              <a:rPr i="0" lang="en-GB" u="none" cap="none" strike="noStrike">
                <a:solidFill>
                  <a:schemeClr val="lt1"/>
                </a:solidFill>
                <a:latin typeface="Calibri"/>
                <a:ea typeface="Calibri"/>
                <a:cs typeface="Calibri"/>
                <a:sym typeface="Calibri"/>
              </a:rPr>
              <a:t> –  Stocheaza parameterii necesari pentru filtrarea unui request sub forma unei perechi cheie-valoare</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1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Authorization</a:t>
            </a:r>
            <a:r>
              <a:rPr i="0" lang="en-GB" u="none" cap="none" strike="noStrike">
                <a:solidFill>
                  <a:schemeClr val="lt1"/>
                </a:solidFill>
                <a:latin typeface="Calibri"/>
                <a:ea typeface="Calibri"/>
                <a:cs typeface="Calibri"/>
                <a:sym typeface="Calibri"/>
              </a:rPr>
              <a:t>  - Loc in  care sunt stocate datele de autentificare pentru a putea fi autorizati sa executam request-ul. Aici vom pune token-ul pentru Oauth daca este necesar.</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1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Headers</a:t>
            </a:r>
            <a:r>
              <a:rPr i="0" lang="en-GB" u="none" cap="none" strike="noStrike">
                <a:solidFill>
                  <a:schemeClr val="lt1"/>
                </a:solidFill>
                <a:latin typeface="Calibri"/>
                <a:ea typeface="Calibri"/>
                <a:cs typeface="Calibri"/>
                <a:sym typeface="Calibri"/>
              </a:rPr>
              <a:t> – Headers este locul in care vom defini informatii legate de tipul request-ului cum ar fi content type JSON. In practica, tot aici se face si autorizarea</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1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Body</a:t>
            </a:r>
            <a:r>
              <a:rPr i="0" lang="en-GB" u="none" cap="none" strike="noStrike">
                <a:solidFill>
                  <a:schemeClr val="lt1"/>
                </a:solidFill>
                <a:latin typeface="Calibri"/>
                <a:ea typeface="Calibri"/>
                <a:cs typeface="Calibri"/>
                <a:sym typeface="Calibri"/>
              </a:rPr>
              <a:t> –  Informatia care va fi pasata API-ului intr-un request de POST, PUT sau PATCH .</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1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Pre-request Script </a:t>
            </a:r>
            <a:r>
              <a:rPr i="0" lang="en-GB" u="none" cap="none" strike="noStrike">
                <a:solidFill>
                  <a:schemeClr val="lt1"/>
                </a:solidFill>
                <a:latin typeface="Calibri"/>
                <a:ea typeface="Calibri"/>
                <a:cs typeface="Calibri"/>
                <a:sym typeface="Calibri"/>
              </a:rPr>
              <a:t>– Bucati de cod care vor fi executate automat inainte de request. Cele mai des folosite scripturi sunt cele pentru setarea mediului </a:t>
            </a:r>
            <a:endParaRPr i="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100"/>
              <a:buFont typeface="Arial"/>
              <a:buNone/>
            </a:pPr>
            <a:r>
              <a:rPr i="0" lang="en-GB" u="none" cap="none" strike="noStrike">
                <a:solidFill>
                  <a:schemeClr val="lt1"/>
                </a:solidFill>
                <a:latin typeface="Calibri"/>
                <a:ea typeface="Calibri"/>
                <a:cs typeface="Calibri"/>
                <a:sym typeface="Calibri"/>
              </a:rPr>
              <a:t>•</a:t>
            </a:r>
            <a:r>
              <a:rPr b="1" i="0" lang="en-GB" u="none" cap="none" strike="noStrike">
                <a:solidFill>
                  <a:schemeClr val="lt1"/>
                </a:solidFill>
                <a:latin typeface="Calibri"/>
                <a:ea typeface="Calibri"/>
                <a:cs typeface="Calibri"/>
                <a:sym typeface="Calibri"/>
              </a:rPr>
              <a:t>Tests</a:t>
            </a:r>
            <a:r>
              <a:rPr i="0" lang="en-GB" u="none" cap="none" strike="noStrike">
                <a:solidFill>
                  <a:schemeClr val="lt1"/>
                </a:solidFill>
                <a:latin typeface="Calibri"/>
                <a:ea typeface="Calibri"/>
                <a:cs typeface="Calibri"/>
                <a:sym typeface="Calibri"/>
              </a:rPr>
              <a:t> – Bucati de cod executate automat dupa executarea request-ului cu scopul de a verifica daca raspunsul returnat in timpul executarii testului este cel asteptat (mesaj, cod, timp de executie, informatii etc)</a:t>
            </a:r>
            <a:endParaRPr i="0" sz="700" u="none" cap="none" strike="noStrike">
              <a:solidFill>
                <a:schemeClr val="lt1"/>
              </a:solidFill>
              <a:latin typeface="Calibri"/>
              <a:ea typeface="Calibri"/>
              <a:cs typeface="Calibri"/>
              <a:sym typeface="Calibri"/>
            </a:endParaRPr>
          </a:p>
        </p:txBody>
      </p:sp>
      <p:sp>
        <p:nvSpPr>
          <p:cNvPr id="330" name="Google Shape;330;g25419e3d83c_0_49"/>
          <p:cNvSpPr txBox="1"/>
          <p:nvPr>
            <p:ph idx="6" type="ctrTitle"/>
          </p:nvPr>
        </p:nvSpPr>
        <p:spPr>
          <a:xfrm>
            <a:off x="218050" y="29982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300">
                <a:solidFill>
                  <a:schemeClr val="accent1"/>
                </a:solidFill>
                <a:latin typeface="Arial"/>
                <a:ea typeface="Arial"/>
                <a:cs typeface="Arial"/>
                <a:sym typeface="Arial"/>
              </a:rPr>
              <a:t>…Componente ale aplicației POSTMAN</a:t>
            </a:r>
            <a:endParaRPr b="1" sz="2300">
              <a:latin typeface="Arial"/>
              <a:ea typeface="Arial"/>
              <a:cs typeface="Arial"/>
              <a:sym typeface="Arial"/>
            </a:endParaRPr>
          </a:p>
        </p:txBody>
      </p:sp>
      <p:cxnSp>
        <p:nvCxnSpPr>
          <p:cNvPr id="331" name="Google Shape;331;g25419e3d83c_0_49"/>
          <p:cNvCxnSpPr/>
          <p:nvPr/>
        </p:nvCxnSpPr>
        <p:spPr>
          <a:xfrm>
            <a:off x="311700" y="94675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552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Sfaturi generale</a:t>
            </a:r>
            <a:endParaRPr b="1">
              <a:solidFill>
                <a:schemeClr val="accent1"/>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Reguli curs</a:t>
            </a:r>
            <a:endParaRPr b="1">
              <a:solidFill>
                <a:schemeClr val="accent1"/>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principale</a:t>
            </a:r>
            <a:endParaRPr b="1">
              <a:solidFill>
                <a:schemeClr val="accent1"/>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secundare</a:t>
            </a:r>
            <a:endParaRPr b="1">
              <a:solidFill>
                <a:schemeClr val="accent1"/>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Sesiune Teoretica 4</a:t>
            </a:r>
            <a:endParaRPr b="1">
              <a:solidFill>
                <a:schemeClr val="accent1"/>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14931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aflam ce e un API si cum functioneaza</a:t>
            </a:r>
            <a:endParaRPr b="1" sz="1000">
              <a:solidFill>
                <a:schemeClr val="lt1"/>
              </a:solidFill>
              <a:latin typeface="Roboto"/>
              <a:ea typeface="Roboto"/>
              <a:cs typeface="Roboto"/>
              <a:sym typeface="Roboto"/>
            </a:endParaRPr>
          </a:p>
          <a:p>
            <a:pPr indent="-292100" lvl="0" marL="457200" rtl="0" algn="l">
              <a:lnSpc>
                <a:spcPct val="15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intelegem rolul testarii in calitatea unui API</a:t>
            </a:r>
            <a:endParaRPr b="1" sz="1000">
              <a:solidFill>
                <a:schemeClr val="lt1"/>
              </a:solidFill>
              <a:latin typeface="Roboto"/>
              <a:ea typeface="Roboto"/>
              <a:cs typeface="Roboto"/>
              <a:sym typeface="Roboto"/>
            </a:endParaRPr>
          </a:p>
          <a:p>
            <a:pPr indent="-292100" lvl="0" marL="457200" rtl="0" algn="l">
              <a:lnSpc>
                <a:spcPct val="15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diferentiem intre Json si XML</a:t>
            </a:r>
            <a:endParaRPr b="1" sz="1000">
              <a:solidFill>
                <a:schemeClr val="lt1"/>
              </a:solidFill>
              <a:latin typeface="Roboto"/>
              <a:ea typeface="Roboto"/>
              <a:cs typeface="Roboto"/>
              <a:sym typeface="Roboto"/>
            </a:endParaRPr>
          </a:p>
          <a:p>
            <a:pPr indent="-292100" lvl="0" marL="457200" rtl="0" algn="l">
              <a:lnSpc>
                <a:spcPct val="15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deosebim HTML si HTTP</a:t>
            </a:r>
            <a:endParaRPr b="1" sz="1000">
              <a:solidFill>
                <a:schemeClr val="lt1"/>
              </a:solidFill>
              <a:latin typeface="Roboto"/>
              <a:ea typeface="Roboto"/>
              <a:cs typeface="Roboto"/>
              <a:sym typeface="Roboto"/>
            </a:endParaRPr>
          </a:p>
          <a:p>
            <a:pPr indent="-292100" lvl="0" marL="457200" rtl="0" algn="l">
              <a:lnSpc>
                <a:spcPct val="15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stim care sunt codurile de raspuns HTTP</a:t>
            </a:r>
            <a:endParaRPr b="1" sz="1000">
              <a:solidFill>
                <a:schemeClr val="lt1"/>
              </a:solidFill>
              <a:latin typeface="Roboto"/>
              <a:ea typeface="Roboto"/>
              <a:cs typeface="Roboto"/>
              <a:sym typeface="Roboto"/>
            </a:endParaRPr>
          </a:p>
          <a:p>
            <a:pPr indent="-292100" lvl="0" marL="457200" rtl="0" algn="l">
              <a:lnSpc>
                <a:spcPct val="15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aflam ce este Postman si care sunt componentele lui</a:t>
            </a:r>
            <a:endParaRPr sz="1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253550" y="254000"/>
            <a:ext cx="3433500" cy="60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3000"/>
              <a:buNone/>
            </a:pPr>
            <a:r>
              <a:rPr lang="en-GB">
                <a:solidFill>
                  <a:schemeClr val="accent1"/>
                </a:solidFill>
              </a:rPr>
              <a:t>Ce inseamna API?</a:t>
            </a:r>
            <a:endParaRPr/>
          </a:p>
        </p:txBody>
      </p:sp>
      <p:cxnSp>
        <p:nvCxnSpPr>
          <p:cNvPr id="243" name="Google Shape;243;g1108150b074_0_34"/>
          <p:cNvCxnSpPr/>
          <p:nvPr/>
        </p:nvCxnSpPr>
        <p:spPr>
          <a:xfrm>
            <a:off x="386475" y="8606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86475" y="1328025"/>
            <a:ext cx="8520600" cy="22779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Char char="-"/>
            </a:pPr>
            <a:r>
              <a:rPr b="1" lang="en-GB">
                <a:solidFill>
                  <a:schemeClr val="lt1"/>
                </a:solidFill>
                <a:latin typeface="Roboto"/>
                <a:ea typeface="Roboto"/>
                <a:cs typeface="Roboto"/>
                <a:sym typeface="Roboto"/>
              </a:rPr>
              <a:t>API este prescurtarea de la </a:t>
            </a:r>
            <a:r>
              <a:rPr b="1" i="1" lang="en-GB" sz="1600">
                <a:solidFill>
                  <a:schemeClr val="lt1"/>
                </a:solidFill>
                <a:latin typeface="Calibri"/>
                <a:ea typeface="Calibri"/>
                <a:cs typeface="Calibri"/>
                <a:sym typeface="Calibri"/>
              </a:rPr>
              <a:t>Application Programming Interface </a:t>
            </a:r>
            <a:r>
              <a:rPr lang="en-GB" sz="1600">
                <a:solidFill>
                  <a:schemeClr val="lt1"/>
                </a:solidFill>
                <a:latin typeface="Calibri"/>
                <a:ea typeface="Calibri"/>
                <a:cs typeface="Calibri"/>
                <a:sym typeface="Calibri"/>
              </a:rPr>
              <a:t>si reprezinta un set de proceduri, funcții și alte elemente pe care un un sistem le pune la dispoziție pentru a facilita comunicarea cu un alt sistem.</a:t>
            </a:r>
            <a:endParaRPr sz="1600">
              <a:solidFill>
                <a:schemeClr val="lt1"/>
              </a:solidFill>
              <a:latin typeface="Calibri"/>
              <a:ea typeface="Calibri"/>
              <a:cs typeface="Calibri"/>
              <a:sym typeface="Calibri"/>
            </a:endParaRPr>
          </a:p>
          <a:p>
            <a:pPr indent="-330200" lvl="0" marL="457200" rtl="0" algn="l">
              <a:lnSpc>
                <a:spcPct val="150000"/>
              </a:lnSpc>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În general se poate decide implementarea unui API atunci cand avem nevoie sa transmitem un volum mai mare de date dintr-o aplicație web către un sistem extern, insa nu este necesara atunci cand vrem sa creăm spre exemplu doar un site de prezentare.</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3764c0daf_0_4"/>
          <p:cNvSpPr txBox="1"/>
          <p:nvPr>
            <p:ph idx="6" type="ctrTitle"/>
          </p:nvPr>
        </p:nvSpPr>
        <p:spPr>
          <a:xfrm>
            <a:off x="245125" y="106475"/>
            <a:ext cx="1800600" cy="60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000"/>
              <a:buFont typeface="Arial"/>
              <a:buNone/>
            </a:pPr>
            <a:r>
              <a:rPr lang="en-GB">
                <a:solidFill>
                  <a:schemeClr val="accent1"/>
                </a:solidFill>
              </a:rPr>
              <a:t>Exemplu</a:t>
            </a:r>
            <a:endParaRPr b="1" sz="2500">
              <a:solidFill>
                <a:schemeClr val="lt2"/>
              </a:solidFill>
              <a:latin typeface="Roboto"/>
              <a:ea typeface="Roboto"/>
              <a:cs typeface="Roboto"/>
              <a:sym typeface="Roboto"/>
            </a:endParaRPr>
          </a:p>
        </p:txBody>
      </p:sp>
      <p:cxnSp>
        <p:nvCxnSpPr>
          <p:cNvPr id="250" name="Google Shape;250;g1e3764c0daf_0_4"/>
          <p:cNvCxnSpPr/>
          <p:nvPr/>
        </p:nvCxnSpPr>
        <p:spPr>
          <a:xfrm>
            <a:off x="311700" y="702300"/>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1e3764c0daf_0_4"/>
          <p:cNvSpPr txBox="1"/>
          <p:nvPr/>
        </p:nvSpPr>
        <p:spPr>
          <a:xfrm>
            <a:off x="311700" y="1165700"/>
            <a:ext cx="8520600" cy="2637300"/>
          </a:xfrm>
          <a:prstGeom prst="rect">
            <a:avLst/>
          </a:prstGeom>
          <a:noFill/>
          <a:ln>
            <a:noFill/>
          </a:ln>
        </p:spPr>
        <p:txBody>
          <a:bodyPr anchorCtr="0" anchor="t" bIns="91425" lIns="91425" spcFirstLastPara="1" rIns="91425" wrap="square" tIns="91425">
            <a:spAutoFit/>
          </a:bodyPr>
          <a:lstStyle/>
          <a:p>
            <a:pPr indent="457200" lvl="0" marL="0" rtl="0" algn="l">
              <a:lnSpc>
                <a:spcPct val="90000"/>
              </a:lnSpc>
              <a:spcBef>
                <a:spcPts val="1000"/>
              </a:spcBef>
              <a:spcAft>
                <a:spcPts val="0"/>
              </a:spcAft>
              <a:buNone/>
            </a:pPr>
            <a:r>
              <a:rPr i="1" lang="en-GB">
                <a:solidFill>
                  <a:schemeClr val="lt1"/>
                </a:solidFill>
                <a:latin typeface="Calibri"/>
                <a:ea typeface="Calibri"/>
                <a:cs typeface="Calibri"/>
                <a:sym typeface="Calibri"/>
              </a:rPr>
              <a:t>Sa presupunem ca mergem la un restaurant. Nu exista niciun chelner prin preajma, asa ca ne uitam peste meniu si apoi mergem la bucatarie sa cerem preparatul pe care il dorim. Dar preparatul nu este disponibil va trebui sa ne intoarcem la masa si sa ne decidem asupra altui preparat si apoi sa reluam procesul. </a:t>
            </a:r>
            <a:endParaRPr i="1">
              <a:solidFill>
                <a:schemeClr val="lt1"/>
              </a:solidFill>
              <a:latin typeface="Calibri"/>
              <a:ea typeface="Calibri"/>
              <a:cs typeface="Calibri"/>
              <a:sym typeface="Calibri"/>
            </a:endParaRPr>
          </a:p>
          <a:p>
            <a:pPr indent="457200" lvl="0" marL="0" rtl="0" algn="l">
              <a:lnSpc>
                <a:spcPct val="90000"/>
              </a:lnSpc>
              <a:spcBef>
                <a:spcPts val="1000"/>
              </a:spcBef>
              <a:spcAft>
                <a:spcPts val="0"/>
              </a:spcAft>
              <a:buNone/>
            </a:pPr>
            <a:r>
              <a:rPr i="1" lang="en-GB">
                <a:solidFill>
                  <a:schemeClr val="lt1"/>
                </a:solidFill>
                <a:latin typeface="Calibri"/>
                <a:ea typeface="Calibri"/>
                <a:cs typeface="Calibri"/>
                <a:sym typeface="Calibri"/>
              </a:rPr>
              <a:t>Pe de alta parte, bucatarul va primi cereri nu doar de la noi, ci si de la ceilalti clienti care sunt in restaurant, si in scurt timp va fi coplesit de informatii si va ajunge in incapacitatea de a prepara materialele intr-un timp rezonabil.</a:t>
            </a:r>
            <a:endParaRPr i="1">
              <a:solidFill>
                <a:schemeClr val="lt1"/>
              </a:solidFill>
              <a:latin typeface="Calibri"/>
              <a:ea typeface="Calibri"/>
              <a:cs typeface="Calibri"/>
              <a:sym typeface="Calibri"/>
            </a:endParaRPr>
          </a:p>
          <a:p>
            <a:pPr indent="457200" lvl="0" marL="0" rtl="0" algn="l">
              <a:lnSpc>
                <a:spcPct val="90000"/>
              </a:lnSpc>
              <a:spcBef>
                <a:spcPts val="1000"/>
              </a:spcBef>
              <a:spcAft>
                <a:spcPts val="0"/>
              </a:spcAft>
              <a:buNone/>
            </a:pPr>
            <a:r>
              <a:rPr i="1" lang="en-GB">
                <a:solidFill>
                  <a:schemeClr val="lt1"/>
                </a:solidFill>
                <a:latin typeface="Calibri"/>
                <a:ea typeface="Calibri"/>
                <a:cs typeface="Calibri"/>
                <a:sym typeface="Calibri"/>
              </a:rPr>
              <a:t>De asemenea, daca intram intr-un restaurant in care bucatarul nu vorbeste o limba pe care sa o intelegem, ne lovim de bariera comunicarii. </a:t>
            </a:r>
            <a:endParaRPr i="1">
              <a:solidFill>
                <a:schemeClr val="lt1"/>
              </a:solidFill>
              <a:latin typeface="Calibri"/>
              <a:ea typeface="Calibri"/>
              <a:cs typeface="Calibri"/>
              <a:sym typeface="Calibri"/>
            </a:endParaRPr>
          </a:p>
          <a:p>
            <a:pPr indent="457200" lvl="0" marL="0" rtl="0" algn="l">
              <a:lnSpc>
                <a:spcPct val="90000"/>
              </a:lnSpc>
              <a:spcBef>
                <a:spcPts val="1000"/>
              </a:spcBef>
              <a:spcAft>
                <a:spcPts val="0"/>
              </a:spcAft>
              <a:buNone/>
            </a:pPr>
            <a:r>
              <a:rPr i="1" lang="en-GB">
                <a:solidFill>
                  <a:schemeClr val="lt1"/>
                </a:solidFill>
                <a:latin typeface="Calibri"/>
                <a:ea typeface="Calibri"/>
                <a:cs typeface="Calibri"/>
                <a:sym typeface="Calibri"/>
              </a:rPr>
              <a:t>In schimb, daca in restaurant exista un chelner, toate aceste probleme ar fi rezolvate (APROAPE intotdeauna)</a:t>
            </a:r>
            <a:endParaRPr i="1">
              <a:solidFill>
                <a:schemeClr val="lt1"/>
              </a:solidFill>
              <a:latin typeface="Calibri"/>
              <a:ea typeface="Calibri"/>
              <a:cs typeface="Calibri"/>
              <a:sym typeface="Calibri"/>
            </a:endParaRPr>
          </a:p>
          <a:p>
            <a:pPr indent="457200" lvl="0" marL="0" rtl="0" algn="l">
              <a:lnSpc>
                <a:spcPct val="90000"/>
              </a:lnSpc>
              <a:spcBef>
                <a:spcPts val="1000"/>
              </a:spcBef>
              <a:spcAft>
                <a:spcPts val="0"/>
              </a:spcAft>
              <a:buNone/>
            </a:pPr>
            <a:r>
              <a:rPr i="1" lang="en-GB">
                <a:solidFill>
                  <a:schemeClr val="lt1"/>
                </a:solidFill>
                <a:latin typeface="Calibri"/>
                <a:ea typeface="Calibri"/>
                <a:cs typeface="Calibri"/>
                <a:sym typeface="Calibri"/>
              </a:rPr>
              <a:t>Din punct de vedere tehnic, rolul unui API este similar cu rolul unui chelner.</a:t>
            </a:r>
            <a:endParaRPr b="1" sz="8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4b7ec9674_0_14"/>
          <p:cNvSpPr txBox="1"/>
          <p:nvPr>
            <p:ph idx="6" type="ctrTitle"/>
          </p:nvPr>
        </p:nvSpPr>
        <p:spPr>
          <a:xfrm>
            <a:off x="1450" y="69375"/>
            <a:ext cx="3339600" cy="60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3000"/>
              <a:buNone/>
            </a:pPr>
            <a:r>
              <a:rPr lang="en-GB">
                <a:solidFill>
                  <a:schemeClr val="accent1"/>
                </a:solidFill>
              </a:rPr>
              <a:t>Testare API</a:t>
            </a:r>
            <a:endParaRPr/>
          </a:p>
        </p:txBody>
      </p:sp>
      <p:cxnSp>
        <p:nvCxnSpPr>
          <p:cNvPr id="257" name="Google Shape;257;g244b7ec9674_0_14"/>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44b7ec9674_0_14"/>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59" name="Google Shape;259;g244b7ec9674_0_14"/>
          <p:cNvSpPr txBox="1"/>
          <p:nvPr/>
        </p:nvSpPr>
        <p:spPr>
          <a:xfrm>
            <a:off x="311700" y="1046925"/>
            <a:ext cx="8520600" cy="28398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lt1"/>
              </a:buClr>
              <a:buSzPts val="1500"/>
              <a:buFont typeface="Calibri"/>
              <a:buChar char="●"/>
            </a:pPr>
            <a:r>
              <a:rPr lang="en-GB" sz="1500">
                <a:solidFill>
                  <a:schemeClr val="accent1"/>
                </a:solidFill>
                <a:latin typeface="Calibri"/>
                <a:ea typeface="Calibri"/>
                <a:cs typeface="Calibri"/>
                <a:sym typeface="Calibri"/>
              </a:rPr>
              <a:t>Testarea de API este o testare</a:t>
            </a:r>
            <a:r>
              <a:rPr lang="en-GB" sz="1500">
                <a:solidFill>
                  <a:schemeClr val="lt1"/>
                </a:solidFill>
                <a:latin typeface="Calibri"/>
                <a:ea typeface="Calibri"/>
                <a:cs typeface="Calibri"/>
                <a:sym typeface="Calibri"/>
              </a:rPr>
              <a:t> care are loc la un nivel foarte </a:t>
            </a:r>
            <a:r>
              <a:rPr lang="en-GB" sz="1500">
                <a:solidFill>
                  <a:schemeClr val="accent1"/>
                </a:solidFill>
                <a:latin typeface="Calibri"/>
                <a:ea typeface="Calibri"/>
                <a:cs typeface="Calibri"/>
                <a:sym typeface="Calibri"/>
              </a:rPr>
              <a:t>timpuriu</a:t>
            </a:r>
            <a:r>
              <a:rPr lang="en-GB" sz="1500">
                <a:solidFill>
                  <a:schemeClr val="lt1"/>
                </a:solidFill>
                <a:latin typeface="Calibri"/>
                <a:ea typeface="Calibri"/>
                <a:cs typeface="Calibri"/>
                <a:sym typeface="Calibri"/>
              </a:rPr>
              <a:t>, pentru a beneficia de avantajul găsirii timpurii a defectelor, chiar înainte ca GUI-ul sa fie creat (principiul 3 al testarii, </a:t>
            </a:r>
            <a:r>
              <a:rPr i="1" lang="en-GB" sz="1500">
                <a:solidFill>
                  <a:schemeClr val="lt1"/>
                </a:solidFill>
                <a:latin typeface="Calibri"/>
                <a:ea typeface="Calibri"/>
                <a:cs typeface="Calibri"/>
                <a:sym typeface="Calibri"/>
              </a:rPr>
              <a:t>Early Testing</a:t>
            </a:r>
            <a:r>
              <a:rPr lang="en-GB" sz="1500">
                <a:solidFill>
                  <a:schemeClr val="lt1"/>
                </a:solidFill>
                <a:latin typeface="Calibri"/>
                <a:ea typeface="Calibri"/>
                <a:cs typeface="Calibri"/>
                <a:sym typeface="Calibri"/>
              </a:rPr>
              <a:t>)</a:t>
            </a:r>
            <a:endParaRPr sz="1500">
              <a:solidFill>
                <a:schemeClr val="lt1"/>
              </a:solidFill>
              <a:latin typeface="Calibri"/>
              <a:ea typeface="Calibri"/>
              <a:cs typeface="Calibri"/>
              <a:sym typeface="Calibri"/>
            </a:endParaRPr>
          </a:p>
          <a:p>
            <a:pPr indent="-323850" lvl="0" marL="457200" rtl="0" algn="l">
              <a:lnSpc>
                <a:spcPct val="150000"/>
              </a:lnSpc>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Un alt avantaj al testarii de API este ca putem executa anumite teste care pot fi imposibil de testat din cauza restrictiilor de GUI (ex: putem sa testam niste valori dintr-un dropdown care sunt imposibil de ales din GUI, in eventualitatea in care din cauza unei erori de sistem valoarea respectiva ar ajunge sa fie trimisa spre procesare)</a:t>
            </a:r>
            <a:endParaRPr sz="1500">
              <a:solidFill>
                <a:schemeClr val="lt1"/>
              </a:solidFill>
              <a:latin typeface="Calibri"/>
              <a:ea typeface="Calibri"/>
              <a:cs typeface="Calibri"/>
              <a:sym typeface="Calibri"/>
            </a:endParaRPr>
          </a:p>
          <a:p>
            <a:pPr indent="-323850" lvl="0" marL="457200" rtl="0" algn="l">
              <a:lnSpc>
                <a:spcPct val="150000"/>
              </a:lnSpc>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Exista mai multe </a:t>
            </a:r>
            <a:r>
              <a:rPr lang="en-GB" sz="1500">
                <a:solidFill>
                  <a:schemeClr val="accent1"/>
                </a:solidFill>
                <a:latin typeface="Calibri"/>
                <a:ea typeface="Calibri"/>
                <a:cs typeface="Calibri"/>
                <a:sym typeface="Calibri"/>
              </a:rPr>
              <a:t>aplicatii</a:t>
            </a:r>
            <a:r>
              <a:rPr lang="en-GB" sz="1500">
                <a:solidFill>
                  <a:schemeClr val="lt1"/>
                </a:solidFill>
                <a:latin typeface="Calibri"/>
                <a:ea typeface="Calibri"/>
                <a:cs typeface="Calibri"/>
                <a:sym typeface="Calibri"/>
              </a:rPr>
              <a:t> pe piata </a:t>
            </a:r>
            <a:r>
              <a:rPr lang="en-GB" sz="1500">
                <a:solidFill>
                  <a:schemeClr val="accent1"/>
                </a:solidFill>
                <a:latin typeface="Calibri"/>
                <a:ea typeface="Calibri"/>
                <a:cs typeface="Calibri"/>
                <a:sym typeface="Calibri"/>
              </a:rPr>
              <a:t>pentru testarea de API</a:t>
            </a:r>
            <a:r>
              <a:rPr lang="en-GB" sz="1500">
                <a:solidFill>
                  <a:schemeClr val="lt1"/>
                </a:solidFill>
                <a:latin typeface="Calibri"/>
                <a:ea typeface="Calibri"/>
                <a:cs typeface="Calibri"/>
                <a:sym typeface="Calibri"/>
              </a:rPr>
              <a:t>, printre care cele mai cunoscute sunt </a:t>
            </a:r>
            <a:r>
              <a:rPr b="1" lang="en-GB" sz="1500">
                <a:solidFill>
                  <a:schemeClr val="accent1"/>
                </a:solidFill>
                <a:latin typeface="Calibri"/>
                <a:ea typeface="Calibri"/>
                <a:cs typeface="Calibri"/>
                <a:sym typeface="Calibri"/>
              </a:rPr>
              <a:t>Postman</a:t>
            </a:r>
            <a:r>
              <a:rPr lang="en-GB" sz="1500">
                <a:solidFill>
                  <a:schemeClr val="accent1"/>
                </a:solidFill>
                <a:latin typeface="Calibri"/>
                <a:ea typeface="Calibri"/>
                <a:cs typeface="Calibri"/>
                <a:sym typeface="Calibri"/>
              </a:rPr>
              <a:t> si </a:t>
            </a:r>
            <a:r>
              <a:rPr b="1" lang="en-GB" sz="1500">
                <a:solidFill>
                  <a:schemeClr val="accent1"/>
                </a:solidFill>
                <a:latin typeface="Calibri"/>
                <a:ea typeface="Calibri"/>
                <a:cs typeface="Calibri"/>
                <a:sym typeface="Calibri"/>
              </a:rPr>
              <a:t>SOAP UI</a:t>
            </a:r>
            <a:endParaRPr b="1" sz="11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