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Black"/>
      <p:bold r:id="rId15"/>
      <p:boldItalic r:id="rId16"/>
    </p:embeddedFont>
    <p:embeddedFont>
      <p:font typeface="Roboto Thin"/>
      <p:regular r:id="rId17"/>
      <p:bold r:id="rId18"/>
      <p:italic r:id="rId19"/>
      <p:boldItalic r:id="rId20"/>
    </p:embeddedFont>
    <p:embeddedFont>
      <p:font typeface="Roboto"/>
      <p:regular r:id="rId21"/>
      <p:bold r:id="rId22"/>
      <p:italic r:id="rId23"/>
      <p:boldItalic r:id="rId24"/>
    </p:embeddedFont>
    <p:embeddedFont>
      <p:font typeface="Didact Gothic"/>
      <p:regular r:id="rId25"/>
    </p:embeddedFont>
    <p:embeddedFont>
      <p:font typeface="Roboto Light"/>
      <p:regular r:id="rId26"/>
      <p:bold r:id="rId27"/>
      <p:italic r:id="rId28"/>
      <p:boldItalic r:id="rId29"/>
    </p:embeddedFont>
    <p:embeddedFont>
      <p:font typeface="Bree Serif"/>
      <p:regular r:id="rId30"/>
    </p:embeddedFon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hCWfEW0XX9BaewndvexMj/WBv8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Thin-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Light-regular.fntdata"/><Relationship Id="rId25" Type="http://schemas.openxmlformats.org/officeDocument/2006/relationships/font" Target="fonts/DidactGothic-regular.fntdata"/><Relationship Id="rId28" Type="http://schemas.openxmlformats.org/officeDocument/2006/relationships/font" Target="fonts/RobotoLight-italic.fntdata"/><Relationship Id="rId27" Type="http://schemas.openxmlformats.org/officeDocument/2006/relationships/font" Target="fonts/RobotoLigh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Light-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regular.fntdata"/><Relationship Id="rId30" Type="http://schemas.openxmlformats.org/officeDocument/2006/relationships/font" Target="fonts/BreeSerif-regular.fntdata"/><Relationship Id="rId11" Type="http://schemas.openxmlformats.org/officeDocument/2006/relationships/slide" Target="slides/slide7.xml"/><Relationship Id="rId33" Type="http://schemas.openxmlformats.org/officeDocument/2006/relationships/font" Target="fonts/RobotoMono-italic.fntdata"/><Relationship Id="rId10" Type="http://schemas.openxmlformats.org/officeDocument/2006/relationships/slide" Target="slides/slide6.xml"/><Relationship Id="rId32" Type="http://schemas.openxmlformats.org/officeDocument/2006/relationships/font" Target="fonts/RobotoMono-bold.fntdata"/><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font" Target="fonts/RobotoMono-boldItalic.fntdata"/><Relationship Id="rId15" Type="http://schemas.openxmlformats.org/officeDocument/2006/relationships/font" Target="fonts/RobotoBlack-bold.fntdata"/><Relationship Id="rId14" Type="http://schemas.openxmlformats.org/officeDocument/2006/relationships/slide" Target="slides/slide10.xml"/><Relationship Id="rId17" Type="http://schemas.openxmlformats.org/officeDocument/2006/relationships/font" Target="fonts/RobotoThin-regular.fntdata"/><Relationship Id="rId16" Type="http://schemas.openxmlformats.org/officeDocument/2006/relationships/font" Target="fonts/RobotoBlack-boldItalic.fntdata"/><Relationship Id="rId19" Type="http://schemas.openxmlformats.org/officeDocument/2006/relationships/font" Target="fonts/RobotoThin-italic.fntdata"/><Relationship Id="rId18" Type="http://schemas.openxmlformats.org/officeDocument/2006/relationships/font" Target="fonts/RobotoThin-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57b179f53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257b179f538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08150b0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108150b0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08150b0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108150b07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08150b0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108150b07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08150b0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108150b07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08150b07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1108150b074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44b7ec967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244b7ec9674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e3764c0da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1e3764c0daf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github.com/vdespa/introduction-to-postman-course/blob/main/simple-books-api.m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237375" y="3670025"/>
            <a:ext cx="37452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Sesiune Teoretica 5</a:t>
            </a:r>
            <a:endParaRPr/>
          </a:p>
        </p:txBody>
      </p:sp>
      <p:sp>
        <p:nvSpPr>
          <p:cNvPr id="99" name="Google Shape;99;p1"/>
          <p:cNvSpPr txBox="1"/>
          <p:nvPr>
            <p:ph idx="1" type="subTitle"/>
          </p:nvPr>
        </p:nvSpPr>
        <p:spPr>
          <a:xfrm>
            <a:off x="5727625" y="4148638"/>
            <a:ext cx="31296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lang="en-GB" sz="1700"/>
              <a:t>API Testing in Pycharm</a:t>
            </a:r>
            <a:endParaRPr sz="1700"/>
          </a:p>
        </p:txBody>
      </p:sp>
      <p:sp>
        <p:nvSpPr>
          <p:cNvPr id="100" name="Google Shape;100;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257b179f538_1_0"/>
          <p:cNvSpPr txBox="1"/>
          <p:nvPr>
            <p:ph idx="6" type="ctrTitle"/>
          </p:nvPr>
        </p:nvSpPr>
        <p:spPr>
          <a:xfrm>
            <a:off x="153850" y="69375"/>
            <a:ext cx="2590500" cy="606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600"/>
              </a:spcAft>
              <a:buSzPts val="1100"/>
              <a:buNone/>
            </a:pPr>
            <a:r>
              <a:rPr b="1" lang="en-GB" sz="2600">
                <a:solidFill>
                  <a:schemeClr val="accent1"/>
                </a:solidFill>
                <a:latin typeface="Arial"/>
                <a:ea typeface="Arial"/>
                <a:cs typeface="Arial"/>
                <a:sym typeface="Arial"/>
              </a:rPr>
              <a:t>Exercitiu</a:t>
            </a:r>
            <a:endParaRPr/>
          </a:p>
        </p:txBody>
      </p:sp>
      <p:cxnSp>
        <p:nvCxnSpPr>
          <p:cNvPr id="266" name="Google Shape;266;g257b179f538_1_0"/>
          <p:cNvCxnSpPr/>
          <p:nvPr/>
        </p:nvCxnSpPr>
        <p:spPr>
          <a:xfrm>
            <a:off x="311700" y="736388"/>
            <a:ext cx="8520600" cy="0"/>
          </a:xfrm>
          <a:prstGeom prst="straightConnector1">
            <a:avLst/>
          </a:prstGeom>
          <a:noFill/>
          <a:ln cap="flat" cmpd="sng" w="9525">
            <a:solidFill>
              <a:schemeClr val="accent1"/>
            </a:solidFill>
            <a:prstDash val="solid"/>
            <a:round/>
            <a:headEnd len="sm" w="sm" type="none"/>
            <a:tailEnd len="sm" w="sm" type="none"/>
          </a:ln>
        </p:spPr>
      </p:cxnSp>
      <p:sp>
        <p:nvSpPr>
          <p:cNvPr id="267" name="Google Shape;267;g257b179f538_1_0"/>
          <p:cNvSpPr txBox="1"/>
          <p:nvPr/>
        </p:nvSpPr>
        <p:spPr>
          <a:xfrm>
            <a:off x="311700" y="1416500"/>
            <a:ext cx="85206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
        <p:nvSpPr>
          <p:cNvPr id="268" name="Google Shape;268;g257b179f538_1_0"/>
          <p:cNvSpPr txBox="1"/>
          <p:nvPr/>
        </p:nvSpPr>
        <p:spPr>
          <a:xfrm>
            <a:off x="311700" y="1816700"/>
            <a:ext cx="85206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sz="1300">
                <a:solidFill>
                  <a:schemeClr val="lt1"/>
                </a:solidFill>
                <a:latin typeface="Calibri"/>
                <a:ea typeface="Calibri"/>
                <a:cs typeface="Calibri"/>
                <a:sym typeface="Calibri"/>
              </a:rPr>
              <a:t>Mapati toate requesturile din </a:t>
            </a:r>
            <a:r>
              <a:rPr lang="en-GB" sz="1300" u="sng">
                <a:solidFill>
                  <a:schemeClr val="hlink"/>
                </a:solidFill>
                <a:latin typeface="Calibri"/>
                <a:ea typeface="Calibri"/>
                <a:cs typeface="Calibri"/>
                <a:sym typeface="Calibri"/>
                <a:hlinkClick r:id="rId3"/>
              </a:rPr>
              <a:t>documentatia</a:t>
            </a:r>
            <a:r>
              <a:rPr lang="en-GB" sz="1300">
                <a:solidFill>
                  <a:schemeClr val="lt1"/>
                </a:solidFill>
                <a:latin typeface="Calibri"/>
                <a:ea typeface="Calibri"/>
                <a:cs typeface="Calibri"/>
                <a:sym typeface="Calibri"/>
              </a:rPr>
              <a:t> pentru simple books api in pycharm conform celor invatate anterior</a:t>
            </a:r>
            <a:endParaRPr i="1" sz="13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0c0645ead7_0_0"/>
          <p:cNvSpPr txBox="1"/>
          <p:nvPr>
            <p:ph idx="6" type="ctrTitle"/>
          </p:nvPr>
        </p:nvSpPr>
        <p:spPr>
          <a:xfrm>
            <a:off x="311700" y="644550"/>
            <a:ext cx="35523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Sfaturi generale</a:t>
            </a:r>
            <a:endParaRPr b="1">
              <a:solidFill>
                <a:schemeClr val="accent1"/>
              </a:solidFill>
              <a:latin typeface="Roboto"/>
              <a:ea typeface="Roboto"/>
              <a:cs typeface="Roboto"/>
              <a:sym typeface="Roboto"/>
            </a:endParaRPr>
          </a:p>
        </p:txBody>
      </p:sp>
      <p:cxnSp>
        <p:nvCxnSpPr>
          <p:cNvPr id="208" name="Google Shape;208;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9" name="Google Shape;209;g10c0645ead7_0_0"/>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tratați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faceți tot posibilul să participați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lăsați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cod. Notițe pentru voi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vizualizați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vă notați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faceți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reușiți singuri, să întrebați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aveți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puneți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1000"/>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1000"/>
                                        <p:tgtEl>
                                          <p:spTgt spid="2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8" st="8"/>
                                            </p:txEl>
                                          </p:spTgt>
                                        </p:tgtEl>
                                        <p:attrNameLst>
                                          <p:attrName>style.visibility</p:attrName>
                                        </p:attrNameLst>
                                      </p:cBhvr>
                                      <p:to>
                                        <p:strVal val="visible"/>
                                      </p:to>
                                    </p:set>
                                    <p:animEffect filter="fade" transition="in">
                                      <p:cBhvr>
                                        <p:cTn dur="1000"/>
                                        <p:tgtEl>
                                          <p:spTgt spid="20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08150b074_0_1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Reguli curs</a:t>
            </a:r>
            <a:endParaRPr b="1">
              <a:solidFill>
                <a:schemeClr val="accent1"/>
              </a:solidFill>
              <a:latin typeface="Roboto"/>
              <a:ea typeface="Roboto"/>
              <a:cs typeface="Roboto"/>
              <a:sym typeface="Roboto"/>
            </a:endParaRPr>
          </a:p>
        </p:txBody>
      </p:sp>
      <p:cxnSp>
        <p:nvCxnSpPr>
          <p:cNvPr id="215" name="Google Shape;215;g1108150b074_0_1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6" name="Google Shape;216;g1108150b074_0_10"/>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exista un sheet de prezenta.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cadrul acestuia ne vom asuma si notiunile invatate. Nu trecem mai departe pana nu isi asuma toti noile concepte.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se vor adauga in Folderul grupei, veti face fiecare folder cu numele vostru. Veti primi feedback la aceste teme.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vor fi impartite in 2 categorii.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Obligatorii (se pot face doar cu notiunile invatate la clasa)</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ma intrerupeti oricand aveti intrebari. Doar asa imi pot da seama unde trebuie sa mai insist cu explicatii/exemple.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intrati cu 3 minute mai devreme in caz ca apar probleme tehnice. Astfel putem profita la maxim de cele 2 ore alocate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Daca nu puteti intra, sau daca intarziati, anuntati trainerul pe grup</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1000"/>
                                        <p:tgtEl>
                                          <p:spTgt spid="2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animEffect filter="fade" transition="in">
                                      <p:cBhvr>
                                        <p:cTn dur="1000"/>
                                        <p:tgtEl>
                                          <p:spTgt spid="2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animEffect filter="fade" transition="in">
                                      <p:cBhvr>
                                        <p:cTn dur="1000"/>
                                        <p:tgtEl>
                                          <p:spTgt spid="2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animEffect filter="fade" transition="in">
                                      <p:cBhvr>
                                        <p:cTn dur="1000"/>
                                        <p:tgtEl>
                                          <p:spTgt spid="21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108150b074_0_1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Obiective principale</a:t>
            </a:r>
            <a:endParaRPr b="1">
              <a:solidFill>
                <a:schemeClr val="accent1"/>
              </a:solidFill>
              <a:latin typeface="Roboto"/>
              <a:ea typeface="Roboto"/>
              <a:cs typeface="Roboto"/>
              <a:sym typeface="Roboto"/>
            </a:endParaRPr>
          </a:p>
        </p:txBody>
      </p:sp>
      <p:cxnSp>
        <p:nvCxnSpPr>
          <p:cNvPr id="222" name="Google Shape;222;g1108150b074_0_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3" name="Google Shape;223;g1108150b074_0_16"/>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Pana la final TOTI veti avea: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solide despre bazele programarii in Python</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mai avansate si extrem de utile despre programarea bazata pe obiecte.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sa identifice elemente si sa scrie test scripts cu ajutorul Selenium</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Un Proiect final de testare automata a aplicatiilor web.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Acesta va folosi tendintele actuale: metodologia Behavior Driven Development si Page Object Model Design pattern.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avea capacitatea sa genereze rapoarte HTML (‘living documentation’)</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Notiuni de baza despre API testing. (testarea backend - ce e in spate la un website).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500" u="none" cap="none" strike="noStrike">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0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1000"/>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1000"/>
                                        <p:tgtEl>
                                          <p:spTgt spid="2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animEffect filter="fade" transition="in">
                                      <p:cBhvr>
                                        <p:cTn dur="1000"/>
                                        <p:tgtEl>
                                          <p:spTgt spid="2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6" st="6"/>
                                            </p:txEl>
                                          </p:spTgt>
                                        </p:tgtEl>
                                        <p:attrNameLst>
                                          <p:attrName>style.visibility</p:attrName>
                                        </p:attrNameLst>
                                      </p:cBhvr>
                                      <p:to>
                                        <p:strVal val="visible"/>
                                      </p:to>
                                    </p:set>
                                    <p:animEffect filter="fade" transition="in">
                                      <p:cBhvr>
                                        <p:cTn dur="1000"/>
                                        <p:tgtEl>
                                          <p:spTgt spid="2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7" st="7"/>
                                            </p:txEl>
                                          </p:spTgt>
                                        </p:tgtEl>
                                        <p:attrNameLst>
                                          <p:attrName>style.visibility</p:attrName>
                                        </p:attrNameLst>
                                      </p:cBhvr>
                                      <p:to>
                                        <p:strVal val="visible"/>
                                      </p:to>
                                    </p:set>
                                    <p:animEffect filter="fade" transition="in">
                                      <p:cBhvr>
                                        <p:cTn dur="1000"/>
                                        <p:tgtEl>
                                          <p:spTgt spid="2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8" st="8"/>
                                            </p:txEl>
                                          </p:spTgt>
                                        </p:tgtEl>
                                        <p:attrNameLst>
                                          <p:attrName>style.visibility</p:attrName>
                                        </p:attrNameLst>
                                      </p:cBhvr>
                                      <p:to>
                                        <p:strVal val="visible"/>
                                      </p:to>
                                    </p:set>
                                    <p:animEffect filter="fade" transition="in">
                                      <p:cBhvr>
                                        <p:cTn dur="1000"/>
                                        <p:tgtEl>
                                          <p:spTgt spid="2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9" st="9"/>
                                            </p:txEl>
                                          </p:spTgt>
                                        </p:tgtEl>
                                        <p:attrNameLst>
                                          <p:attrName>style.visibility</p:attrName>
                                        </p:attrNameLst>
                                      </p:cBhvr>
                                      <p:to>
                                        <p:strVal val="visible"/>
                                      </p:to>
                                    </p:set>
                                    <p:animEffect filter="fade" transition="in">
                                      <p:cBhvr>
                                        <p:cTn dur="1000"/>
                                        <p:tgtEl>
                                          <p:spTgt spid="22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0" st="10"/>
                                            </p:txEl>
                                          </p:spTgt>
                                        </p:tgtEl>
                                        <p:attrNameLst>
                                          <p:attrName>style.visibility</p:attrName>
                                        </p:attrNameLst>
                                      </p:cBhvr>
                                      <p:to>
                                        <p:strVal val="visible"/>
                                      </p:to>
                                    </p:set>
                                    <p:animEffect filter="fade" transition="in">
                                      <p:cBhvr>
                                        <p:cTn dur="1000"/>
                                        <p:tgtEl>
                                          <p:spTgt spid="223">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108150b074_0_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Obiective secundare</a:t>
            </a:r>
            <a:endParaRPr b="1">
              <a:solidFill>
                <a:schemeClr val="accent1"/>
              </a:solidFill>
              <a:latin typeface="Roboto"/>
              <a:ea typeface="Roboto"/>
              <a:cs typeface="Roboto"/>
              <a:sym typeface="Roboto"/>
            </a:endParaRPr>
          </a:p>
        </p:txBody>
      </p:sp>
      <p:cxnSp>
        <p:nvCxnSpPr>
          <p:cNvPr id="229" name="Google Shape;229;g1108150b07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0" name="Google Shape;230;g1108150b074_0_22"/>
          <p:cNvSpPr txBox="1"/>
          <p:nvPr/>
        </p:nvSpPr>
        <p:spPr>
          <a:xfrm>
            <a:off x="311700" y="1416500"/>
            <a:ext cx="8520600" cy="2955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ale bazelor de date relationale - mySQL (Curs baze de date)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teoretice despre testarea manuala - acces la o platforma mobila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de a construi un mic brand personal (Curs Portofoliu Wordpress). Trebuie sa ai:</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Website propriu prin care angajatorul sa te cunoasca pe tine si munca ta</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CV european in eng / sau canva.com</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Profil LinkedIn</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Github public (un loc in cloud unde se pune codul scris de tine)</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primi feedback daca ne trimiteti un email cu ele la hello@itfactory.ro</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10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10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1000"/>
                                        <p:tgtEl>
                                          <p:spTgt spid="2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animEffect filter="fade" transition="in">
                                      <p:cBhvr>
                                        <p:cTn dur="1000"/>
                                        <p:tgtEl>
                                          <p:spTgt spid="2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7" st="7"/>
                                            </p:txEl>
                                          </p:spTgt>
                                        </p:tgtEl>
                                        <p:attrNameLst>
                                          <p:attrName>style.visibility</p:attrName>
                                        </p:attrNameLst>
                                      </p:cBhvr>
                                      <p:to>
                                        <p:strVal val="visible"/>
                                      </p:to>
                                    </p:set>
                                    <p:animEffect filter="fade" transition="in">
                                      <p:cBhvr>
                                        <p:cTn dur="1000"/>
                                        <p:tgtEl>
                                          <p:spTgt spid="2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8" st="8"/>
                                            </p:txEl>
                                          </p:spTgt>
                                        </p:tgtEl>
                                        <p:attrNameLst>
                                          <p:attrName>style.visibility</p:attrName>
                                        </p:attrNameLst>
                                      </p:cBhvr>
                                      <p:to>
                                        <p:strVal val="visible"/>
                                      </p:to>
                                    </p:set>
                                    <p:animEffect filter="fade" transition="in">
                                      <p:cBhvr>
                                        <p:cTn dur="1000"/>
                                        <p:tgtEl>
                                          <p:spTgt spid="23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9" st="9"/>
                                            </p:txEl>
                                          </p:spTgt>
                                        </p:tgtEl>
                                        <p:attrNameLst>
                                          <p:attrName>style.visibility</p:attrName>
                                        </p:attrNameLst>
                                      </p:cBhvr>
                                      <p:to>
                                        <p:strVal val="visible"/>
                                      </p:to>
                                    </p:set>
                                    <p:animEffect filter="fade" transition="in">
                                      <p:cBhvr>
                                        <p:cTn dur="1000"/>
                                        <p:tgtEl>
                                          <p:spTgt spid="23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108150b074_0_28"/>
          <p:cNvSpPr txBox="1"/>
          <p:nvPr>
            <p:ph idx="6" type="ctrTitle"/>
          </p:nvPr>
        </p:nvSpPr>
        <p:spPr>
          <a:xfrm>
            <a:off x="311700" y="644550"/>
            <a:ext cx="54717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Obiective Sesiune Teoretica 5</a:t>
            </a:r>
            <a:endParaRPr b="1">
              <a:solidFill>
                <a:schemeClr val="accent1"/>
              </a:solidFill>
              <a:latin typeface="Roboto"/>
              <a:ea typeface="Roboto"/>
              <a:cs typeface="Roboto"/>
              <a:sym typeface="Roboto"/>
            </a:endParaRPr>
          </a:p>
        </p:txBody>
      </p:sp>
      <p:cxnSp>
        <p:nvCxnSpPr>
          <p:cNvPr id="236" name="Google Shape;236;g1108150b074_0_2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7" name="Google Shape;237;g1108150b074_0_28"/>
          <p:cNvSpPr txBox="1"/>
          <p:nvPr/>
        </p:nvSpPr>
        <p:spPr>
          <a:xfrm>
            <a:off x="311700" y="1873500"/>
            <a:ext cx="8520600" cy="9234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0"/>
              </a:spcBef>
              <a:spcAft>
                <a:spcPts val="0"/>
              </a:spcAft>
              <a:buClr>
                <a:schemeClr val="lt1"/>
              </a:buClr>
              <a:buSzPts val="1200"/>
              <a:buFont typeface="Roboto"/>
              <a:buChar char="-"/>
            </a:pPr>
            <a:r>
              <a:rPr b="1" lang="en-GB" sz="1200">
                <a:solidFill>
                  <a:schemeClr val="lt1"/>
                </a:solidFill>
                <a:latin typeface="Roboto"/>
                <a:ea typeface="Roboto"/>
                <a:cs typeface="Roboto"/>
                <a:sym typeface="Roboto"/>
              </a:rPr>
              <a:t>Sa vedem care e structura unui framework de testare de API in pycharm</a:t>
            </a:r>
            <a:endParaRPr b="1" sz="1200">
              <a:solidFill>
                <a:schemeClr val="lt1"/>
              </a:solidFill>
              <a:latin typeface="Roboto"/>
              <a:ea typeface="Roboto"/>
              <a:cs typeface="Roboto"/>
              <a:sym typeface="Roboto"/>
            </a:endParaRPr>
          </a:p>
          <a:p>
            <a:pPr indent="-304800" lvl="0" marL="457200" marR="0" rtl="0" algn="l">
              <a:lnSpc>
                <a:spcPct val="150000"/>
              </a:lnSpc>
              <a:spcBef>
                <a:spcPts val="0"/>
              </a:spcBef>
              <a:spcAft>
                <a:spcPts val="0"/>
              </a:spcAft>
              <a:buClr>
                <a:schemeClr val="lt1"/>
              </a:buClr>
              <a:buSzPts val="1200"/>
              <a:buFont typeface="Roboto"/>
              <a:buChar char="-"/>
            </a:pPr>
            <a:r>
              <a:rPr b="1" lang="en-GB" sz="1200">
                <a:solidFill>
                  <a:schemeClr val="lt1"/>
                </a:solidFill>
                <a:latin typeface="Roboto"/>
                <a:ea typeface="Roboto"/>
                <a:cs typeface="Roboto"/>
                <a:sym typeface="Roboto"/>
              </a:rPr>
              <a:t>Sa intelegem cum functioneaza acest framework</a:t>
            </a:r>
            <a:endParaRPr b="1" sz="1200">
              <a:solidFill>
                <a:schemeClr val="lt1"/>
              </a:solidFill>
              <a:latin typeface="Roboto"/>
              <a:ea typeface="Roboto"/>
              <a:cs typeface="Roboto"/>
              <a:sym typeface="Roboto"/>
            </a:endParaRPr>
          </a:p>
          <a:p>
            <a:pPr indent="-304800" lvl="0" marL="457200" marR="0" rtl="0" algn="l">
              <a:lnSpc>
                <a:spcPct val="150000"/>
              </a:lnSpc>
              <a:spcBef>
                <a:spcPts val="0"/>
              </a:spcBef>
              <a:spcAft>
                <a:spcPts val="0"/>
              </a:spcAft>
              <a:buClr>
                <a:schemeClr val="lt1"/>
              </a:buClr>
              <a:buSzPts val="1200"/>
              <a:buFont typeface="Roboto"/>
              <a:buChar char="-"/>
            </a:pPr>
            <a:r>
              <a:rPr b="1" lang="en-GB" sz="1200">
                <a:solidFill>
                  <a:schemeClr val="lt1"/>
                </a:solidFill>
                <a:latin typeface="Roboto"/>
                <a:ea typeface="Roboto"/>
                <a:cs typeface="Roboto"/>
                <a:sym typeface="Roboto"/>
              </a:rPr>
              <a:t>Sa invatam sa facem teste de API in pycharm</a:t>
            </a:r>
            <a:endParaRPr b="1" sz="12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1000"/>
                                        <p:tgtEl>
                                          <p:spTgt spid="23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108150b074_0_34"/>
          <p:cNvSpPr txBox="1"/>
          <p:nvPr>
            <p:ph idx="6" type="ctrTitle"/>
          </p:nvPr>
        </p:nvSpPr>
        <p:spPr>
          <a:xfrm>
            <a:off x="253550" y="254000"/>
            <a:ext cx="47133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Structura Framwork API</a:t>
            </a:r>
            <a:endParaRPr/>
          </a:p>
        </p:txBody>
      </p:sp>
      <p:cxnSp>
        <p:nvCxnSpPr>
          <p:cNvPr id="243" name="Google Shape;243;g1108150b074_0_34"/>
          <p:cNvCxnSpPr/>
          <p:nvPr/>
        </p:nvCxnSpPr>
        <p:spPr>
          <a:xfrm>
            <a:off x="386475" y="860600"/>
            <a:ext cx="8520600" cy="0"/>
          </a:xfrm>
          <a:prstGeom prst="straightConnector1">
            <a:avLst/>
          </a:prstGeom>
          <a:noFill/>
          <a:ln cap="flat" cmpd="sng" w="9525">
            <a:solidFill>
              <a:schemeClr val="accent1"/>
            </a:solidFill>
            <a:prstDash val="solid"/>
            <a:round/>
            <a:headEnd len="sm" w="sm" type="none"/>
            <a:tailEnd len="sm" w="sm" type="none"/>
          </a:ln>
        </p:spPr>
      </p:cxnSp>
      <p:sp>
        <p:nvSpPr>
          <p:cNvPr id="244" name="Google Shape;244;g1108150b074_0_34"/>
          <p:cNvSpPr txBox="1"/>
          <p:nvPr/>
        </p:nvSpPr>
        <p:spPr>
          <a:xfrm>
            <a:off x="386475" y="1328025"/>
            <a:ext cx="8520600" cy="2986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b="1" lang="en-GB">
                <a:solidFill>
                  <a:schemeClr val="lt1"/>
                </a:solidFill>
                <a:latin typeface="Roboto"/>
                <a:ea typeface="Roboto"/>
                <a:cs typeface="Roboto"/>
                <a:sym typeface="Roboto"/>
              </a:rPr>
              <a:t>Framework-ul de API este format din doua componente:</a:t>
            </a:r>
            <a:endParaRPr b="1">
              <a:solidFill>
                <a:schemeClr val="lt1"/>
              </a:solidFill>
              <a:latin typeface="Roboto"/>
              <a:ea typeface="Roboto"/>
              <a:cs typeface="Roboto"/>
              <a:sym typeface="Roboto"/>
            </a:endParaRPr>
          </a:p>
          <a:p>
            <a:pPr indent="0" lvl="0" marL="0" marR="0" rtl="0" algn="l">
              <a:lnSpc>
                <a:spcPct val="150000"/>
              </a:lnSpc>
              <a:spcBef>
                <a:spcPts val="0"/>
              </a:spcBef>
              <a:spcAft>
                <a:spcPts val="0"/>
              </a:spcAft>
              <a:buNone/>
            </a:pPr>
            <a:r>
              <a:t/>
            </a:r>
            <a:endParaRPr b="1">
              <a:solidFill>
                <a:schemeClr val="lt1"/>
              </a:solidFill>
              <a:latin typeface="Roboto"/>
              <a:ea typeface="Roboto"/>
              <a:cs typeface="Roboto"/>
              <a:sym typeface="Roboto"/>
            </a:endParaRPr>
          </a:p>
          <a:p>
            <a:pPr indent="-317500" lvl="0" marL="457200" marR="0" rtl="0" algn="l">
              <a:lnSpc>
                <a:spcPct val="150000"/>
              </a:lnSpc>
              <a:spcBef>
                <a:spcPts val="0"/>
              </a:spcBef>
              <a:spcAft>
                <a:spcPts val="0"/>
              </a:spcAft>
              <a:buClr>
                <a:schemeClr val="lt1"/>
              </a:buClr>
              <a:buSzPts val="1400"/>
              <a:buFont typeface="Roboto"/>
              <a:buChar char="-"/>
            </a:pPr>
            <a:r>
              <a:rPr b="1" lang="en-GB">
                <a:solidFill>
                  <a:schemeClr val="lt1"/>
                </a:solidFill>
                <a:latin typeface="Roboto"/>
                <a:ea typeface="Roboto"/>
                <a:cs typeface="Roboto"/>
                <a:sym typeface="Roboto"/>
              </a:rPr>
              <a:t>un pachet (folder) numit requests care </a:t>
            </a:r>
            <a:endParaRPr b="1">
              <a:solidFill>
                <a:schemeClr val="lt1"/>
              </a:solidFill>
              <a:latin typeface="Roboto"/>
              <a:ea typeface="Roboto"/>
              <a:cs typeface="Roboto"/>
              <a:sym typeface="Roboto"/>
            </a:endParaRPr>
          </a:p>
          <a:p>
            <a:pPr indent="0" lvl="0" marL="0" marR="0" rtl="0" algn="l">
              <a:lnSpc>
                <a:spcPct val="150000"/>
              </a:lnSpc>
              <a:spcBef>
                <a:spcPts val="0"/>
              </a:spcBef>
              <a:spcAft>
                <a:spcPts val="0"/>
              </a:spcAft>
              <a:buNone/>
            </a:pPr>
            <a:r>
              <a:rPr b="1" lang="en-GB">
                <a:solidFill>
                  <a:schemeClr val="lt1"/>
                </a:solidFill>
                <a:latin typeface="Roboto"/>
                <a:ea typeface="Roboto"/>
                <a:cs typeface="Roboto"/>
                <a:sym typeface="Roboto"/>
              </a:rPr>
              <a:t>va contine toate requesturile de API mapate </a:t>
            </a:r>
            <a:endParaRPr b="1">
              <a:solidFill>
                <a:schemeClr val="lt1"/>
              </a:solidFill>
              <a:latin typeface="Roboto"/>
              <a:ea typeface="Roboto"/>
              <a:cs typeface="Roboto"/>
              <a:sym typeface="Roboto"/>
            </a:endParaRPr>
          </a:p>
          <a:p>
            <a:pPr indent="0" lvl="0" marL="0" marR="0" rtl="0" algn="l">
              <a:lnSpc>
                <a:spcPct val="150000"/>
              </a:lnSpc>
              <a:spcBef>
                <a:spcPts val="0"/>
              </a:spcBef>
              <a:spcAft>
                <a:spcPts val="0"/>
              </a:spcAft>
              <a:buNone/>
            </a:pPr>
            <a:r>
              <a:rPr b="1" lang="en-GB">
                <a:solidFill>
                  <a:schemeClr val="lt1"/>
                </a:solidFill>
                <a:latin typeface="Roboto"/>
                <a:ea typeface="Roboto"/>
                <a:cs typeface="Roboto"/>
                <a:sym typeface="Roboto"/>
              </a:rPr>
              <a:t>conform documentatiei sub forma unor metode</a:t>
            </a:r>
            <a:endParaRPr b="1">
              <a:solidFill>
                <a:schemeClr val="lt1"/>
              </a:solidFill>
              <a:latin typeface="Roboto"/>
              <a:ea typeface="Roboto"/>
              <a:cs typeface="Roboto"/>
              <a:sym typeface="Roboto"/>
            </a:endParaRPr>
          </a:p>
          <a:p>
            <a:pPr indent="0" lvl="0" marL="0" marR="0" rtl="0" algn="l">
              <a:lnSpc>
                <a:spcPct val="150000"/>
              </a:lnSpc>
              <a:spcBef>
                <a:spcPts val="0"/>
              </a:spcBef>
              <a:spcAft>
                <a:spcPts val="0"/>
              </a:spcAft>
              <a:buNone/>
            </a:pPr>
            <a:r>
              <a:t/>
            </a:r>
            <a:endParaRPr b="1">
              <a:solidFill>
                <a:schemeClr val="lt1"/>
              </a:solidFill>
              <a:latin typeface="Roboto"/>
              <a:ea typeface="Roboto"/>
              <a:cs typeface="Roboto"/>
              <a:sym typeface="Roboto"/>
            </a:endParaRPr>
          </a:p>
          <a:p>
            <a:pPr indent="-317500" lvl="0" marL="457200" marR="0" rtl="0" algn="l">
              <a:lnSpc>
                <a:spcPct val="150000"/>
              </a:lnSpc>
              <a:spcBef>
                <a:spcPts val="0"/>
              </a:spcBef>
              <a:spcAft>
                <a:spcPts val="0"/>
              </a:spcAft>
              <a:buClr>
                <a:schemeClr val="lt1"/>
              </a:buClr>
              <a:buSzPts val="1400"/>
              <a:buFont typeface="Roboto"/>
              <a:buChar char="-"/>
            </a:pPr>
            <a:r>
              <a:rPr b="1" lang="en-GB">
                <a:solidFill>
                  <a:schemeClr val="lt1"/>
                </a:solidFill>
                <a:latin typeface="Roboto"/>
                <a:ea typeface="Roboto"/>
                <a:cs typeface="Roboto"/>
                <a:sym typeface="Roboto"/>
              </a:rPr>
              <a:t>u</a:t>
            </a:r>
            <a:r>
              <a:rPr b="1" lang="en-GB">
                <a:solidFill>
                  <a:schemeClr val="lt1"/>
                </a:solidFill>
                <a:latin typeface="Roboto"/>
                <a:ea typeface="Roboto"/>
                <a:cs typeface="Roboto"/>
                <a:sym typeface="Roboto"/>
              </a:rPr>
              <a:t>n pachet (folder) numit tests care va contine </a:t>
            </a:r>
            <a:endParaRPr b="1">
              <a:solidFill>
                <a:schemeClr val="lt1"/>
              </a:solidFill>
              <a:latin typeface="Roboto"/>
              <a:ea typeface="Roboto"/>
              <a:cs typeface="Roboto"/>
              <a:sym typeface="Roboto"/>
            </a:endParaRPr>
          </a:p>
          <a:p>
            <a:pPr indent="0" lvl="0" marL="0" marR="0" rtl="0" algn="l">
              <a:lnSpc>
                <a:spcPct val="150000"/>
              </a:lnSpc>
              <a:spcBef>
                <a:spcPts val="0"/>
              </a:spcBef>
              <a:spcAft>
                <a:spcPts val="0"/>
              </a:spcAft>
              <a:buNone/>
            </a:pPr>
            <a:r>
              <a:rPr b="1" lang="en-GB">
                <a:solidFill>
                  <a:schemeClr val="lt1"/>
                </a:solidFill>
                <a:latin typeface="Roboto"/>
                <a:ea typeface="Roboto"/>
                <a:cs typeface="Roboto"/>
                <a:sym typeface="Roboto"/>
              </a:rPr>
              <a:t>toate testele pe care le facem prin apelarea </a:t>
            </a:r>
            <a:endParaRPr b="1">
              <a:solidFill>
                <a:schemeClr val="lt1"/>
              </a:solidFill>
              <a:latin typeface="Roboto"/>
              <a:ea typeface="Roboto"/>
              <a:cs typeface="Roboto"/>
              <a:sym typeface="Roboto"/>
            </a:endParaRPr>
          </a:p>
          <a:p>
            <a:pPr indent="0" lvl="0" marL="0" marR="0" rtl="0" algn="l">
              <a:lnSpc>
                <a:spcPct val="150000"/>
              </a:lnSpc>
              <a:spcBef>
                <a:spcPts val="0"/>
              </a:spcBef>
              <a:spcAft>
                <a:spcPts val="0"/>
              </a:spcAft>
              <a:buNone/>
            </a:pPr>
            <a:r>
              <a:rPr b="1" lang="en-GB">
                <a:solidFill>
                  <a:schemeClr val="lt1"/>
                </a:solidFill>
                <a:latin typeface="Roboto"/>
                <a:ea typeface="Roboto"/>
                <a:cs typeface="Roboto"/>
                <a:sym typeface="Roboto"/>
              </a:rPr>
              <a:t>metodelor anterioare</a:t>
            </a:r>
            <a:endParaRPr b="1">
              <a:solidFill>
                <a:schemeClr val="lt1"/>
              </a:solidFill>
              <a:latin typeface="Roboto"/>
              <a:ea typeface="Roboto"/>
              <a:cs typeface="Roboto"/>
              <a:sym typeface="Roboto"/>
            </a:endParaRPr>
          </a:p>
        </p:txBody>
      </p:sp>
      <p:pic>
        <p:nvPicPr>
          <p:cNvPr id="245" name="Google Shape;245;g1108150b074_0_34"/>
          <p:cNvPicPr preferRelativeResize="0"/>
          <p:nvPr/>
        </p:nvPicPr>
        <p:blipFill>
          <a:blip r:embed="rId3">
            <a:alphaModFix/>
          </a:blip>
          <a:stretch>
            <a:fillRect/>
          </a:stretch>
        </p:blipFill>
        <p:spPr>
          <a:xfrm>
            <a:off x="4966850" y="2020323"/>
            <a:ext cx="3984575" cy="2293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animEffect filter="fade" transition="in">
                                      <p:cBhvr>
                                        <p:cTn dur="1000"/>
                                        <p:tgtEl>
                                          <p:spTgt spid="2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 st="1"/>
                                            </p:txEl>
                                          </p:spTgt>
                                        </p:tgtEl>
                                        <p:attrNameLst>
                                          <p:attrName>style.visibility</p:attrName>
                                        </p:attrNameLst>
                                      </p:cBhvr>
                                      <p:to>
                                        <p:strVal val="visible"/>
                                      </p:to>
                                    </p:set>
                                    <p:animEffect filter="fade" transition="in">
                                      <p:cBhvr>
                                        <p:cTn dur="1000"/>
                                        <p:tgtEl>
                                          <p:spTgt spid="2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2" st="2"/>
                                            </p:txEl>
                                          </p:spTgt>
                                        </p:tgtEl>
                                        <p:attrNameLst>
                                          <p:attrName>style.visibility</p:attrName>
                                        </p:attrNameLst>
                                      </p:cBhvr>
                                      <p:to>
                                        <p:strVal val="visible"/>
                                      </p:to>
                                    </p:set>
                                    <p:animEffect filter="fade" transition="in">
                                      <p:cBhvr>
                                        <p:cTn dur="1000"/>
                                        <p:tgtEl>
                                          <p:spTgt spid="2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3" st="3"/>
                                            </p:txEl>
                                          </p:spTgt>
                                        </p:tgtEl>
                                        <p:attrNameLst>
                                          <p:attrName>style.visibility</p:attrName>
                                        </p:attrNameLst>
                                      </p:cBhvr>
                                      <p:to>
                                        <p:strVal val="visible"/>
                                      </p:to>
                                    </p:set>
                                    <p:animEffect filter="fade" transition="in">
                                      <p:cBhvr>
                                        <p:cTn dur="1000"/>
                                        <p:tgtEl>
                                          <p:spTgt spid="2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4" st="4"/>
                                            </p:txEl>
                                          </p:spTgt>
                                        </p:tgtEl>
                                        <p:attrNameLst>
                                          <p:attrName>style.visibility</p:attrName>
                                        </p:attrNameLst>
                                      </p:cBhvr>
                                      <p:to>
                                        <p:strVal val="visible"/>
                                      </p:to>
                                    </p:set>
                                    <p:animEffect filter="fade" transition="in">
                                      <p:cBhvr>
                                        <p:cTn dur="1000"/>
                                        <p:tgtEl>
                                          <p:spTgt spid="2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5" st="5"/>
                                            </p:txEl>
                                          </p:spTgt>
                                        </p:tgtEl>
                                        <p:attrNameLst>
                                          <p:attrName>style.visibility</p:attrName>
                                        </p:attrNameLst>
                                      </p:cBhvr>
                                      <p:to>
                                        <p:strVal val="visible"/>
                                      </p:to>
                                    </p:set>
                                    <p:animEffect filter="fade" transition="in">
                                      <p:cBhvr>
                                        <p:cTn dur="1000"/>
                                        <p:tgtEl>
                                          <p:spTgt spid="24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6" st="6"/>
                                            </p:txEl>
                                          </p:spTgt>
                                        </p:tgtEl>
                                        <p:attrNameLst>
                                          <p:attrName>style.visibility</p:attrName>
                                        </p:attrNameLst>
                                      </p:cBhvr>
                                      <p:to>
                                        <p:strVal val="visible"/>
                                      </p:to>
                                    </p:set>
                                    <p:animEffect filter="fade" transition="in">
                                      <p:cBhvr>
                                        <p:cTn dur="1000"/>
                                        <p:tgtEl>
                                          <p:spTgt spid="24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7" st="7"/>
                                            </p:txEl>
                                          </p:spTgt>
                                        </p:tgtEl>
                                        <p:attrNameLst>
                                          <p:attrName>style.visibility</p:attrName>
                                        </p:attrNameLst>
                                      </p:cBhvr>
                                      <p:to>
                                        <p:strVal val="visible"/>
                                      </p:to>
                                    </p:set>
                                    <p:animEffect filter="fade" transition="in">
                                      <p:cBhvr>
                                        <p:cTn dur="1000"/>
                                        <p:tgtEl>
                                          <p:spTgt spid="24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8" st="8"/>
                                            </p:txEl>
                                          </p:spTgt>
                                        </p:tgtEl>
                                        <p:attrNameLst>
                                          <p:attrName>style.visibility</p:attrName>
                                        </p:attrNameLst>
                                      </p:cBhvr>
                                      <p:to>
                                        <p:strVal val="visible"/>
                                      </p:to>
                                    </p:set>
                                    <p:animEffect filter="fade" transition="in">
                                      <p:cBhvr>
                                        <p:cTn dur="1000"/>
                                        <p:tgtEl>
                                          <p:spTgt spid="24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244b7ec9674_0_14"/>
          <p:cNvSpPr txBox="1"/>
          <p:nvPr>
            <p:ph idx="6" type="ctrTitle"/>
          </p:nvPr>
        </p:nvSpPr>
        <p:spPr>
          <a:xfrm>
            <a:off x="1450" y="69375"/>
            <a:ext cx="38793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Libraria Requests</a:t>
            </a:r>
            <a:endParaRPr/>
          </a:p>
        </p:txBody>
      </p:sp>
      <p:cxnSp>
        <p:nvCxnSpPr>
          <p:cNvPr id="251" name="Google Shape;251;g244b7ec9674_0_14"/>
          <p:cNvCxnSpPr/>
          <p:nvPr/>
        </p:nvCxnSpPr>
        <p:spPr>
          <a:xfrm>
            <a:off x="311700" y="636238"/>
            <a:ext cx="8520600" cy="0"/>
          </a:xfrm>
          <a:prstGeom prst="straightConnector1">
            <a:avLst/>
          </a:prstGeom>
          <a:noFill/>
          <a:ln cap="flat" cmpd="sng" w="9525">
            <a:solidFill>
              <a:schemeClr val="accent1"/>
            </a:solidFill>
            <a:prstDash val="solid"/>
            <a:round/>
            <a:headEnd len="sm" w="sm" type="none"/>
            <a:tailEnd len="sm" w="sm" type="none"/>
          </a:ln>
        </p:spPr>
      </p:cxnSp>
      <p:sp>
        <p:nvSpPr>
          <p:cNvPr id="252" name="Google Shape;252;g244b7ec9674_0_14"/>
          <p:cNvSpPr txBox="1"/>
          <p:nvPr/>
        </p:nvSpPr>
        <p:spPr>
          <a:xfrm>
            <a:off x="311700" y="1416500"/>
            <a:ext cx="85206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
        <p:nvSpPr>
          <p:cNvPr id="253" name="Google Shape;253;g244b7ec9674_0_14"/>
          <p:cNvSpPr txBox="1"/>
          <p:nvPr/>
        </p:nvSpPr>
        <p:spPr>
          <a:xfrm>
            <a:off x="311700" y="1720375"/>
            <a:ext cx="8520600" cy="1800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lang="en-GB" sz="1500">
                <a:solidFill>
                  <a:schemeClr val="lt1"/>
                </a:solidFill>
                <a:latin typeface="Calibri"/>
                <a:ea typeface="Calibri"/>
                <a:cs typeface="Calibri"/>
                <a:sym typeface="Calibri"/>
              </a:rPr>
              <a:t>Libraria requests este o colectie de atribute si metode care ne ofera posibilitatea sa interactionam cu API-ul si sa executam requesturi.</a:t>
            </a:r>
            <a:endParaRPr sz="1500">
              <a:solidFill>
                <a:schemeClr val="lt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sz="1500">
              <a:solidFill>
                <a:schemeClr val="lt1"/>
              </a:solidFill>
              <a:latin typeface="Calibri"/>
              <a:ea typeface="Calibri"/>
              <a:cs typeface="Calibri"/>
              <a:sym typeface="Calibri"/>
            </a:endParaRPr>
          </a:p>
          <a:p>
            <a:pPr indent="0" lvl="0" marL="0" marR="0" rtl="0" algn="l">
              <a:lnSpc>
                <a:spcPct val="150000"/>
              </a:lnSpc>
              <a:spcBef>
                <a:spcPts val="0"/>
              </a:spcBef>
              <a:spcAft>
                <a:spcPts val="0"/>
              </a:spcAft>
              <a:buNone/>
            </a:pPr>
            <a:r>
              <a:rPr lang="en-GB" sz="1500">
                <a:solidFill>
                  <a:schemeClr val="lt1"/>
                </a:solidFill>
                <a:latin typeface="Calibri"/>
                <a:ea typeface="Calibri"/>
                <a:cs typeface="Calibri"/>
                <a:sym typeface="Calibri"/>
              </a:rPr>
              <a:t>Pentru a folosi aceasta librarie trebuie sa o importam: </a:t>
            </a:r>
            <a:r>
              <a:rPr b="1" i="1" lang="en-GB" sz="1500">
                <a:solidFill>
                  <a:schemeClr val="accent1"/>
                </a:solidFill>
                <a:latin typeface="Calibri"/>
                <a:ea typeface="Calibri"/>
                <a:cs typeface="Calibri"/>
                <a:sym typeface="Calibri"/>
              </a:rPr>
              <a:t>import requests</a:t>
            </a:r>
            <a:endParaRPr b="1" i="1" sz="1500">
              <a:solidFill>
                <a:schemeClr val="accent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b="1" sz="15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1e3764c0daf_0_4"/>
          <p:cNvSpPr txBox="1"/>
          <p:nvPr>
            <p:ph idx="6" type="ctrTitle"/>
          </p:nvPr>
        </p:nvSpPr>
        <p:spPr>
          <a:xfrm>
            <a:off x="245125" y="106475"/>
            <a:ext cx="33663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3000"/>
              <a:buFont typeface="Arial"/>
              <a:buNone/>
            </a:pPr>
            <a:r>
              <a:rPr lang="en-GB">
                <a:solidFill>
                  <a:schemeClr val="accent1"/>
                </a:solidFill>
              </a:rPr>
              <a:t>Request Package</a:t>
            </a:r>
            <a:endParaRPr b="1" sz="2500">
              <a:solidFill>
                <a:schemeClr val="lt2"/>
              </a:solidFill>
              <a:latin typeface="Roboto"/>
              <a:ea typeface="Roboto"/>
              <a:cs typeface="Roboto"/>
              <a:sym typeface="Roboto"/>
            </a:endParaRPr>
          </a:p>
        </p:txBody>
      </p:sp>
      <p:cxnSp>
        <p:nvCxnSpPr>
          <p:cNvPr id="259" name="Google Shape;259;g1e3764c0daf_0_4"/>
          <p:cNvCxnSpPr/>
          <p:nvPr/>
        </p:nvCxnSpPr>
        <p:spPr>
          <a:xfrm>
            <a:off x="311700" y="702300"/>
            <a:ext cx="8520600" cy="0"/>
          </a:xfrm>
          <a:prstGeom prst="straightConnector1">
            <a:avLst/>
          </a:prstGeom>
          <a:noFill/>
          <a:ln cap="flat" cmpd="sng" w="9525">
            <a:solidFill>
              <a:schemeClr val="accent1"/>
            </a:solidFill>
            <a:prstDash val="solid"/>
            <a:round/>
            <a:headEnd len="sm" w="sm" type="none"/>
            <a:tailEnd len="sm" w="sm" type="none"/>
          </a:ln>
        </p:spPr>
      </p:cxnSp>
      <p:sp>
        <p:nvSpPr>
          <p:cNvPr id="260" name="Google Shape;260;g1e3764c0daf_0_4"/>
          <p:cNvSpPr txBox="1"/>
          <p:nvPr/>
        </p:nvSpPr>
        <p:spPr>
          <a:xfrm>
            <a:off x="311700" y="1165700"/>
            <a:ext cx="8520600" cy="3208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1000"/>
              </a:spcBef>
              <a:spcAft>
                <a:spcPts val="0"/>
              </a:spcAft>
              <a:buClr>
                <a:srgbClr val="000000"/>
              </a:buClr>
              <a:buSzPts val="1400"/>
              <a:buFont typeface="Arial"/>
              <a:buNone/>
            </a:pPr>
            <a:r>
              <a:rPr lang="en-GB">
                <a:solidFill>
                  <a:schemeClr val="lt1"/>
                </a:solidFill>
                <a:latin typeface="Calibri"/>
                <a:ea typeface="Calibri"/>
                <a:cs typeface="Calibri"/>
                <a:sym typeface="Calibri"/>
              </a:rPr>
              <a:t>Folderul de requests va contine toate metodele mapate conform documentatiei de API.</a:t>
            </a:r>
            <a:endParaRPr>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1400"/>
              <a:buFont typeface="Arial"/>
              <a:buNone/>
            </a:pPr>
            <a:r>
              <a:rPr lang="en-GB">
                <a:solidFill>
                  <a:schemeClr val="lt1"/>
                </a:solidFill>
                <a:latin typeface="Calibri"/>
                <a:ea typeface="Calibri"/>
                <a:cs typeface="Calibri"/>
                <a:sym typeface="Calibri"/>
              </a:rPr>
              <a:t>Exemplu metoda de request: </a:t>
            </a:r>
            <a:endParaRPr>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lang="en-GB" sz="1250">
                <a:solidFill>
                  <a:srgbClr val="0033B3"/>
                </a:solidFill>
                <a:highlight>
                  <a:srgbClr val="FFFFFF"/>
                </a:highlight>
                <a:latin typeface="Courier New"/>
                <a:ea typeface="Courier New"/>
                <a:cs typeface="Courier New"/>
                <a:sym typeface="Courier New"/>
              </a:rPr>
              <a:t>def </a:t>
            </a:r>
            <a:r>
              <a:rPr b="1" lang="en-GB" sz="1250">
                <a:solidFill>
                  <a:srgbClr val="080808"/>
                </a:solidFill>
                <a:highlight>
                  <a:srgbClr val="FFFFFF"/>
                </a:highlight>
                <a:latin typeface="Courier New"/>
                <a:ea typeface="Courier New"/>
                <a:cs typeface="Courier New"/>
                <a:sym typeface="Courier New"/>
              </a:rPr>
              <a:t>update</a:t>
            </a:r>
            <a:r>
              <a:rPr b="1" lang="en-GB" sz="1250" u="sng">
                <a:solidFill>
                  <a:srgbClr val="080808"/>
                </a:solidFill>
                <a:highlight>
                  <a:srgbClr val="FFFFFF"/>
                </a:highlight>
                <a:latin typeface="Courier New"/>
                <a:ea typeface="Courier New"/>
                <a:cs typeface="Courier New"/>
                <a:sym typeface="Courier New"/>
              </a:rPr>
              <a:t>_</a:t>
            </a:r>
            <a:r>
              <a:rPr b="1" lang="en-GB" sz="1250">
                <a:solidFill>
                  <a:srgbClr val="080808"/>
                </a:solidFill>
                <a:highlight>
                  <a:srgbClr val="FFFFFF"/>
                </a:highlight>
                <a:latin typeface="Courier New"/>
                <a:ea typeface="Courier New"/>
                <a:cs typeface="Courier New"/>
                <a:sym typeface="Courier New"/>
              </a:rPr>
              <a:t>an</a:t>
            </a:r>
            <a:r>
              <a:rPr b="1" lang="en-GB" sz="1250" u="sng">
                <a:solidFill>
                  <a:srgbClr val="080808"/>
                </a:solidFill>
                <a:highlight>
                  <a:srgbClr val="FFFFFF"/>
                </a:highlight>
                <a:latin typeface="Courier New"/>
                <a:ea typeface="Courier New"/>
                <a:cs typeface="Courier New"/>
                <a:sym typeface="Courier New"/>
              </a:rPr>
              <a:t>_</a:t>
            </a:r>
            <a:r>
              <a:rPr b="1" lang="en-GB" sz="1250">
                <a:solidFill>
                  <a:srgbClr val="080808"/>
                </a:solidFill>
                <a:highlight>
                  <a:srgbClr val="FFFFFF"/>
                </a:highlight>
                <a:latin typeface="Courier New"/>
                <a:ea typeface="Courier New"/>
                <a:cs typeface="Courier New"/>
                <a:sym typeface="Courier New"/>
              </a:rPr>
              <a:t>order(</a:t>
            </a:r>
            <a:r>
              <a:rPr lang="en-GB" sz="1250">
                <a:solidFill>
                  <a:srgbClr val="080808"/>
                </a:solidFill>
                <a:highlight>
                  <a:srgbClr val="FFFFFF"/>
                </a:highlight>
                <a:latin typeface="Courier New"/>
                <a:ea typeface="Courier New"/>
                <a:cs typeface="Courier New"/>
                <a:sym typeface="Courier New"/>
              </a:rPr>
              <a:t>):</a:t>
            </a:r>
            <a:endParaRPr sz="125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GB" sz="1250">
                <a:solidFill>
                  <a:srgbClr val="080808"/>
                </a:solidFill>
                <a:highlight>
                  <a:srgbClr val="FFFFFF"/>
                </a:highlight>
                <a:latin typeface="Courier New"/>
                <a:ea typeface="Courier New"/>
                <a:cs typeface="Courier New"/>
                <a:sym typeface="Courier New"/>
              </a:rPr>
              <a:t>   </a:t>
            </a:r>
            <a:r>
              <a:rPr b="1" lang="en-GB" sz="1250">
                <a:solidFill>
                  <a:srgbClr val="080808"/>
                </a:solidFill>
                <a:highlight>
                  <a:srgbClr val="FFFFFF"/>
                </a:highlight>
                <a:latin typeface="Courier New"/>
                <a:ea typeface="Courier New"/>
                <a:cs typeface="Courier New"/>
                <a:sym typeface="Courier New"/>
              </a:rPr>
              <a:t>token </a:t>
            </a:r>
            <a:r>
              <a:rPr lang="en-GB" sz="1250">
                <a:solidFill>
                  <a:srgbClr val="080808"/>
                </a:solidFill>
                <a:highlight>
                  <a:srgbClr val="FFFFFF"/>
                </a:highlight>
                <a:latin typeface="Courier New"/>
                <a:ea typeface="Courier New"/>
                <a:cs typeface="Courier New"/>
                <a:sym typeface="Courier New"/>
              </a:rPr>
              <a:t>= get_token()</a:t>
            </a:r>
            <a:endParaRPr sz="125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GB" sz="1250">
                <a:solidFill>
                  <a:srgbClr val="080808"/>
                </a:solidFill>
                <a:highlight>
                  <a:srgbClr val="FFFFFF"/>
                </a:highlight>
                <a:latin typeface="Courier New"/>
                <a:ea typeface="Courier New"/>
                <a:cs typeface="Courier New"/>
                <a:sym typeface="Courier New"/>
              </a:rPr>
              <a:t>   </a:t>
            </a:r>
            <a:r>
              <a:rPr b="1" lang="en-GB" sz="1250">
                <a:solidFill>
                  <a:srgbClr val="080808"/>
                </a:solidFill>
                <a:highlight>
                  <a:srgbClr val="FFFFFF"/>
                </a:highlight>
                <a:latin typeface="Courier New"/>
                <a:ea typeface="Courier New"/>
                <a:cs typeface="Courier New"/>
                <a:sym typeface="Courier New"/>
              </a:rPr>
              <a:t>header </a:t>
            </a:r>
            <a:r>
              <a:rPr lang="en-GB" sz="1250">
                <a:solidFill>
                  <a:srgbClr val="080808"/>
                </a:solidFill>
                <a:highlight>
                  <a:srgbClr val="FFFFFF"/>
                </a:highlight>
                <a:latin typeface="Courier New"/>
                <a:ea typeface="Courier New"/>
                <a:cs typeface="Courier New"/>
                <a:sym typeface="Courier New"/>
              </a:rPr>
              <a:t>= {</a:t>
            </a:r>
            <a:r>
              <a:rPr lang="en-GB" sz="1250">
                <a:solidFill>
                  <a:srgbClr val="067D17"/>
                </a:solidFill>
                <a:highlight>
                  <a:srgbClr val="FFFFFF"/>
                </a:highlight>
                <a:latin typeface="Courier New"/>
                <a:ea typeface="Courier New"/>
                <a:cs typeface="Courier New"/>
                <a:sym typeface="Courier New"/>
              </a:rPr>
              <a:t>'Authorization'</a:t>
            </a:r>
            <a:r>
              <a:rPr lang="en-GB" sz="1250">
                <a:solidFill>
                  <a:srgbClr val="080808"/>
                </a:solidFill>
                <a:highlight>
                  <a:srgbClr val="FFFFFF"/>
                </a:highlight>
                <a:latin typeface="Courier New"/>
                <a:ea typeface="Courier New"/>
                <a:cs typeface="Courier New"/>
                <a:sym typeface="Courier New"/>
              </a:rPr>
              <a:t>: token}</a:t>
            </a:r>
            <a:endParaRPr sz="125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GB" sz="1250">
                <a:solidFill>
                  <a:srgbClr val="080808"/>
                </a:solidFill>
                <a:highlight>
                  <a:srgbClr val="FFFFFF"/>
                </a:highlight>
                <a:latin typeface="Courier New"/>
                <a:ea typeface="Courier New"/>
                <a:cs typeface="Courier New"/>
                <a:sym typeface="Courier New"/>
              </a:rPr>
              <a:t>   </a:t>
            </a:r>
            <a:r>
              <a:rPr b="1" lang="en-GB" sz="1250">
                <a:solidFill>
                  <a:srgbClr val="080808"/>
                </a:solidFill>
                <a:highlight>
                  <a:srgbClr val="FFFFFF"/>
                </a:highlight>
                <a:latin typeface="Courier New"/>
                <a:ea typeface="Courier New"/>
                <a:cs typeface="Courier New"/>
                <a:sym typeface="Courier New"/>
              </a:rPr>
              <a:t>data </a:t>
            </a:r>
            <a:r>
              <a:rPr lang="en-GB" sz="1250">
                <a:solidFill>
                  <a:srgbClr val="080808"/>
                </a:solidFill>
                <a:highlight>
                  <a:srgbClr val="FFFFFF"/>
                </a:highlight>
                <a:latin typeface="Courier New"/>
                <a:ea typeface="Courier New"/>
                <a:cs typeface="Courier New"/>
                <a:sym typeface="Courier New"/>
              </a:rPr>
              <a:t>= {</a:t>
            </a:r>
            <a:r>
              <a:rPr lang="en-GB" sz="1250">
                <a:solidFill>
                  <a:srgbClr val="067D17"/>
                </a:solidFill>
                <a:highlight>
                  <a:srgbClr val="FFFFFF"/>
                </a:highlight>
                <a:latin typeface="Courier New"/>
                <a:ea typeface="Courier New"/>
                <a:cs typeface="Courier New"/>
                <a:sym typeface="Courier New"/>
              </a:rPr>
              <a:t>"customerName"</a:t>
            </a:r>
            <a:r>
              <a:rPr lang="en-GB" sz="1250">
                <a:solidFill>
                  <a:srgbClr val="080808"/>
                </a:solidFill>
                <a:highlight>
                  <a:srgbClr val="FFFFFF"/>
                </a:highlight>
                <a:latin typeface="Courier New"/>
                <a:ea typeface="Courier New"/>
                <a:cs typeface="Courier New"/>
                <a:sym typeface="Courier New"/>
              </a:rPr>
              <a:t>: </a:t>
            </a:r>
            <a:r>
              <a:rPr lang="en-GB" sz="1250">
                <a:solidFill>
                  <a:srgbClr val="067D17"/>
                </a:solidFill>
                <a:highlight>
                  <a:srgbClr val="FFFFFF"/>
                </a:highlight>
                <a:latin typeface="Courier New"/>
                <a:ea typeface="Courier New"/>
                <a:cs typeface="Courier New"/>
                <a:sym typeface="Courier New"/>
              </a:rPr>
              <a:t>"John Torp"</a:t>
            </a:r>
            <a:r>
              <a:rPr lang="en-GB" sz="1250">
                <a:solidFill>
                  <a:srgbClr val="080808"/>
                </a:solidFill>
                <a:highlight>
                  <a:srgbClr val="FFFFFF"/>
                </a:highlight>
                <a:latin typeface="Courier New"/>
                <a:ea typeface="Courier New"/>
                <a:cs typeface="Courier New"/>
                <a:sym typeface="Courier New"/>
              </a:rPr>
              <a:t>}</a:t>
            </a:r>
            <a:endParaRPr sz="125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GB" sz="1250">
                <a:solidFill>
                  <a:srgbClr val="080808"/>
                </a:solidFill>
                <a:highlight>
                  <a:srgbClr val="FFFFFF"/>
                </a:highlight>
                <a:latin typeface="Courier New"/>
                <a:ea typeface="Courier New"/>
                <a:cs typeface="Courier New"/>
                <a:sym typeface="Courier New"/>
              </a:rPr>
              <a:t>   </a:t>
            </a:r>
            <a:r>
              <a:rPr b="1" lang="en-GB" sz="1250">
                <a:solidFill>
                  <a:srgbClr val="080808"/>
                </a:solidFill>
                <a:highlight>
                  <a:srgbClr val="FFFFFF"/>
                </a:highlight>
                <a:latin typeface="Courier New"/>
                <a:ea typeface="Courier New"/>
                <a:cs typeface="Courier New"/>
                <a:sym typeface="Courier New"/>
              </a:rPr>
              <a:t>response </a:t>
            </a:r>
            <a:r>
              <a:rPr lang="en-GB" sz="1250">
                <a:solidFill>
                  <a:srgbClr val="080808"/>
                </a:solidFill>
                <a:highlight>
                  <a:srgbClr val="FFFFFF"/>
                </a:highlight>
                <a:latin typeface="Courier New"/>
                <a:ea typeface="Courier New"/>
                <a:cs typeface="Courier New"/>
                <a:sym typeface="Courier New"/>
              </a:rPr>
              <a:t>= requests.patch(</a:t>
            </a:r>
            <a:r>
              <a:rPr lang="en-GB" sz="1250">
                <a:solidFill>
                  <a:srgbClr val="067D17"/>
                </a:solidFill>
                <a:highlight>
                  <a:srgbClr val="FFFFFF"/>
                </a:highlight>
                <a:latin typeface="Courier New"/>
                <a:ea typeface="Courier New"/>
                <a:cs typeface="Courier New"/>
                <a:sym typeface="Courier New"/>
              </a:rPr>
              <a:t>f'https://simple-books-api.glitch.me/orders/962GD8yfvoXccF42zNHdH'</a:t>
            </a:r>
            <a:r>
              <a:rPr lang="en-GB" sz="1250">
                <a:solidFill>
                  <a:srgbClr val="080808"/>
                </a:solidFill>
                <a:highlight>
                  <a:srgbClr val="FFFFFF"/>
                </a:highlight>
                <a:latin typeface="Courier New"/>
                <a:ea typeface="Courier New"/>
                <a:cs typeface="Courier New"/>
                <a:sym typeface="Courier New"/>
              </a:rPr>
              <a:t>,headers=header,json=data)</a:t>
            </a:r>
            <a:endParaRPr sz="125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GB" sz="1250">
                <a:solidFill>
                  <a:srgbClr val="080808"/>
                </a:solidFill>
                <a:highlight>
                  <a:srgbClr val="FFFFFF"/>
                </a:highlight>
                <a:latin typeface="Courier New"/>
                <a:ea typeface="Courier New"/>
                <a:cs typeface="Courier New"/>
                <a:sym typeface="Courier New"/>
              </a:rPr>
              <a:t>   </a:t>
            </a:r>
            <a:r>
              <a:rPr lang="en-GB" sz="1250">
                <a:solidFill>
                  <a:srgbClr val="0033B3"/>
                </a:solidFill>
                <a:highlight>
                  <a:srgbClr val="FFFFFF"/>
                </a:highlight>
                <a:latin typeface="Courier New"/>
                <a:ea typeface="Courier New"/>
                <a:cs typeface="Courier New"/>
                <a:sym typeface="Courier New"/>
              </a:rPr>
              <a:t>return </a:t>
            </a:r>
            <a:r>
              <a:rPr lang="en-GB" sz="1250">
                <a:solidFill>
                  <a:srgbClr val="080808"/>
                </a:solidFill>
                <a:highlight>
                  <a:srgbClr val="FFFFFF"/>
                </a:highlight>
                <a:latin typeface="Courier New"/>
                <a:ea typeface="Courier New"/>
                <a:cs typeface="Courier New"/>
                <a:sym typeface="Courier New"/>
              </a:rPr>
              <a:t>response</a:t>
            </a:r>
            <a:endParaRPr sz="125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sz="1250">
              <a:solidFill>
                <a:srgbClr val="080808"/>
              </a:solidFill>
              <a:highlight>
                <a:srgbClr val="FFFFFF"/>
              </a:highlight>
              <a:latin typeface="Courier New"/>
              <a:ea typeface="Courier New"/>
              <a:cs typeface="Courier New"/>
              <a:sym typeface="Courier New"/>
            </a:endParaRPr>
          </a:p>
          <a:p>
            <a:pPr indent="0" lvl="0" marL="0" marR="0" rtl="0" algn="l">
              <a:lnSpc>
                <a:spcPct val="90000"/>
              </a:lnSpc>
              <a:spcBef>
                <a:spcPts val="0"/>
              </a:spcBef>
              <a:spcAft>
                <a:spcPts val="0"/>
              </a:spcAft>
              <a:buClr>
                <a:srgbClr val="000000"/>
              </a:buClr>
              <a:buSzPts val="1400"/>
              <a:buFont typeface="Arial"/>
              <a:buNone/>
            </a:pPr>
            <a:r>
              <a:rPr lang="en-GB">
                <a:solidFill>
                  <a:schemeClr val="lt1"/>
                </a:solidFill>
                <a:latin typeface="Calibri"/>
                <a:ea typeface="Calibri"/>
                <a:cs typeface="Calibri"/>
                <a:sym typeface="Calibri"/>
              </a:rPr>
              <a:t>token = autentificarea care ne autorizeaza sa facem modificari</a:t>
            </a:r>
            <a:endParaRPr>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1400"/>
              <a:buFont typeface="Arial"/>
              <a:buNone/>
            </a:pPr>
            <a:r>
              <a:rPr lang="en-GB">
                <a:solidFill>
                  <a:schemeClr val="lt1"/>
                </a:solidFill>
                <a:latin typeface="Calibri"/>
                <a:ea typeface="Calibri"/>
                <a:cs typeface="Calibri"/>
                <a:sym typeface="Calibri"/>
              </a:rPr>
              <a:t>header = aplicarea tokenului</a:t>
            </a:r>
            <a:endParaRPr>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1400"/>
              <a:buFont typeface="Arial"/>
              <a:buNone/>
            </a:pPr>
            <a:r>
              <a:rPr lang="en-GB">
                <a:solidFill>
                  <a:schemeClr val="lt1"/>
                </a:solidFill>
                <a:latin typeface="Calibri"/>
                <a:ea typeface="Calibri"/>
                <a:cs typeface="Calibri"/>
                <a:sym typeface="Calibri"/>
              </a:rPr>
              <a:t>d</a:t>
            </a:r>
            <a:r>
              <a:rPr lang="en-GB">
                <a:solidFill>
                  <a:schemeClr val="lt1"/>
                </a:solidFill>
                <a:latin typeface="Calibri"/>
                <a:ea typeface="Calibri"/>
                <a:cs typeface="Calibri"/>
                <a:sym typeface="Calibri"/>
              </a:rPr>
              <a:t>ata = request body</a:t>
            </a:r>
            <a:endParaRPr>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1400"/>
              <a:buFont typeface="Arial"/>
              <a:buNone/>
            </a:pPr>
            <a:r>
              <a:rPr lang="en-GB">
                <a:solidFill>
                  <a:schemeClr val="lt1"/>
                </a:solidFill>
                <a:latin typeface="Calibri"/>
                <a:ea typeface="Calibri"/>
                <a:cs typeface="Calibri"/>
                <a:sym typeface="Calibri"/>
              </a:rPr>
              <a:t>r</a:t>
            </a:r>
            <a:r>
              <a:rPr lang="en-GB">
                <a:solidFill>
                  <a:schemeClr val="lt1"/>
                </a:solidFill>
                <a:latin typeface="Calibri"/>
                <a:ea typeface="Calibri"/>
                <a:cs typeface="Calibri"/>
                <a:sym typeface="Calibri"/>
              </a:rPr>
              <a:t>equests.patc</a:t>
            </a:r>
            <a:r>
              <a:rPr lang="en-GB">
                <a:solidFill>
                  <a:schemeClr val="lt1"/>
                </a:solidFill>
                <a:latin typeface="Calibri"/>
                <a:ea typeface="Calibri"/>
                <a:cs typeface="Calibri"/>
                <a:sym typeface="Calibri"/>
              </a:rPr>
              <a:t>h = apelarea requestului cu toti parametrii definiti anterior</a:t>
            </a:r>
            <a:endParaRPr>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0" st="0"/>
                                            </p:txEl>
                                          </p:spTgt>
                                        </p:tgtEl>
                                        <p:attrNameLst>
                                          <p:attrName>style.visibility</p:attrName>
                                        </p:attrNameLst>
                                      </p:cBhvr>
                                      <p:to>
                                        <p:strVal val="visible"/>
                                      </p:to>
                                    </p:set>
                                    <p:animEffect filter="fade" transition="in">
                                      <p:cBhvr>
                                        <p:cTn dur="1000"/>
                                        <p:tgtEl>
                                          <p:spTgt spid="2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1" st="1"/>
                                            </p:txEl>
                                          </p:spTgt>
                                        </p:tgtEl>
                                        <p:attrNameLst>
                                          <p:attrName>style.visibility</p:attrName>
                                        </p:attrNameLst>
                                      </p:cBhvr>
                                      <p:to>
                                        <p:strVal val="visible"/>
                                      </p:to>
                                    </p:set>
                                    <p:animEffect filter="fade" transition="in">
                                      <p:cBhvr>
                                        <p:cTn dur="1000"/>
                                        <p:tgtEl>
                                          <p:spTgt spid="2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2" st="2"/>
                                            </p:txEl>
                                          </p:spTgt>
                                        </p:tgtEl>
                                        <p:attrNameLst>
                                          <p:attrName>style.visibility</p:attrName>
                                        </p:attrNameLst>
                                      </p:cBhvr>
                                      <p:to>
                                        <p:strVal val="visible"/>
                                      </p:to>
                                    </p:set>
                                    <p:animEffect filter="fade" transition="in">
                                      <p:cBhvr>
                                        <p:cTn dur="1000"/>
                                        <p:tgtEl>
                                          <p:spTgt spid="26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3" st="3"/>
                                            </p:txEl>
                                          </p:spTgt>
                                        </p:tgtEl>
                                        <p:attrNameLst>
                                          <p:attrName>style.visibility</p:attrName>
                                        </p:attrNameLst>
                                      </p:cBhvr>
                                      <p:to>
                                        <p:strVal val="visible"/>
                                      </p:to>
                                    </p:set>
                                    <p:animEffect filter="fade" transition="in">
                                      <p:cBhvr>
                                        <p:cTn dur="1000"/>
                                        <p:tgtEl>
                                          <p:spTgt spid="26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4" st="4"/>
                                            </p:txEl>
                                          </p:spTgt>
                                        </p:tgtEl>
                                        <p:attrNameLst>
                                          <p:attrName>style.visibility</p:attrName>
                                        </p:attrNameLst>
                                      </p:cBhvr>
                                      <p:to>
                                        <p:strVal val="visible"/>
                                      </p:to>
                                    </p:set>
                                    <p:animEffect filter="fade" transition="in">
                                      <p:cBhvr>
                                        <p:cTn dur="1000"/>
                                        <p:tgtEl>
                                          <p:spTgt spid="26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5" st="5"/>
                                            </p:txEl>
                                          </p:spTgt>
                                        </p:tgtEl>
                                        <p:attrNameLst>
                                          <p:attrName>style.visibility</p:attrName>
                                        </p:attrNameLst>
                                      </p:cBhvr>
                                      <p:to>
                                        <p:strVal val="visible"/>
                                      </p:to>
                                    </p:set>
                                    <p:animEffect filter="fade" transition="in">
                                      <p:cBhvr>
                                        <p:cTn dur="1000"/>
                                        <p:tgtEl>
                                          <p:spTgt spid="26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6" st="6"/>
                                            </p:txEl>
                                          </p:spTgt>
                                        </p:tgtEl>
                                        <p:attrNameLst>
                                          <p:attrName>style.visibility</p:attrName>
                                        </p:attrNameLst>
                                      </p:cBhvr>
                                      <p:to>
                                        <p:strVal val="visible"/>
                                      </p:to>
                                    </p:set>
                                    <p:animEffect filter="fade" transition="in">
                                      <p:cBhvr>
                                        <p:cTn dur="1000"/>
                                        <p:tgtEl>
                                          <p:spTgt spid="26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7" st="7"/>
                                            </p:txEl>
                                          </p:spTgt>
                                        </p:tgtEl>
                                        <p:attrNameLst>
                                          <p:attrName>style.visibility</p:attrName>
                                        </p:attrNameLst>
                                      </p:cBhvr>
                                      <p:to>
                                        <p:strVal val="visible"/>
                                      </p:to>
                                    </p:set>
                                    <p:animEffect filter="fade" transition="in">
                                      <p:cBhvr>
                                        <p:cTn dur="1000"/>
                                        <p:tgtEl>
                                          <p:spTgt spid="26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8" st="8"/>
                                            </p:txEl>
                                          </p:spTgt>
                                        </p:tgtEl>
                                        <p:attrNameLst>
                                          <p:attrName>style.visibility</p:attrName>
                                        </p:attrNameLst>
                                      </p:cBhvr>
                                      <p:to>
                                        <p:strVal val="visible"/>
                                      </p:to>
                                    </p:set>
                                    <p:animEffect filter="fade" transition="in">
                                      <p:cBhvr>
                                        <p:cTn dur="1000"/>
                                        <p:tgtEl>
                                          <p:spTgt spid="26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9" st="9"/>
                                            </p:txEl>
                                          </p:spTgt>
                                        </p:tgtEl>
                                        <p:attrNameLst>
                                          <p:attrName>style.visibility</p:attrName>
                                        </p:attrNameLst>
                                      </p:cBhvr>
                                      <p:to>
                                        <p:strVal val="visible"/>
                                      </p:to>
                                    </p:set>
                                    <p:animEffect filter="fade" transition="in">
                                      <p:cBhvr>
                                        <p:cTn dur="1000"/>
                                        <p:tgtEl>
                                          <p:spTgt spid="26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10" st="10"/>
                                            </p:txEl>
                                          </p:spTgt>
                                        </p:tgtEl>
                                        <p:attrNameLst>
                                          <p:attrName>style.visibility</p:attrName>
                                        </p:attrNameLst>
                                      </p:cBhvr>
                                      <p:to>
                                        <p:strVal val="visible"/>
                                      </p:to>
                                    </p:set>
                                    <p:animEffect filter="fade" transition="in">
                                      <p:cBhvr>
                                        <p:cTn dur="1000"/>
                                        <p:tgtEl>
                                          <p:spTgt spid="26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11" st="11"/>
                                            </p:txEl>
                                          </p:spTgt>
                                        </p:tgtEl>
                                        <p:attrNameLst>
                                          <p:attrName>style.visibility</p:attrName>
                                        </p:attrNameLst>
                                      </p:cBhvr>
                                      <p:to>
                                        <p:strVal val="visible"/>
                                      </p:to>
                                    </p:set>
                                    <p:animEffect filter="fade" transition="in">
                                      <p:cBhvr>
                                        <p:cTn dur="1000"/>
                                        <p:tgtEl>
                                          <p:spTgt spid="260">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12" st="12"/>
                                            </p:txEl>
                                          </p:spTgt>
                                        </p:tgtEl>
                                        <p:attrNameLst>
                                          <p:attrName>style.visibility</p:attrName>
                                        </p:attrNameLst>
                                      </p:cBhvr>
                                      <p:to>
                                        <p:strVal val="visible"/>
                                      </p:to>
                                    </p:set>
                                    <p:animEffect filter="fade" transition="in">
                                      <p:cBhvr>
                                        <p:cTn dur="1000"/>
                                        <p:tgtEl>
                                          <p:spTgt spid="260">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