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Black"/>
      <p:bold r:id="rId10"/>
      <p:boldItalic r:id="rId11"/>
    </p:embeddedFont>
    <p:embeddedFont>
      <p:font typeface="Roboto Thin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Didact Gothic"/>
      <p:regular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Bree Serif"/>
      <p:regular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4ZfI0vQVbB79e1/kA/hz7uXTo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idactGothic-regular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BreeSerif-regular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font" Target="fonts/RobotoBlack-boldItalic.fntdata"/><Relationship Id="rId10" Type="http://schemas.openxmlformats.org/officeDocument/2006/relationships/font" Target="fonts/RobotoBlack-bold.fntdata"/><Relationship Id="rId13" Type="http://schemas.openxmlformats.org/officeDocument/2006/relationships/font" Target="fonts/RobotoThin-bold.fntdata"/><Relationship Id="rId12" Type="http://schemas.openxmlformats.org/officeDocument/2006/relationships/font" Target="fonts/RobotoThin-regular.fntdata"/><Relationship Id="rId15" Type="http://schemas.openxmlformats.org/officeDocument/2006/relationships/font" Target="fonts/RobotoThin-boldItalic.fntdata"/><Relationship Id="rId14" Type="http://schemas.openxmlformats.org/officeDocument/2006/relationships/font" Target="fonts/RobotoThin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c8a74607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2c8a74607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7abad25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57abad25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c8a746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2c8a746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7abad257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57abad25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7" name="Google Shape;87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8" name="Google Shape;88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87ca469e_0_216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666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187ca469e_0_216"/>
          <p:cNvSpPr/>
          <p:nvPr/>
        </p:nvSpPr>
        <p:spPr>
          <a:xfrm>
            <a:off x="425196" y="0"/>
            <a:ext cx="8367000" cy="15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187ca469e_0_216"/>
          <p:cNvSpPr/>
          <p:nvPr/>
        </p:nvSpPr>
        <p:spPr>
          <a:xfrm>
            <a:off x="374126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2187ca469e_0_216"/>
          <p:cNvSpPr txBox="1"/>
          <p:nvPr>
            <p:ph type="title"/>
          </p:nvPr>
        </p:nvSpPr>
        <p:spPr>
          <a:xfrm>
            <a:off x="836676" y="411480"/>
            <a:ext cx="762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g12187ca469e_0_216"/>
          <p:cNvSpPr txBox="1"/>
          <p:nvPr>
            <p:ph idx="1" type="body"/>
          </p:nvPr>
        </p:nvSpPr>
        <p:spPr>
          <a:xfrm>
            <a:off x="836676" y="1858518"/>
            <a:ext cx="76263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g12187ca469e_0_216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12187ca469e_0_2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g12187ca469e_0_216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presentation/d/1VuaXVskMdsPk5u8z-h4LnZB5qkOBOYHO/edit#slide=id.p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5244525" y="3670025"/>
            <a:ext cx="3165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Sesiune Workshop 5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4695000" y="4164700"/>
            <a:ext cx="3757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Teste Pycharm - </a:t>
            </a:r>
            <a:endParaRPr sz="1700"/>
          </a:p>
        </p:txBody>
      </p:sp>
      <p:sp>
        <p:nvSpPr>
          <p:cNvPr id="109" name="Google Shape;109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8a746072_0_250"/>
          <p:cNvSpPr txBox="1"/>
          <p:nvPr>
            <p:ph idx="6" type="ctrTitle"/>
          </p:nvPr>
        </p:nvSpPr>
        <p:spPr>
          <a:xfrm>
            <a:off x="311700" y="644550"/>
            <a:ext cx="55590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Obiective Sesiune Workshop 5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g22c8a746072_0_25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g22c8a746072_0_250"/>
          <p:cNvSpPr txBox="1"/>
          <p:nvPr/>
        </p:nvSpPr>
        <p:spPr>
          <a:xfrm>
            <a:off x="311700" y="245827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 </a:t>
            </a: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completam framework-ul de testare automata cu teste in pycharm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7abad2572_0_0"/>
          <p:cNvSpPr txBox="1"/>
          <p:nvPr>
            <p:ph idx="6" type="ctrTitle"/>
          </p:nvPr>
        </p:nvSpPr>
        <p:spPr>
          <a:xfrm>
            <a:off x="153850" y="69375"/>
            <a:ext cx="2674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100"/>
              <a:buNone/>
            </a:pPr>
            <a:r>
              <a:rPr b="1" lang="en-GB" sz="2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Tests Package</a:t>
            </a:r>
            <a:endParaRPr/>
          </a:p>
        </p:txBody>
      </p:sp>
      <p:cxnSp>
        <p:nvCxnSpPr>
          <p:cNvPr id="224" name="Google Shape;224;g257abad2572_0_0"/>
          <p:cNvCxnSpPr/>
          <p:nvPr/>
        </p:nvCxnSpPr>
        <p:spPr>
          <a:xfrm>
            <a:off x="311700" y="736388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257abad2572_0_0"/>
          <p:cNvSpPr txBox="1"/>
          <p:nvPr/>
        </p:nvSpPr>
        <p:spPr>
          <a:xfrm>
            <a:off x="311700" y="14165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257abad2572_0_0"/>
          <p:cNvSpPr txBox="1"/>
          <p:nvPr/>
        </p:nvSpPr>
        <p:spPr>
          <a:xfrm>
            <a:off x="311700" y="886150"/>
            <a:ext cx="85206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-"/>
            </a:pP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Package-ul (sau folderul) </a:t>
            </a:r>
            <a:r>
              <a:rPr b="1" i="1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tests </a:t>
            </a: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contine toate testele care pot fi executate pentru validarea API-ului. </a:t>
            </a:r>
            <a:endParaRPr b="0" i="0" sz="1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-"/>
            </a:pP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Testele vor apela metodele definite in package-ul </a:t>
            </a:r>
            <a:r>
              <a:rPr b="1" i="1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 vor face verificari pe raspunsul dat de API.</a:t>
            </a:r>
            <a:endParaRPr b="0" i="0" sz="1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-"/>
            </a:pP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Informatiile pe care le validam de obicei in teste sunt </a:t>
            </a:r>
            <a:r>
              <a:rPr b="1" i="1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status code</a:t>
            </a: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-ul si </a:t>
            </a:r>
            <a:r>
              <a:rPr b="1" i="1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-ul raspunsurilor.</a:t>
            </a:r>
            <a:endParaRPr b="0" i="0" sz="1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-"/>
            </a:pPr>
            <a:r>
              <a:rPr b="1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-ul din raspunsul API il  poate fi validat prin conceptul dictionarelor si listelor python. </a:t>
            </a:r>
            <a:endParaRPr b="0" i="0" sz="1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Daca un element este intre paranteze rotunde ({}) inseamna ca este intr-un dictionar si il putem accesa printr-o cheie. Daca un element este intre paranteze drepte ([]) inseamna ca este intr-o lista si il putem accesa printr-un index.</a:t>
            </a:r>
            <a:endParaRPr b="0" i="0" sz="1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a test function:</a:t>
            </a:r>
            <a:endParaRPr b="0" i="0" sz="1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35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i="1" lang="en-GB" sz="1350" u="sng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i="1" lang="en-GB" sz="1350" u="sng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order(</a:t>
            </a:r>
            <a:r>
              <a:rPr b="0" i="1" lang="en-GB" sz="1350" u="none" cap="none" strike="noStrike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1" sz="135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order_id </a:t>
            </a:r>
            <a:r>
              <a:rPr b="0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submit_order().json()[</a:t>
            </a:r>
            <a:r>
              <a:rPr b="0" i="1" lang="en-GB" sz="135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'orderId'</a:t>
            </a:r>
            <a:r>
              <a:rPr b="0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1" sz="135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expected_customerName </a:t>
            </a:r>
            <a:r>
              <a:rPr b="0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1" lang="en-GB" sz="135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endParaRPr b="0" i="1" sz="1350" u="none" cap="none" strike="noStrike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1" lang="en-GB" sz="135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 </a:t>
            </a:r>
            <a:r>
              <a:rPr b="0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update_an_order(order_id)</a:t>
            </a:r>
            <a:endParaRPr b="0" i="1" sz="135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0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response.status_code == 200</a:t>
            </a:r>
            <a:endParaRPr b="0" i="1" sz="135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GB" sz="135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b="0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update_order.json()[</a:t>
            </a:r>
            <a:r>
              <a:rPr b="0" i="1" lang="en-GB" sz="135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'customerName'</a:t>
            </a:r>
            <a:r>
              <a:rPr b="0" i="1" lang="en-GB" sz="135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expected_customerName, </a:t>
            </a:r>
            <a:r>
              <a:rPr b="0" i="1" lang="en-GB" sz="135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'first order is not ok'</a:t>
            </a:r>
            <a:endParaRPr b="0" i="1" sz="1350" u="none" cap="none" strike="noStrike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c8a746072_0_0"/>
          <p:cNvSpPr txBox="1"/>
          <p:nvPr>
            <p:ph idx="6" type="ctrTitle"/>
          </p:nvPr>
        </p:nvSpPr>
        <p:spPr>
          <a:xfrm>
            <a:off x="311700" y="644550"/>
            <a:ext cx="63135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2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Exercitiu</a:t>
            </a:r>
            <a:endParaRPr sz="1500">
              <a:solidFill>
                <a:schemeClr val="accent1"/>
              </a:solidFill>
            </a:endParaRPr>
          </a:p>
        </p:txBody>
      </p:sp>
      <p:cxnSp>
        <p:nvCxnSpPr>
          <p:cNvPr id="232" name="Google Shape;232;g22c8a746072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g22c8a746072_0_0"/>
          <p:cNvSpPr txBox="1"/>
          <p:nvPr/>
        </p:nvSpPr>
        <p:spPr>
          <a:xfrm>
            <a:off x="311700" y="1628250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 in pycharm toate testele pe care le-ati facut anterior in postman.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7abad2572_2_0"/>
          <p:cNvSpPr txBox="1"/>
          <p:nvPr>
            <p:ph idx="6" type="ctrTitle"/>
          </p:nvPr>
        </p:nvSpPr>
        <p:spPr>
          <a:xfrm>
            <a:off x="311700" y="644550"/>
            <a:ext cx="63135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2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sz="1500">
              <a:solidFill>
                <a:schemeClr val="accent1"/>
              </a:solidFill>
            </a:endParaRPr>
          </a:p>
        </p:txBody>
      </p:sp>
      <p:cxnSp>
        <p:nvCxnSpPr>
          <p:cNvPr id="239" name="Google Shape;239;g257abad2572_2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g257abad2572_2_0"/>
          <p:cNvSpPr txBox="1"/>
          <p:nvPr/>
        </p:nvSpPr>
        <p:spPr>
          <a:xfrm>
            <a:off x="311700" y="1628250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Pentru cei care isi doresc mai mult, puteti incerca sa faceti un framework de la 0 pentru </a:t>
            </a:r>
            <a:r>
              <a:rPr lang="en-GB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documentatia de spotify.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