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Black"/>
      <p:bold r:id="rId14"/>
      <p:boldItalic r:id="rId15"/>
    </p:embeddedFont>
    <p:embeddedFont>
      <p:font typeface="Roboto Thin"/>
      <p:regular r:id="rId16"/>
      <p:bold r:id="rId17"/>
      <p:italic r:id="rId18"/>
      <p:boldItalic r:id="rId19"/>
    </p:embeddedFont>
    <p:embeddedFont>
      <p:font typeface="Roboto"/>
      <p:regular r:id="rId20"/>
      <p:bold r:id="rId21"/>
      <p:italic r:id="rId22"/>
      <p:boldItalic r:id="rId23"/>
    </p:embeddedFont>
    <p:embeddedFont>
      <p:font typeface="Didact Gothic"/>
      <p:regular r:id="rId24"/>
    </p:embeddedFont>
    <p:embeddedFont>
      <p:font typeface="Roboto Light"/>
      <p:regular r:id="rId25"/>
      <p:bold r:id="rId26"/>
      <p:italic r:id="rId27"/>
      <p:boldItalic r:id="rId28"/>
    </p:embeddedFont>
    <p:embeddedFont>
      <p:font typeface="Bree Serif"/>
      <p:regular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cZRtUf6DlbIEKnWXTF75rbmZa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DidactGothic-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reeSerif-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7.xml"/><Relationship Id="rId33" Type="http://schemas.openxmlformats.org/officeDocument/2006/relationships/font" Target="fonts/RobotoMono-boldItalic.fntdata"/><Relationship Id="rId10" Type="http://schemas.openxmlformats.org/officeDocument/2006/relationships/slide" Target="slides/slide6.xml"/><Relationship Id="rId32" Type="http://schemas.openxmlformats.org/officeDocument/2006/relationships/font" Target="fonts/RobotoMon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font" Target="fonts/RobotoBlack-boldItalic.fntdata"/><Relationship Id="rId14" Type="http://schemas.openxmlformats.org/officeDocument/2006/relationships/font" Target="fonts/RobotoBlack-bold.fntdata"/><Relationship Id="rId17" Type="http://schemas.openxmlformats.org/officeDocument/2006/relationships/font" Target="fonts/RobotoThin-bold.fntdata"/><Relationship Id="rId16" Type="http://schemas.openxmlformats.org/officeDocument/2006/relationships/font" Target="fonts/RobotoThin-regular.fntdata"/><Relationship Id="rId19" Type="http://schemas.openxmlformats.org/officeDocument/2006/relationships/font" Target="fonts/RobotoThin-boldItalic.fntdata"/><Relationship Id="rId18" Type="http://schemas.openxmlformats.org/officeDocument/2006/relationships/font" Target="fonts/RobotoTh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76dda7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576dda7f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76dda7f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576dda7f6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76dda7f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576dda7f6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document/d/1UNVM6M10oKGl9Js04vm_FetE4ffBhGw3/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Teoretica 6</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Incheiere Proces de Testare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552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Sfaturi generale</a:t>
            </a:r>
            <a:endParaRPr b="1">
              <a:solidFill>
                <a:schemeClr val="accent1"/>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Reguli curs</a:t>
            </a:r>
            <a:endParaRPr b="1">
              <a:solidFill>
                <a:schemeClr val="accent1"/>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principale</a:t>
            </a:r>
            <a:endParaRPr b="1">
              <a:solidFill>
                <a:schemeClr val="accent1"/>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secundare</a:t>
            </a:r>
            <a:endParaRPr b="1">
              <a:solidFill>
                <a:schemeClr val="accent1"/>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Sesiune Teoretica 6</a:t>
            </a:r>
            <a:endParaRPr b="1">
              <a:solidFill>
                <a:schemeClr val="accent1"/>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interpretam rapoartele de executie</a:t>
            </a:r>
            <a:endParaRPr b="1" sz="1200">
              <a:solidFill>
                <a:schemeClr val="lt1"/>
              </a:solidFill>
              <a:latin typeface="Roboto"/>
              <a:ea typeface="Roboto"/>
              <a:cs typeface="Roboto"/>
              <a:sym typeface="Roboto"/>
            </a:endParaRPr>
          </a:p>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extragem informatiile esentiale din ele</a:t>
            </a:r>
            <a:endParaRPr b="1" sz="1200">
              <a:solidFill>
                <a:schemeClr val="lt1"/>
              </a:solidFill>
              <a:latin typeface="Roboto"/>
              <a:ea typeface="Roboto"/>
              <a:cs typeface="Roboto"/>
              <a:sym typeface="Roboto"/>
            </a:endParaRPr>
          </a:p>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completam raportul de inchidere a testarii</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576dda7f68_0_0"/>
          <p:cNvSpPr txBox="1"/>
          <p:nvPr>
            <p:ph idx="6" type="ctrTitle"/>
          </p:nvPr>
        </p:nvSpPr>
        <p:spPr>
          <a:xfrm>
            <a:off x="311700" y="644550"/>
            <a:ext cx="3956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Rapoarte de executie</a:t>
            </a:r>
            <a:endParaRPr b="1">
              <a:solidFill>
                <a:schemeClr val="accent1"/>
              </a:solidFill>
              <a:latin typeface="Roboto"/>
              <a:ea typeface="Roboto"/>
              <a:cs typeface="Roboto"/>
              <a:sym typeface="Roboto"/>
            </a:endParaRPr>
          </a:p>
        </p:txBody>
      </p:sp>
      <p:cxnSp>
        <p:nvCxnSpPr>
          <p:cNvPr id="243" name="Google Shape;243;g2576dda7f68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576dda7f68_0_0"/>
          <p:cNvSpPr txBox="1"/>
          <p:nvPr/>
        </p:nvSpPr>
        <p:spPr>
          <a:xfrm>
            <a:off x="311700" y="1755650"/>
            <a:ext cx="85206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Rapoartele de executie pot fi obtinute in urma executarii testelor in pycharm si pot fi folosite in luarea de decizii de catre stakeholders. Spre exemplu, daca la final de testare observam ca am scris 30 de scenarii de testare automata (feature files) dar doar 20 dintre ele au fost acoperite de implementarea lor tehnica, business-ul poate sa ia decizia sa mai intarzie lansarea produsului pana cand toate cele 30 de scenarii au fost acoperite si executate.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De asemenea, daca observam o rata de picare a testelor foarte mare se poate evalua importanta testelor picate si din nou se poate amana livrarea produsului. Asadar, aceste rapoarte sunt esentiale in buna desfasurare a proiectului de dezvoltare si testare a produsului. Acesta poate fi scris atat intr-o forma scurta, sub forma unui mail de concluzii, cat si sub forma mai lunga, sub forma unui document complet de raportare.</a:t>
            </a:r>
            <a:endParaRPr b="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576dda7f68_0_6"/>
          <p:cNvSpPr txBox="1"/>
          <p:nvPr>
            <p:ph idx="6" type="ctrTitle"/>
          </p:nvPr>
        </p:nvSpPr>
        <p:spPr>
          <a:xfrm>
            <a:off x="311700" y="265275"/>
            <a:ext cx="4015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Raport</a:t>
            </a:r>
            <a:r>
              <a:rPr lang="en-GB">
                <a:solidFill>
                  <a:schemeClr val="accent1"/>
                </a:solidFill>
              </a:rPr>
              <a:t> de sumarizare</a:t>
            </a:r>
            <a:endParaRPr b="1">
              <a:solidFill>
                <a:schemeClr val="accent1"/>
              </a:solidFill>
              <a:latin typeface="Roboto"/>
              <a:ea typeface="Roboto"/>
              <a:cs typeface="Roboto"/>
              <a:sym typeface="Roboto"/>
            </a:endParaRPr>
          </a:p>
        </p:txBody>
      </p:sp>
      <p:cxnSp>
        <p:nvCxnSpPr>
          <p:cNvPr id="250" name="Google Shape;250;g2576dda7f68_0_6"/>
          <p:cNvCxnSpPr/>
          <p:nvPr/>
        </p:nvCxnSpPr>
        <p:spPr>
          <a:xfrm>
            <a:off x="311700" y="94757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576dda7f68_0_6"/>
          <p:cNvSpPr txBox="1"/>
          <p:nvPr/>
        </p:nvSpPr>
        <p:spPr>
          <a:xfrm>
            <a:off x="311700" y="1141125"/>
            <a:ext cx="85206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Un exemplu de raport de sumarizare pe mail ar putea sa sune ca si exemplu in felul urmator:</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i="1" lang="en-GB" sz="1100">
                <a:solidFill>
                  <a:schemeClr val="lt1"/>
                </a:solidFill>
                <a:latin typeface="Roboto"/>
                <a:ea typeface="Roboto"/>
                <a:cs typeface="Roboto"/>
                <a:sym typeface="Roboto"/>
              </a:rPr>
              <a:t>“Procesul de testare a produsului x a fost finalizat cu succes, in urma caruia am obtinut urmatoarele rezultate:</a:t>
            </a:r>
            <a:endParaRPr b="1" i="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Au fost executate un total de 70 de teste din 70</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Functionalitatile cele mai importante ale produsului software pot fi considerate calitative si relevante pentru clientul final</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Un numar de 20 de defecte au fost identificate, dintre care 5 au avut severitate medie spre mare si 15 severitate mica</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Au ramas nefixate 2 defecte de severitate mica (bug-uri cosmetice) care vor fi fixate intr-un proiect viitor . De asemenea, un defect legat de integrarea aplicatiei cu sistemul x a fost inchis fara sa fie fixat deoarece clientul nu mai doreste aceasta aplicatie</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Lucruri care au ramas de finalizat: N/A (toate taskurile au fost finalizate cu succes)</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Recomandam alocarea unui timp mai indelungat pentru testara modulului x in implementarile viitoare ale acestui produs pentru a asigura un risc mai mic de  scapare de defecte ”</a:t>
            </a:r>
            <a:endParaRPr b="1" i="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576dda7f68_0_12"/>
          <p:cNvSpPr txBox="1"/>
          <p:nvPr>
            <p:ph idx="6" type="ctrTitle"/>
          </p:nvPr>
        </p:nvSpPr>
        <p:spPr>
          <a:xfrm>
            <a:off x="311700" y="265275"/>
            <a:ext cx="3703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Raport de Inchidere</a:t>
            </a:r>
            <a:endParaRPr b="1">
              <a:solidFill>
                <a:schemeClr val="accent1"/>
              </a:solidFill>
              <a:latin typeface="Roboto"/>
              <a:ea typeface="Roboto"/>
              <a:cs typeface="Roboto"/>
              <a:sym typeface="Roboto"/>
            </a:endParaRPr>
          </a:p>
        </p:txBody>
      </p:sp>
      <p:cxnSp>
        <p:nvCxnSpPr>
          <p:cNvPr id="257" name="Google Shape;257;g2576dda7f68_0_12"/>
          <p:cNvCxnSpPr/>
          <p:nvPr/>
        </p:nvCxnSpPr>
        <p:spPr>
          <a:xfrm>
            <a:off x="311700" y="94757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576dda7f68_0_12"/>
          <p:cNvSpPr txBox="1"/>
          <p:nvPr/>
        </p:nvSpPr>
        <p:spPr>
          <a:xfrm>
            <a:off x="311700" y="1587300"/>
            <a:ext cx="8520600" cy="16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Raportul de inchidere mai detaliat se completeaza de regula la cererea managementului, si exista companii in care scrierea lui este o practica regulata.</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Un exemplu de raport de inchidere poate fi identificat </a:t>
            </a:r>
            <a:r>
              <a:rPr b="1" lang="en-GB" sz="1100" u="sng">
                <a:solidFill>
                  <a:schemeClr val="hlink"/>
                </a:solidFill>
                <a:latin typeface="Roboto"/>
                <a:ea typeface="Roboto"/>
                <a:cs typeface="Roboto"/>
                <a:sym typeface="Roboto"/>
                <a:hlinkClick r:id="rId3"/>
              </a:rPr>
              <a:t>aici</a:t>
            </a:r>
            <a:r>
              <a:rPr b="1" lang="en-GB" sz="1100">
                <a:solidFill>
                  <a:schemeClr val="lt1"/>
                </a:solidFill>
                <a:latin typeface="Roboto"/>
                <a:ea typeface="Roboto"/>
                <a:cs typeface="Roboto"/>
                <a:sym typeface="Roboto"/>
              </a:rPr>
              <a:t>.</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Incercati dupa modelul de mai sus sa completati un raport de inchidere a testarii pentru proiectele executate la curs.</a:t>
            </a:r>
            <a:endParaRPr b="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