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Black"/>
      <p:bold r:id="rId18"/>
      <p:boldItalic r:id="rId19"/>
    </p:embeddedFont>
    <p:embeddedFont>
      <p:font typeface="Roboto Thin"/>
      <p:regular r:id="rId20"/>
      <p:bold r:id="rId21"/>
      <p:italic r:id="rId22"/>
      <p:boldItalic r:id="rId23"/>
    </p:embeddedFont>
    <p:embeddedFont>
      <p:font typeface="Roboto"/>
      <p:regular r:id="rId24"/>
      <p:bold r:id="rId25"/>
      <p:italic r:id="rId26"/>
      <p:boldItalic r:id="rId27"/>
    </p:embeddedFont>
    <p:embeddedFont>
      <p:font typeface="Didact Gothic"/>
      <p:regular r:id="rId28"/>
    </p:embeddedFont>
    <p:embeddedFont>
      <p:font typeface="Roboto Light"/>
      <p:regular r:id="rId29"/>
      <p:bold r:id="rId30"/>
      <p:italic r:id="rId31"/>
      <p:boldItalic r:id="rId32"/>
    </p:embeddedFont>
    <p:embeddedFont>
      <p:font typeface="Bree Serif"/>
      <p:regular r:id="rId33"/>
    </p:embeddedFon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8" roundtripDataSignature="AMtx7mjWJT4FSOzBiRV7luPPoa3880BJ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Thin-regular.fntdata"/><Relationship Id="rId22" Type="http://schemas.openxmlformats.org/officeDocument/2006/relationships/font" Target="fonts/RobotoThin-italic.fntdata"/><Relationship Id="rId21" Type="http://schemas.openxmlformats.org/officeDocument/2006/relationships/font" Target="fonts/RobotoThin-bold.fntdata"/><Relationship Id="rId24" Type="http://schemas.openxmlformats.org/officeDocument/2006/relationships/font" Target="fonts/Roboto-regular.fntdata"/><Relationship Id="rId23" Type="http://schemas.openxmlformats.org/officeDocument/2006/relationships/font" Target="fonts/RobotoThin-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DidactGothic-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Ligh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Light-italic.fntdata"/><Relationship Id="rId30" Type="http://schemas.openxmlformats.org/officeDocument/2006/relationships/font" Target="fonts/RobotoLight-bold.fntdata"/><Relationship Id="rId11" Type="http://schemas.openxmlformats.org/officeDocument/2006/relationships/slide" Target="slides/slide7.xml"/><Relationship Id="rId33" Type="http://schemas.openxmlformats.org/officeDocument/2006/relationships/font" Target="fonts/BreeSerif-regular.fntdata"/><Relationship Id="rId10" Type="http://schemas.openxmlformats.org/officeDocument/2006/relationships/slide" Target="slides/slide6.xml"/><Relationship Id="rId32" Type="http://schemas.openxmlformats.org/officeDocument/2006/relationships/font" Target="fonts/RobotoLight-boldItalic.fntdata"/><Relationship Id="rId13" Type="http://schemas.openxmlformats.org/officeDocument/2006/relationships/slide" Target="slides/slide9.xml"/><Relationship Id="rId35" Type="http://schemas.openxmlformats.org/officeDocument/2006/relationships/font" Target="fonts/RobotoMono-bold.fntdata"/><Relationship Id="rId12" Type="http://schemas.openxmlformats.org/officeDocument/2006/relationships/slide" Target="slides/slide8.xml"/><Relationship Id="rId34" Type="http://schemas.openxmlformats.org/officeDocument/2006/relationships/font" Target="fonts/RobotoMono-regular.fntdata"/><Relationship Id="rId15" Type="http://schemas.openxmlformats.org/officeDocument/2006/relationships/slide" Target="slides/slide11.xml"/><Relationship Id="rId37" Type="http://schemas.openxmlformats.org/officeDocument/2006/relationships/font" Target="fonts/RobotoMono-boldItalic.fntdata"/><Relationship Id="rId14" Type="http://schemas.openxmlformats.org/officeDocument/2006/relationships/slide" Target="slides/slide10.xml"/><Relationship Id="rId36" Type="http://schemas.openxmlformats.org/officeDocument/2006/relationships/font" Target="fonts/RobotoMono-italic.fntdata"/><Relationship Id="rId17" Type="http://schemas.openxmlformats.org/officeDocument/2006/relationships/slide" Target="slides/slide13.xml"/><Relationship Id="rId16" Type="http://schemas.openxmlformats.org/officeDocument/2006/relationships/slide" Target="slides/slide12.xml"/><Relationship Id="rId38" Type="http://customschemas.google.com/relationships/presentationmetadata" Target="metadata"/><Relationship Id="rId19" Type="http://schemas.openxmlformats.org/officeDocument/2006/relationships/font" Target="fonts/RobotoBlack-boldItalic.fntdata"/><Relationship Id="rId18" Type="http://schemas.openxmlformats.org/officeDocument/2006/relationships/font" Target="fonts/RobotoBlac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540624b0c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2540624b0cc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540624b0c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2540624b0cc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540624b0c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2540624b0cc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540624b0cc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2540624b0cc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a19768d3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11a19768d37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a19768d3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11a19768d37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19a6b44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1219a6b446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19a6b446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1219a6b446b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c8d09f1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22c8d09f19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4ed241410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24ed2414100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4ed2414100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24ed2414100_2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53c99fb88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253c99fb88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8" name="Shape 68"/>
        <p:cNvGrpSpPr/>
        <p:nvPr/>
      </p:nvGrpSpPr>
      <p:grpSpPr>
        <a:xfrm>
          <a:off x="0" y="0"/>
          <a:ext cx="0" cy="0"/>
          <a:chOff x="0" y="0"/>
          <a:chExt cx="0" cy="0"/>
        </a:xfrm>
      </p:grpSpPr>
      <p:sp>
        <p:nvSpPr>
          <p:cNvPr id="69" name="Google Shape;69;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70" name="Google Shape;70;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71" name="Google Shape;71;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72" name="Google Shape;72;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73" name="Shape 73"/>
        <p:cNvGrpSpPr/>
        <p:nvPr/>
      </p:nvGrpSpPr>
      <p:grpSpPr>
        <a:xfrm>
          <a:off x="0" y="0"/>
          <a:ext cx="0" cy="0"/>
          <a:chOff x="0" y="0"/>
          <a:chExt cx="0" cy="0"/>
        </a:xfrm>
      </p:grpSpPr>
      <p:sp>
        <p:nvSpPr>
          <p:cNvPr id="74" name="Google Shape;74;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5" name="Google Shape;75;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6" name="Google Shape;76;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7" name="Google Shape;77;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8" name="Google Shape;78;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9" name="Google Shape;79;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80" name="Google Shape;80;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81" name="Shape 81"/>
        <p:cNvGrpSpPr/>
        <p:nvPr/>
      </p:nvGrpSpPr>
      <p:grpSpPr>
        <a:xfrm>
          <a:off x="0" y="0"/>
          <a:ext cx="0" cy="0"/>
          <a:chOff x="0" y="0"/>
          <a:chExt cx="0" cy="0"/>
        </a:xfrm>
      </p:grpSpPr>
      <p:sp>
        <p:nvSpPr>
          <p:cNvPr id="82" name="Google Shape;82;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83" name="Google Shape;83;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4" name="Shape 84"/>
        <p:cNvGrpSpPr/>
        <p:nvPr/>
      </p:nvGrpSpPr>
      <p:grpSpPr>
        <a:xfrm>
          <a:off x="0" y="0"/>
          <a:ext cx="0" cy="0"/>
          <a:chOff x="0" y="0"/>
          <a:chExt cx="0" cy="0"/>
        </a:xfrm>
      </p:grpSpPr>
      <p:sp>
        <p:nvSpPr>
          <p:cNvPr id="85" name="Google Shape;85;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6" name="Google Shape;86;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7" name="Google Shape;87;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8" name="Google Shape;88;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4" name="Shape 94"/>
        <p:cNvGrpSpPr/>
        <p:nvPr/>
      </p:nvGrpSpPr>
      <p:grpSpPr>
        <a:xfrm>
          <a:off x="0" y="0"/>
          <a:ext cx="0" cy="0"/>
          <a:chOff x="0" y="0"/>
          <a:chExt cx="0" cy="0"/>
        </a:xfrm>
      </p:grpSpPr>
      <p:sp>
        <p:nvSpPr>
          <p:cNvPr id="95" name="Google Shape;95;g12187ca469e_0_216"/>
          <p:cNvSpPr/>
          <p:nvPr/>
        </p:nvSpPr>
        <p:spPr>
          <a:xfrm>
            <a:off x="418657" y="0"/>
            <a:ext cx="8375700" cy="1514100"/>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5098"/>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96" name="Google Shape;96;g12187ca469e_0_216"/>
          <p:cNvSpPr/>
          <p:nvPr/>
        </p:nvSpPr>
        <p:spPr>
          <a:xfrm>
            <a:off x="425196" y="0"/>
            <a:ext cx="8367000" cy="15090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97" name="Google Shape;97;g12187ca469e_0_216"/>
          <p:cNvSpPr/>
          <p:nvPr/>
        </p:nvSpPr>
        <p:spPr>
          <a:xfrm>
            <a:off x="374126" y="590514"/>
            <a:ext cx="96000" cy="528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98" name="Google Shape;98;g12187ca469e_0_216"/>
          <p:cNvSpPr txBox="1"/>
          <p:nvPr>
            <p:ph type="title"/>
          </p:nvPr>
        </p:nvSpPr>
        <p:spPr>
          <a:xfrm>
            <a:off x="836676" y="411480"/>
            <a:ext cx="7626300" cy="8847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9" name="Google Shape;99;g12187ca469e_0_216"/>
          <p:cNvSpPr txBox="1"/>
          <p:nvPr>
            <p:ph idx="1" type="body"/>
          </p:nvPr>
        </p:nvSpPr>
        <p:spPr>
          <a:xfrm>
            <a:off x="836676" y="1858518"/>
            <a:ext cx="7626300" cy="2770800"/>
          </a:xfrm>
          <a:prstGeom prst="rect">
            <a:avLst/>
          </a:prstGeom>
          <a:noFill/>
          <a:ln>
            <a:noFill/>
          </a:ln>
        </p:spPr>
        <p:txBody>
          <a:bodyPr anchorCtr="0" anchor="t" bIns="34275" lIns="68575" spcFirstLastPara="1" rIns="68575" wrap="square" tIns="34275">
            <a:normAutofit/>
          </a:bodyPr>
          <a:lstStyle>
            <a:lvl1pPr indent="-317500" lvl="0" marL="457200" algn="l">
              <a:lnSpc>
                <a:spcPct val="110000"/>
              </a:lnSpc>
              <a:spcBef>
                <a:spcPts val="800"/>
              </a:spcBef>
              <a:spcAft>
                <a:spcPts val="0"/>
              </a:spcAft>
              <a:buClr>
                <a:schemeClr val="dk1"/>
              </a:buClr>
              <a:buSzPts val="1400"/>
              <a:buChar char="●"/>
              <a:defRPr/>
            </a:lvl1pPr>
            <a:lvl2pPr indent="-317500" lvl="1" marL="914400" algn="l">
              <a:lnSpc>
                <a:spcPct val="110000"/>
              </a:lnSpc>
              <a:spcBef>
                <a:spcPts val="400"/>
              </a:spcBef>
              <a:spcAft>
                <a:spcPts val="0"/>
              </a:spcAft>
              <a:buClr>
                <a:schemeClr val="dk1"/>
              </a:buClr>
              <a:buSzPts val="1400"/>
              <a:buChar char="○"/>
              <a:defRPr/>
            </a:lvl2pPr>
            <a:lvl3pPr indent="-317500" lvl="2" marL="1371600" algn="l">
              <a:lnSpc>
                <a:spcPct val="110000"/>
              </a:lnSpc>
              <a:spcBef>
                <a:spcPts val="400"/>
              </a:spcBef>
              <a:spcAft>
                <a:spcPts val="0"/>
              </a:spcAft>
              <a:buClr>
                <a:schemeClr val="dk1"/>
              </a:buClr>
              <a:buSzPts val="1400"/>
              <a:buChar char="■"/>
              <a:defRPr/>
            </a:lvl3pPr>
            <a:lvl4pPr indent="-317500" lvl="3" marL="1828800" algn="l">
              <a:lnSpc>
                <a:spcPct val="110000"/>
              </a:lnSpc>
              <a:spcBef>
                <a:spcPts val="400"/>
              </a:spcBef>
              <a:spcAft>
                <a:spcPts val="0"/>
              </a:spcAft>
              <a:buClr>
                <a:schemeClr val="dk1"/>
              </a:buClr>
              <a:buSzPts val="1400"/>
              <a:buChar char="●"/>
              <a:defRPr/>
            </a:lvl4pPr>
            <a:lvl5pPr indent="-317500" lvl="4" marL="2286000" algn="l">
              <a:lnSpc>
                <a:spcPct val="11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1600"/>
              </a:spcAft>
              <a:buClr>
                <a:schemeClr val="dk1"/>
              </a:buClr>
              <a:buSzPts val="1400"/>
              <a:buChar char="■"/>
              <a:defRPr/>
            </a:lvl9pPr>
          </a:lstStyle>
          <a:p/>
        </p:txBody>
      </p:sp>
      <p:sp>
        <p:nvSpPr>
          <p:cNvPr id="100" name="Google Shape;100;g12187ca469e_0_216"/>
          <p:cNvSpPr txBox="1"/>
          <p:nvPr>
            <p:ph idx="10" type="dt"/>
          </p:nvPr>
        </p:nvSpPr>
        <p:spPr>
          <a:xfrm>
            <a:off x="836676"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01" name="Google Shape;101;g12187ca469e_0_2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02" name="Google Shape;102;g12187ca469e_0_216"/>
          <p:cNvSpPr txBox="1"/>
          <p:nvPr>
            <p:ph idx="12" type="sldNum"/>
          </p:nvPr>
        </p:nvSpPr>
        <p:spPr>
          <a:xfrm>
            <a:off x="6405372"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22" name="Google Shape;2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23" name="Google Shape;2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24" name="Shape 24"/>
        <p:cNvGrpSpPr/>
        <p:nvPr/>
      </p:nvGrpSpPr>
      <p:grpSpPr>
        <a:xfrm>
          <a:off x="0" y="0"/>
          <a:ext cx="0" cy="0"/>
          <a:chOff x="0" y="0"/>
          <a:chExt cx="0" cy="0"/>
        </a:xfrm>
      </p:grpSpPr>
      <p:sp>
        <p:nvSpPr>
          <p:cNvPr id="25" name="Google Shape;25;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27" name="Google Shape;27;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8" name="Shape 28"/>
        <p:cNvGrpSpPr/>
        <p:nvPr/>
      </p:nvGrpSpPr>
      <p:grpSpPr>
        <a:xfrm>
          <a:off x="0" y="0"/>
          <a:ext cx="0" cy="0"/>
          <a:chOff x="0" y="0"/>
          <a:chExt cx="0" cy="0"/>
        </a:xfrm>
      </p:grpSpPr>
      <p:sp>
        <p:nvSpPr>
          <p:cNvPr id="29" name="Google Shape;29;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30" name="Shape 30"/>
        <p:cNvGrpSpPr/>
        <p:nvPr/>
      </p:nvGrpSpPr>
      <p:grpSpPr>
        <a:xfrm>
          <a:off x="0" y="0"/>
          <a:ext cx="0" cy="0"/>
          <a:chOff x="0" y="0"/>
          <a:chExt cx="0" cy="0"/>
        </a:xfrm>
      </p:grpSpPr>
      <p:sp>
        <p:nvSpPr>
          <p:cNvPr id="31" name="Google Shape;31;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2" name="Google Shape;32;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37" name="Google Shape;37;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8" name="Google Shape;38;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9" name="Google Shape;39;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0" name="Google Shape;40;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41" name="Google Shape;41;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2" name="Google Shape;42;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43" name="Google Shape;43;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4" name="Google Shape;44;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5" name="Google Shape;45;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6" name="Google Shape;46;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7" name="Google Shape;47;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8" name="Google Shape;48;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9" name="Google Shape;49;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52" name="Google Shape;52;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53" name="Google Shape;53;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54" name="Google Shape;54;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55" name="Google Shape;55;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56" name="Google Shape;56;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57" name="Google Shape;57;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8" name="Shape 58"/>
        <p:cNvGrpSpPr/>
        <p:nvPr/>
      </p:nvGrpSpPr>
      <p:grpSpPr>
        <a:xfrm>
          <a:off x="0" y="0"/>
          <a:ext cx="0" cy="0"/>
          <a:chOff x="0" y="0"/>
          <a:chExt cx="0" cy="0"/>
        </a:xfrm>
      </p:grpSpPr>
      <p:sp>
        <p:nvSpPr>
          <p:cNvPr id="59" name="Google Shape;59;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60" name="Shape 60"/>
        <p:cNvGrpSpPr/>
        <p:nvPr/>
      </p:nvGrpSpPr>
      <p:grpSpPr>
        <a:xfrm>
          <a:off x="0" y="0"/>
          <a:ext cx="0" cy="0"/>
          <a:chOff x="0" y="0"/>
          <a:chExt cx="0" cy="0"/>
        </a:xfrm>
      </p:grpSpPr>
      <p:sp>
        <p:nvSpPr>
          <p:cNvPr id="61" name="Google Shape;61;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2" name="Google Shape;62;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3" name="Google Shape;63;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4" name="Google Shape;64;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5" name="Google Shape;65;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6" name="Google Shape;66;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7" name="Google Shape;67;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bit.ly/38vON7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canva.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rive.google.com/drive/folders/1rcgWsv8-CXme9ezt5mH13YjBTlxYlgU7"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eveloper.spotify.com/documentation/web-api" TargetMode="External"/><Relationship Id="rId4" Type="http://schemas.openxmlformats.org/officeDocument/2006/relationships/hyperlink" Target="https://developer.twitter.com/en/docs/twitter-api"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
          <p:cNvSpPr txBox="1"/>
          <p:nvPr>
            <p:ph type="ctrTitle"/>
          </p:nvPr>
        </p:nvSpPr>
        <p:spPr>
          <a:xfrm>
            <a:off x="4764600" y="3669675"/>
            <a:ext cx="37578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Sesiune Workshop 6</a:t>
            </a:r>
            <a:endParaRPr/>
          </a:p>
        </p:txBody>
      </p:sp>
      <p:sp>
        <p:nvSpPr>
          <p:cNvPr id="108" name="Google Shape;108;p1"/>
          <p:cNvSpPr txBox="1"/>
          <p:nvPr>
            <p:ph idx="1" type="subTitle"/>
          </p:nvPr>
        </p:nvSpPr>
        <p:spPr>
          <a:xfrm>
            <a:off x="4695000" y="4164700"/>
            <a:ext cx="3757800" cy="606600"/>
          </a:xfrm>
          <a:prstGeom prst="rect">
            <a:avLst/>
          </a:prstGeom>
          <a:noFill/>
          <a:ln>
            <a:noFill/>
          </a:ln>
        </p:spPr>
        <p:txBody>
          <a:bodyPr anchorCtr="0" anchor="t" bIns="91425" lIns="91425" spcFirstLastPara="1" rIns="91425" wrap="square" tIns="91425">
            <a:noAutofit/>
          </a:bodyPr>
          <a:lstStyle/>
          <a:p>
            <a:pPr indent="-336550" lvl="0" marL="457200" rtl="0" algn="r">
              <a:lnSpc>
                <a:spcPct val="100000"/>
              </a:lnSpc>
              <a:spcBef>
                <a:spcPts val="0"/>
              </a:spcBef>
              <a:spcAft>
                <a:spcPts val="0"/>
              </a:spcAft>
              <a:buSzPts val="1700"/>
              <a:buChar char="-"/>
            </a:pPr>
            <a:r>
              <a:rPr lang="en-GB" sz="1700"/>
              <a:t>Interviu Tehnic - </a:t>
            </a:r>
            <a:endParaRPr sz="1700"/>
          </a:p>
        </p:txBody>
      </p:sp>
      <p:sp>
        <p:nvSpPr>
          <p:cNvPr id="109" name="Google Shape;109;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j</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540624b0cc_1_0"/>
          <p:cNvSpPr txBox="1"/>
          <p:nvPr>
            <p:ph idx="6" type="ctrTitle"/>
          </p:nvPr>
        </p:nvSpPr>
        <p:spPr>
          <a:xfrm>
            <a:off x="311700" y="316250"/>
            <a:ext cx="55053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Exemple intrebari interviu HR</a:t>
            </a:r>
            <a:endParaRPr>
              <a:solidFill>
                <a:schemeClr val="accent1"/>
              </a:solidFill>
            </a:endParaRPr>
          </a:p>
        </p:txBody>
      </p:sp>
      <p:cxnSp>
        <p:nvCxnSpPr>
          <p:cNvPr id="273" name="Google Shape;273;g2540624b0cc_1_0"/>
          <p:cNvCxnSpPr/>
          <p:nvPr/>
        </p:nvCxnSpPr>
        <p:spPr>
          <a:xfrm>
            <a:off x="311700" y="922850"/>
            <a:ext cx="8520600" cy="0"/>
          </a:xfrm>
          <a:prstGeom prst="straightConnector1">
            <a:avLst/>
          </a:prstGeom>
          <a:noFill/>
          <a:ln cap="flat" cmpd="sng" w="9525">
            <a:solidFill>
              <a:schemeClr val="accent1"/>
            </a:solidFill>
            <a:prstDash val="solid"/>
            <a:round/>
            <a:headEnd len="sm" w="sm" type="none"/>
            <a:tailEnd len="sm" w="sm" type="none"/>
          </a:ln>
        </p:spPr>
      </p:cxnSp>
      <p:sp>
        <p:nvSpPr>
          <p:cNvPr id="274" name="Google Shape;274;g2540624b0cc_1_0"/>
          <p:cNvSpPr txBox="1"/>
          <p:nvPr/>
        </p:nvSpPr>
        <p:spPr>
          <a:xfrm>
            <a:off x="311700" y="1340075"/>
            <a:ext cx="8520600" cy="3140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chemeClr val="lt1"/>
              </a:buClr>
              <a:buSzPts val="1200"/>
              <a:buFont typeface="Calibri"/>
              <a:buChar char="-"/>
            </a:pPr>
            <a:r>
              <a:rPr b="1" i="0" lang="en-GB" sz="1200" u="none" cap="none" strike="noStrike">
                <a:solidFill>
                  <a:schemeClr val="lt1"/>
                </a:solidFill>
                <a:latin typeface="Calibri"/>
                <a:ea typeface="Calibri"/>
                <a:cs typeface="Calibri"/>
                <a:sym typeface="Calibri"/>
              </a:rPr>
              <a:t>Ce poti sa imi spui despre tine?</a:t>
            </a:r>
            <a:r>
              <a:rPr b="0" i="0" lang="en-GB" sz="1200" u="none" cap="none" strike="noStrike">
                <a:solidFill>
                  <a:schemeClr val="lt1"/>
                </a:solidFill>
                <a:latin typeface="Calibri"/>
                <a:ea typeface="Calibri"/>
                <a:cs typeface="Calibri"/>
                <a:sym typeface="Calibri"/>
              </a:rPr>
              <a:t> -&gt; Aici puteti sa includeti informatii despre educatie si pregatire profesionala si poate sa intri sumar si in partea tehnica si cum ai ajuns sa stii tot ce stii (exemplu: mereu am fost o persoana curioasa, si acest lucru m-a ajutat sa am motivatia necesara de a invata si de a ma dezvolta din punct de vedere tehnic)</a:t>
            </a:r>
            <a:endParaRPr b="0" i="0" sz="1200" u="none" cap="none" strike="noStrike">
              <a:solidFill>
                <a:schemeClr val="lt1"/>
              </a:solidFill>
              <a:latin typeface="Calibri"/>
              <a:ea typeface="Calibri"/>
              <a:cs typeface="Calibri"/>
              <a:sym typeface="Calibri"/>
            </a:endParaRPr>
          </a:p>
          <a:p>
            <a:pPr indent="-304800" lvl="0" marL="457200" marR="0" rtl="0" algn="l">
              <a:lnSpc>
                <a:spcPct val="150000"/>
              </a:lnSpc>
              <a:spcBef>
                <a:spcPts val="0"/>
              </a:spcBef>
              <a:spcAft>
                <a:spcPts val="0"/>
              </a:spcAft>
              <a:buClr>
                <a:schemeClr val="lt1"/>
              </a:buClr>
              <a:buSzPts val="1200"/>
              <a:buFont typeface="Calibri"/>
              <a:buChar char="-"/>
            </a:pPr>
            <a:r>
              <a:rPr b="1" i="0" lang="en-GB" sz="1200" u="none" cap="none" strike="noStrike">
                <a:solidFill>
                  <a:schemeClr val="lt1"/>
                </a:solidFill>
                <a:latin typeface="Calibri"/>
                <a:ea typeface="Calibri"/>
                <a:cs typeface="Calibri"/>
                <a:sym typeface="Calibri"/>
              </a:rPr>
              <a:t>Care a fost cea mai mare provocare la locul de munca?</a:t>
            </a:r>
            <a:endParaRPr b="1" i="0" sz="1200" u="none" cap="none" strike="noStrike">
              <a:solidFill>
                <a:schemeClr val="lt1"/>
              </a:solidFill>
              <a:latin typeface="Calibri"/>
              <a:ea typeface="Calibri"/>
              <a:cs typeface="Calibri"/>
              <a:sym typeface="Calibri"/>
            </a:endParaRPr>
          </a:p>
          <a:p>
            <a:pPr indent="-304800" lvl="0" marL="457200" marR="0" rtl="0" algn="l">
              <a:lnSpc>
                <a:spcPct val="150000"/>
              </a:lnSpc>
              <a:spcBef>
                <a:spcPts val="0"/>
              </a:spcBef>
              <a:spcAft>
                <a:spcPts val="0"/>
              </a:spcAft>
              <a:buClr>
                <a:schemeClr val="lt1"/>
              </a:buClr>
              <a:buSzPts val="1200"/>
              <a:buFont typeface="Calibri"/>
              <a:buChar char="-"/>
            </a:pPr>
            <a:r>
              <a:rPr b="1" i="0" lang="en-GB" sz="1200" u="none" cap="none" strike="noStrike">
                <a:solidFill>
                  <a:schemeClr val="lt1"/>
                </a:solidFill>
                <a:latin typeface="Calibri"/>
                <a:ea typeface="Calibri"/>
                <a:cs typeface="Calibri"/>
                <a:sym typeface="Calibri"/>
              </a:rPr>
              <a:t>Cum i-ai explica unui orb culoarea rosie? </a:t>
            </a:r>
            <a:r>
              <a:rPr b="0" i="0" lang="en-GB" sz="1200" u="none" cap="none" strike="noStrike">
                <a:solidFill>
                  <a:schemeClr val="lt1"/>
                </a:solidFill>
                <a:latin typeface="Calibri"/>
                <a:ea typeface="Calibri"/>
                <a:cs typeface="Calibri"/>
                <a:sym typeface="Calibri"/>
              </a:rPr>
              <a:t> -&gt; aceasta intrebare poate urmari creativitatea candidatului</a:t>
            </a:r>
            <a:endParaRPr b="0" i="0" sz="1200" u="none" cap="none" strike="noStrike">
              <a:solidFill>
                <a:schemeClr val="lt1"/>
              </a:solidFill>
              <a:latin typeface="Calibri"/>
              <a:ea typeface="Calibri"/>
              <a:cs typeface="Calibri"/>
              <a:sym typeface="Calibri"/>
            </a:endParaRPr>
          </a:p>
          <a:p>
            <a:pPr indent="-304800" lvl="0" marL="457200" marR="0" rtl="0" algn="l">
              <a:lnSpc>
                <a:spcPct val="150000"/>
              </a:lnSpc>
              <a:spcBef>
                <a:spcPts val="0"/>
              </a:spcBef>
              <a:spcAft>
                <a:spcPts val="0"/>
              </a:spcAft>
              <a:buClr>
                <a:schemeClr val="lt1"/>
              </a:buClr>
              <a:buSzPts val="1200"/>
              <a:buFont typeface="Calibri"/>
              <a:buChar char="-"/>
            </a:pPr>
            <a:r>
              <a:rPr b="1" i="0" lang="en-GB" sz="1200" u="none" cap="none" strike="noStrike">
                <a:solidFill>
                  <a:schemeClr val="lt1"/>
                </a:solidFill>
                <a:latin typeface="Calibri"/>
                <a:ea typeface="Calibri"/>
                <a:cs typeface="Calibri"/>
                <a:sym typeface="Calibri"/>
              </a:rPr>
              <a:t>De ce ai plecat de la locul de munca anterior? </a:t>
            </a:r>
            <a:r>
              <a:rPr b="0" i="0" lang="en-GB" sz="1200" u="none" cap="none" strike="noStrike">
                <a:solidFill>
                  <a:schemeClr val="lt1"/>
                </a:solidFill>
                <a:latin typeface="Calibri"/>
                <a:ea typeface="Calibri"/>
                <a:cs typeface="Calibri"/>
                <a:sym typeface="Calibri"/>
              </a:rPr>
              <a:t>-&gt; aici mare atentie sa nu incepeti sa vorbiti de rau fostul angajator. Raspunsuri potrivite pot fi: am nevoie de o noua provocare, am simtit ca as avea o oportunitate de crestere din punct de vedere tehnic si profesional in aceasta companie, am schimbat domiciliul si nu fostul loc de munca este departe de domiciliul actual.</a:t>
            </a:r>
            <a:endParaRPr b="0" i="0" sz="1200" u="none" cap="none" strike="noStrike">
              <a:solidFill>
                <a:schemeClr val="lt1"/>
              </a:solidFill>
              <a:latin typeface="Calibri"/>
              <a:ea typeface="Calibri"/>
              <a:cs typeface="Calibri"/>
              <a:sym typeface="Calibri"/>
            </a:endParaRPr>
          </a:p>
          <a:p>
            <a:pPr indent="-304800" lvl="0" marL="457200" marR="0" rtl="0" algn="l">
              <a:lnSpc>
                <a:spcPct val="150000"/>
              </a:lnSpc>
              <a:spcBef>
                <a:spcPts val="0"/>
              </a:spcBef>
              <a:spcAft>
                <a:spcPts val="0"/>
              </a:spcAft>
              <a:buClr>
                <a:schemeClr val="lt1"/>
              </a:buClr>
              <a:buSzPts val="1200"/>
              <a:buFont typeface="Calibri"/>
              <a:buChar char="-"/>
            </a:pPr>
            <a:r>
              <a:rPr b="1" i="0" lang="en-GB" sz="1200" u="none" cap="none" strike="noStrike">
                <a:solidFill>
                  <a:schemeClr val="lt1"/>
                </a:solidFill>
                <a:latin typeface="Calibri"/>
                <a:ea typeface="Calibri"/>
                <a:cs typeface="Calibri"/>
                <a:sym typeface="Calibri"/>
              </a:rPr>
              <a:t>De ce te-am angaja pe tine in defavoarea altor candidati?</a:t>
            </a:r>
            <a:r>
              <a:rPr b="0" i="0" lang="en-GB" sz="1200" u="none" cap="none" strike="noStrike">
                <a:solidFill>
                  <a:schemeClr val="lt1"/>
                </a:solidFill>
                <a:latin typeface="Calibri"/>
                <a:ea typeface="Calibri"/>
                <a:cs typeface="Calibri"/>
                <a:sym typeface="Calibri"/>
              </a:rPr>
              <a:t> -&gt; aici puteti sa va puneti in vedere atuuri cum ar fi faptul ca aveti experienta cu tool-uri pe care ei le cauta, ca ati invatat singuri o serie de lucruri tehnice ceea ce dovedeste ca aveti nevoie de sprijin minim etc.</a:t>
            </a:r>
            <a:endParaRPr b="0" i="0" sz="12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0" st="0"/>
                                            </p:txEl>
                                          </p:spTgt>
                                        </p:tgtEl>
                                        <p:attrNameLst>
                                          <p:attrName>style.visibility</p:attrName>
                                        </p:attrNameLst>
                                      </p:cBhvr>
                                      <p:to>
                                        <p:strVal val="visible"/>
                                      </p:to>
                                    </p:set>
                                    <p:animEffect filter="fade" transition="in">
                                      <p:cBhvr>
                                        <p:cTn dur="1000"/>
                                        <p:tgtEl>
                                          <p:spTgt spid="2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1" st="1"/>
                                            </p:txEl>
                                          </p:spTgt>
                                        </p:tgtEl>
                                        <p:attrNameLst>
                                          <p:attrName>style.visibility</p:attrName>
                                        </p:attrNameLst>
                                      </p:cBhvr>
                                      <p:to>
                                        <p:strVal val="visible"/>
                                      </p:to>
                                    </p:set>
                                    <p:animEffect filter="fade" transition="in">
                                      <p:cBhvr>
                                        <p:cTn dur="1000"/>
                                        <p:tgtEl>
                                          <p:spTgt spid="2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2" st="2"/>
                                            </p:txEl>
                                          </p:spTgt>
                                        </p:tgtEl>
                                        <p:attrNameLst>
                                          <p:attrName>style.visibility</p:attrName>
                                        </p:attrNameLst>
                                      </p:cBhvr>
                                      <p:to>
                                        <p:strVal val="visible"/>
                                      </p:to>
                                    </p:set>
                                    <p:animEffect filter="fade" transition="in">
                                      <p:cBhvr>
                                        <p:cTn dur="1000"/>
                                        <p:tgtEl>
                                          <p:spTgt spid="2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3" st="3"/>
                                            </p:txEl>
                                          </p:spTgt>
                                        </p:tgtEl>
                                        <p:attrNameLst>
                                          <p:attrName>style.visibility</p:attrName>
                                        </p:attrNameLst>
                                      </p:cBhvr>
                                      <p:to>
                                        <p:strVal val="visible"/>
                                      </p:to>
                                    </p:set>
                                    <p:animEffect filter="fade" transition="in">
                                      <p:cBhvr>
                                        <p:cTn dur="1000"/>
                                        <p:tgtEl>
                                          <p:spTgt spid="2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4" st="4"/>
                                            </p:txEl>
                                          </p:spTgt>
                                        </p:tgtEl>
                                        <p:attrNameLst>
                                          <p:attrName>style.visibility</p:attrName>
                                        </p:attrNameLst>
                                      </p:cBhvr>
                                      <p:to>
                                        <p:strVal val="visible"/>
                                      </p:to>
                                    </p:set>
                                    <p:animEffect filter="fade" transition="in">
                                      <p:cBhvr>
                                        <p:cTn dur="1000"/>
                                        <p:tgtEl>
                                          <p:spTgt spid="27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540624b0cc_1_6"/>
          <p:cNvSpPr txBox="1"/>
          <p:nvPr>
            <p:ph idx="6" type="ctrTitle"/>
          </p:nvPr>
        </p:nvSpPr>
        <p:spPr>
          <a:xfrm>
            <a:off x="311700" y="316250"/>
            <a:ext cx="4663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Abordare interviu tehnic</a:t>
            </a:r>
            <a:endParaRPr>
              <a:solidFill>
                <a:schemeClr val="accent1"/>
              </a:solidFill>
            </a:endParaRPr>
          </a:p>
        </p:txBody>
      </p:sp>
      <p:cxnSp>
        <p:nvCxnSpPr>
          <p:cNvPr id="280" name="Google Shape;280;g2540624b0cc_1_6"/>
          <p:cNvCxnSpPr/>
          <p:nvPr/>
        </p:nvCxnSpPr>
        <p:spPr>
          <a:xfrm>
            <a:off x="311700" y="922850"/>
            <a:ext cx="8520600" cy="0"/>
          </a:xfrm>
          <a:prstGeom prst="straightConnector1">
            <a:avLst/>
          </a:prstGeom>
          <a:noFill/>
          <a:ln cap="flat" cmpd="sng" w="9525">
            <a:solidFill>
              <a:schemeClr val="accent1"/>
            </a:solidFill>
            <a:prstDash val="solid"/>
            <a:round/>
            <a:headEnd len="sm" w="sm" type="none"/>
            <a:tailEnd len="sm" w="sm" type="none"/>
          </a:ln>
        </p:spPr>
      </p:cxnSp>
      <p:sp>
        <p:nvSpPr>
          <p:cNvPr id="281" name="Google Shape;281;g2540624b0cc_1_6"/>
          <p:cNvSpPr txBox="1"/>
          <p:nvPr/>
        </p:nvSpPr>
        <p:spPr>
          <a:xfrm>
            <a:off x="311700" y="1255900"/>
            <a:ext cx="8520600" cy="3140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chemeClr val="lt1"/>
              </a:buClr>
              <a:buSzPts val="1200"/>
              <a:buFont typeface="Calibri"/>
              <a:buChar char="-"/>
            </a:pPr>
            <a:r>
              <a:rPr b="0" i="0" lang="en-GB" sz="1200" u="none" cap="none" strike="noStrike">
                <a:solidFill>
                  <a:schemeClr val="lt1"/>
                </a:solidFill>
                <a:latin typeface="Calibri"/>
                <a:ea typeface="Calibri"/>
                <a:cs typeface="Calibri"/>
                <a:sym typeface="Calibri"/>
              </a:rPr>
              <a:t>Cu exceptia situatiei unde vi se da un test scris cu indicatii concrete, daca sunteti intrebati cum ati testa x incercati sa dati cateva exemple de scenarii pozitive si scenarii negative, si de preferat si 1-2 corner cases</a:t>
            </a:r>
            <a:endParaRPr b="0" i="0" sz="1200" u="none" cap="none" strike="noStrike">
              <a:solidFill>
                <a:schemeClr val="lt1"/>
              </a:solidFill>
              <a:latin typeface="Calibri"/>
              <a:ea typeface="Calibri"/>
              <a:cs typeface="Calibri"/>
              <a:sym typeface="Calibri"/>
            </a:endParaRPr>
          </a:p>
          <a:p>
            <a:pPr indent="0" lvl="0" marL="457200" marR="0" rtl="0" algn="l">
              <a:lnSpc>
                <a:spcPct val="15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a:p>
            <a:pPr indent="-304800" lvl="0" marL="457200" marR="0" rtl="0" algn="l">
              <a:lnSpc>
                <a:spcPct val="150000"/>
              </a:lnSpc>
              <a:spcBef>
                <a:spcPts val="0"/>
              </a:spcBef>
              <a:spcAft>
                <a:spcPts val="0"/>
              </a:spcAft>
              <a:buClr>
                <a:schemeClr val="lt1"/>
              </a:buClr>
              <a:buSzPts val="1200"/>
              <a:buFont typeface="Calibri"/>
              <a:buChar char="-"/>
            </a:pPr>
            <a:r>
              <a:rPr b="0" i="0" lang="en-GB" sz="1200" u="none" cap="none" strike="noStrike">
                <a:solidFill>
                  <a:schemeClr val="lt1"/>
                </a:solidFill>
                <a:latin typeface="Calibri"/>
                <a:ea typeface="Calibri"/>
                <a:cs typeface="Calibri"/>
                <a:sym typeface="Calibri"/>
              </a:rPr>
              <a:t>Atentie la ce intrebare vi se pune si raspundeti exact ce sunteti intrebati. Spre exemplu daca sunteti intrebati ce este testarea de regresie spuneti ca este </a:t>
            </a:r>
            <a:r>
              <a:rPr b="1" i="1" lang="en-GB" sz="1200" u="none" cap="none" strike="noStrike">
                <a:solidFill>
                  <a:srgbClr val="6AA84F"/>
                </a:solidFill>
                <a:latin typeface="Calibri"/>
                <a:ea typeface="Calibri"/>
                <a:cs typeface="Calibri"/>
                <a:sym typeface="Calibri"/>
              </a:rPr>
              <a:t>un tip de testare care se concentreaza pe zonele afectate de o schimbare in aplicatie</a:t>
            </a:r>
            <a:r>
              <a:rPr b="0" i="0" lang="en-GB" sz="1200" u="none" cap="none" strike="noStrike">
                <a:solidFill>
                  <a:schemeClr val="lt1"/>
                </a:solidFill>
                <a:latin typeface="Calibri"/>
                <a:ea typeface="Calibri"/>
                <a:cs typeface="Calibri"/>
                <a:sym typeface="Calibri"/>
              </a:rPr>
              <a:t>,   si nu </a:t>
            </a:r>
            <a:r>
              <a:rPr b="1" i="1" lang="en-GB" sz="1200" u="none" cap="none" strike="noStrike">
                <a:solidFill>
                  <a:srgbClr val="FF0000"/>
                </a:solidFill>
                <a:latin typeface="Calibri"/>
                <a:ea typeface="Calibri"/>
                <a:cs typeface="Calibri"/>
                <a:sym typeface="Calibri"/>
              </a:rPr>
              <a:t>atunci cand gasim un bug il trimitem la echipa de dezvoltare care face un fix si apoi il trimite la testare care va verifica daca in urma modificarilor nu s-a stricat ceva existent. </a:t>
            </a:r>
            <a:r>
              <a:rPr b="0" i="0" lang="en-GB" sz="1200" u="none" cap="none" strike="noStrike">
                <a:solidFill>
                  <a:schemeClr val="lt1"/>
                </a:solidFill>
                <a:latin typeface="Calibri"/>
                <a:ea typeface="Calibri"/>
                <a:cs typeface="Calibri"/>
                <a:sym typeface="Calibri"/>
              </a:rPr>
              <a:t>A doua varianta este gresita pentru ca nu se intelege exact de acolo care e actiunea pe care o descrii ca fiind regression testing si dovedeste faptul ca nu stiti foarte bine ce este testarea de regresie.</a:t>
            </a:r>
            <a:endParaRPr b="0" i="0" sz="1200" u="none" cap="none" strike="noStrike">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a:p>
            <a:pPr indent="-304800" lvl="0" marL="457200" marR="0" rtl="0" algn="l">
              <a:lnSpc>
                <a:spcPct val="150000"/>
              </a:lnSpc>
              <a:spcBef>
                <a:spcPts val="0"/>
              </a:spcBef>
              <a:spcAft>
                <a:spcPts val="0"/>
              </a:spcAft>
              <a:buClr>
                <a:schemeClr val="lt1"/>
              </a:buClr>
              <a:buSzPts val="1200"/>
              <a:buFont typeface="Calibri"/>
              <a:buChar char="-"/>
            </a:pPr>
            <a:r>
              <a:rPr b="0" i="0" lang="en-GB" sz="1200" u="none" cap="none" strike="noStrike">
                <a:solidFill>
                  <a:schemeClr val="lt1"/>
                </a:solidFill>
                <a:latin typeface="Calibri"/>
                <a:ea typeface="Calibri"/>
                <a:cs typeface="Calibri"/>
                <a:sym typeface="Calibri"/>
              </a:rPr>
              <a:t>Nu scrieti in CV ca aveti experienta cu lucruri pe care nu le stapaniti bine pentru ca cel mai probabil veti fi intrebati din ele si veti fi pusi intr-o situatie neplacuta.</a:t>
            </a:r>
            <a:endParaRPr b="0" i="0" sz="12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0" st="0"/>
                                            </p:txEl>
                                          </p:spTgt>
                                        </p:tgtEl>
                                        <p:attrNameLst>
                                          <p:attrName>style.visibility</p:attrName>
                                        </p:attrNameLst>
                                      </p:cBhvr>
                                      <p:to>
                                        <p:strVal val="visible"/>
                                      </p:to>
                                    </p:set>
                                    <p:animEffect filter="fade" transition="in">
                                      <p:cBhvr>
                                        <p:cTn dur="1000"/>
                                        <p:tgtEl>
                                          <p:spTgt spid="2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1" st="1"/>
                                            </p:txEl>
                                          </p:spTgt>
                                        </p:tgtEl>
                                        <p:attrNameLst>
                                          <p:attrName>style.visibility</p:attrName>
                                        </p:attrNameLst>
                                      </p:cBhvr>
                                      <p:to>
                                        <p:strVal val="visible"/>
                                      </p:to>
                                    </p:set>
                                    <p:animEffect filter="fade" transition="in">
                                      <p:cBhvr>
                                        <p:cTn dur="1000"/>
                                        <p:tgtEl>
                                          <p:spTgt spid="2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2" st="2"/>
                                            </p:txEl>
                                          </p:spTgt>
                                        </p:tgtEl>
                                        <p:attrNameLst>
                                          <p:attrName>style.visibility</p:attrName>
                                        </p:attrNameLst>
                                      </p:cBhvr>
                                      <p:to>
                                        <p:strVal val="visible"/>
                                      </p:to>
                                    </p:set>
                                    <p:animEffect filter="fade" transition="in">
                                      <p:cBhvr>
                                        <p:cTn dur="1000"/>
                                        <p:tgtEl>
                                          <p:spTgt spid="2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3" st="3"/>
                                            </p:txEl>
                                          </p:spTgt>
                                        </p:tgtEl>
                                        <p:attrNameLst>
                                          <p:attrName>style.visibility</p:attrName>
                                        </p:attrNameLst>
                                      </p:cBhvr>
                                      <p:to>
                                        <p:strVal val="visible"/>
                                      </p:to>
                                    </p:set>
                                    <p:animEffect filter="fade" transition="in">
                                      <p:cBhvr>
                                        <p:cTn dur="1000"/>
                                        <p:tgtEl>
                                          <p:spTgt spid="2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4" st="4"/>
                                            </p:txEl>
                                          </p:spTgt>
                                        </p:tgtEl>
                                        <p:attrNameLst>
                                          <p:attrName>style.visibility</p:attrName>
                                        </p:attrNameLst>
                                      </p:cBhvr>
                                      <p:to>
                                        <p:strVal val="visible"/>
                                      </p:to>
                                    </p:set>
                                    <p:animEffect filter="fade" transition="in">
                                      <p:cBhvr>
                                        <p:cTn dur="1000"/>
                                        <p:tgtEl>
                                          <p:spTgt spid="28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2540624b0cc_1_12"/>
          <p:cNvSpPr txBox="1"/>
          <p:nvPr>
            <p:ph idx="6" type="ctrTitle"/>
          </p:nvPr>
        </p:nvSpPr>
        <p:spPr>
          <a:xfrm>
            <a:off x="311700" y="316250"/>
            <a:ext cx="78792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Companii care au angajat juniori in trecut</a:t>
            </a:r>
            <a:endParaRPr>
              <a:solidFill>
                <a:schemeClr val="accent1"/>
              </a:solidFill>
            </a:endParaRPr>
          </a:p>
        </p:txBody>
      </p:sp>
      <p:cxnSp>
        <p:nvCxnSpPr>
          <p:cNvPr id="287" name="Google Shape;287;g2540624b0cc_1_12"/>
          <p:cNvCxnSpPr/>
          <p:nvPr/>
        </p:nvCxnSpPr>
        <p:spPr>
          <a:xfrm>
            <a:off x="311700" y="922850"/>
            <a:ext cx="8520600" cy="0"/>
          </a:xfrm>
          <a:prstGeom prst="straightConnector1">
            <a:avLst/>
          </a:prstGeom>
          <a:noFill/>
          <a:ln cap="flat" cmpd="sng" w="9525">
            <a:solidFill>
              <a:schemeClr val="accent1"/>
            </a:solidFill>
            <a:prstDash val="solid"/>
            <a:round/>
            <a:headEnd len="sm" w="sm" type="none"/>
            <a:tailEnd len="sm" w="sm" type="none"/>
          </a:ln>
        </p:spPr>
      </p:cxnSp>
      <p:sp>
        <p:nvSpPr>
          <p:cNvPr id="288" name="Google Shape;288;g2540624b0cc_1_12"/>
          <p:cNvSpPr txBox="1"/>
          <p:nvPr/>
        </p:nvSpPr>
        <p:spPr>
          <a:xfrm>
            <a:off x="311700" y="1255900"/>
            <a:ext cx="8520600" cy="34170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chemeClr val="lt1"/>
              </a:buClr>
              <a:buSzPts val="1200"/>
              <a:buFont typeface="Calibri"/>
              <a:buChar char="-"/>
            </a:pPr>
            <a:r>
              <a:rPr b="0" i="0" lang="en-GB" sz="1200" u="none" cap="none" strike="noStrike">
                <a:solidFill>
                  <a:schemeClr val="lt1"/>
                </a:solidFill>
                <a:latin typeface="Calibri"/>
                <a:ea typeface="Calibri"/>
                <a:cs typeface="Calibri"/>
                <a:sym typeface="Calibri"/>
              </a:rPr>
              <a:t>Stefanini</a:t>
            </a:r>
            <a:endParaRPr b="0" i="0" sz="1200" u="none" cap="none" strike="noStrike">
              <a:solidFill>
                <a:schemeClr val="lt1"/>
              </a:solidFill>
              <a:latin typeface="Calibri"/>
              <a:ea typeface="Calibri"/>
              <a:cs typeface="Calibri"/>
              <a:sym typeface="Calibri"/>
            </a:endParaRPr>
          </a:p>
          <a:p>
            <a:pPr indent="-304800" lvl="0" marL="457200" marR="0" rtl="0" algn="l">
              <a:lnSpc>
                <a:spcPct val="150000"/>
              </a:lnSpc>
              <a:spcBef>
                <a:spcPts val="0"/>
              </a:spcBef>
              <a:spcAft>
                <a:spcPts val="0"/>
              </a:spcAft>
              <a:buClr>
                <a:schemeClr val="lt1"/>
              </a:buClr>
              <a:buSzPts val="1200"/>
              <a:buFont typeface="Calibri"/>
              <a:buChar char="-"/>
            </a:pPr>
            <a:r>
              <a:rPr b="0" i="0" lang="en-GB" sz="1200" u="none" cap="none" strike="noStrike">
                <a:solidFill>
                  <a:schemeClr val="lt1"/>
                </a:solidFill>
                <a:latin typeface="Calibri"/>
                <a:ea typeface="Calibri"/>
                <a:cs typeface="Calibri"/>
                <a:sym typeface="Calibri"/>
              </a:rPr>
              <a:t>Bearing Point</a:t>
            </a:r>
            <a:endParaRPr b="0" i="0" sz="1200" u="none" cap="none" strike="noStrike">
              <a:solidFill>
                <a:schemeClr val="lt1"/>
              </a:solidFill>
              <a:latin typeface="Calibri"/>
              <a:ea typeface="Calibri"/>
              <a:cs typeface="Calibri"/>
              <a:sym typeface="Calibri"/>
            </a:endParaRPr>
          </a:p>
          <a:p>
            <a:pPr indent="-304800" lvl="0" marL="457200" marR="0" rtl="0" algn="l">
              <a:lnSpc>
                <a:spcPct val="150000"/>
              </a:lnSpc>
              <a:spcBef>
                <a:spcPts val="0"/>
              </a:spcBef>
              <a:spcAft>
                <a:spcPts val="0"/>
              </a:spcAft>
              <a:buClr>
                <a:schemeClr val="lt1"/>
              </a:buClr>
              <a:buSzPts val="1200"/>
              <a:buFont typeface="Calibri"/>
              <a:buChar char="-"/>
            </a:pPr>
            <a:r>
              <a:rPr b="0" i="0" lang="en-GB" sz="1200" u="none" cap="none" strike="noStrike">
                <a:solidFill>
                  <a:schemeClr val="lt1"/>
                </a:solidFill>
                <a:latin typeface="Calibri"/>
                <a:ea typeface="Calibri"/>
                <a:cs typeface="Calibri"/>
                <a:sym typeface="Calibri"/>
              </a:rPr>
              <a:t>Better QA</a:t>
            </a:r>
            <a:endParaRPr b="0" i="0" sz="1200" u="none" cap="none" strike="noStrike">
              <a:solidFill>
                <a:schemeClr val="lt1"/>
              </a:solidFill>
              <a:latin typeface="Calibri"/>
              <a:ea typeface="Calibri"/>
              <a:cs typeface="Calibri"/>
              <a:sym typeface="Calibri"/>
            </a:endParaRPr>
          </a:p>
          <a:p>
            <a:pPr indent="-304800" lvl="0" marL="457200" marR="0" rtl="0" algn="l">
              <a:lnSpc>
                <a:spcPct val="150000"/>
              </a:lnSpc>
              <a:spcBef>
                <a:spcPts val="0"/>
              </a:spcBef>
              <a:spcAft>
                <a:spcPts val="0"/>
              </a:spcAft>
              <a:buClr>
                <a:schemeClr val="lt1"/>
              </a:buClr>
              <a:buSzPts val="1200"/>
              <a:buFont typeface="Calibri"/>
              <a:buChar char="-"/>
            </a:pPr>
            <a:r>
              <a:rPr b="0" i="0" lang="en-GB" sz="1200" u="none" cap="none" strike="noStrike">
                <a:solidFill>
                  <a:schemeClr val="lt1"/>
                </a:solidFill>
                <a:latin typeface="Calibri"/>
                <a:ea typeface="Calibri"/>
                <a:cs typeface="Calibri"/>
                <a:sym typeface="Calibri"/>
              </a:rPr>
              <a:t>Vodafone</a:t>
            </a:r>
            <a:endParaRPr b="0" i="0" sz="1200" u="none" cap="none" strike="noStrike">
              <a:solidFill>
                <a:schemeClr val="lt1"/>
              </a:solidFill>
              <a:latin typeface="Calibri"/>
              <a:ea typeface="Calibri"/>
              <a:cs typeface="Calibri"/>
              <a:sym typeface="Calibri"/>
            </a:endParaRPr>
          </a:p>
          <a:p>
            <a:pPr indent="-304800" lvl="0" marL="457200" marR="0" rtl="0" algn="l">
              <a:lnSpc>
                <a:spcPct val="150000"/>
              </a:lnSpc>
              <a:spcBef>
                <a:spcPts val="0"/>
              </a:spcBef>
              <a:spcAft>
                <a:spcPts val="0"/>
              </a:spcAft>
              <a:buClr>
                <a:schemeClr val="lt1"/>
              </a:buClr>
              <a:buSzPts val="1200"/>
              <a:buFont typeface="Calibri"/>
              <a:buChar char="-"/>
            </a:pPr>
            <a:r>
              <a:rPr b="0" i="0" lang="en-GB" sz="1200" u="none" cap="none" strike="noStrike">
                <a:solidFill>
                  <a:schemeClr val="lt1"/>
                </a:solidFill>
                <a:latin typeface="Calibri"/>
                <a:ea typeface="Calibri"/>
                <a:cs typeface="Calibri"/>
                <a:sym typeface="Calibri"/>
              </a:rPr>
              <a:t>Luxoft</a:t>
            </a:r>
            <a:endParaRPr b="0" i="0" sz="1200" u="none" cap="none" strike="noStrike">
              <a:solidFill>
                <a:schemeClr val="lt1"/>
              </a:solidFill>
              <a:latin typeface="Calibri"/>
              <a:ea typeface="Calibri"/>
              <a:cs typeface="Calibri"/>
              <a:sym typeface="Calibri"/>
            </a:endParaRPr>
          </a:p>
          <a:p>
            <a:pPr indent="-304800" lvl="0" marL="457200" marR="0" rtl="0" algn="l">
              <a:lnSpc>
                <a:spcPct val="150000"/>
              </a:lnSpc>
              <a:spcBef>
                <a:spcPts val="0"/>
              </a:spcBef>
              <a:spcAft>
                <a:spcPts val="0"/>
              </a:spcAft>
              <a:buClr>
                <a:schemeClr val="lt1"/>
              </a:buClr>
              <a:buSzPts val="1200"/>
              <a:buFont typeface="Calibri"/>
              <a:buChar char="-"/>
            </a:pPr>
            <a:r>
              <a:rPr b="0" i="0" lang="en-GB" sz="1200" u="none" cap="none" strike="noStrike">
                <a:solidFill>
                  <a:schemeClr val="lt1"/>
                </a:solidFill>
                <a:latin typeface="Calibri"/>
                <a:ea typeface="Calibri"/>
                <a:cs typeface="Calibri"/>
                <a:sym typeface="Calibri"/>
              </a:rPr>
              <a:t>Darwin</a:t>
            </a:r>
            <a:endParaRPr b="0" i="0" sz="1200" u="none" cap="none" strike="noStrike">
              <a:solidFill>
                <a:schemeClr val="lt1"/>
              </a:solidFill>
              <a:latin typeface="Calibri"/>
              <a:ea typeface="Calibri"/>
              <a:cs typeface="Calibri"/>
              <a:sym typeface="Calibri"/>
            </a:endParaRPr>
          </a:p>
          <a:p>
            <a:pPr indent="-304800" lvl="0" marL="457200" marR="0" rtl="0" algn="l">
              <a:lnSpc>
                <a:spcPct val="150000"/>
              </a:lnSpc>
              <a:spcBef>
                <a:spcPts val="0"/>
              </a:spcBef>
              <a:spcAft>
                <a:spcPts val="0"/>
              </a:spcAft>
              <a:buClr>
                <a:schemeClr val="lt1"/>
              </a:buClr>
              <a:buSzPts val="1200"/>
              <a:buFont typeface="Calibri"/>
              <a:buChar char="-"/>
            </a:pPr>
            <a:r>
              <a:rPr b="0" i="0" lang="en-GB" sz="1200" u="none" cap="none" strike="noStrike">
                <a:solidFill>
                  <a:schemeClr val="lt1"/>
                </a:solidFill>
                <a:latin typeface="Calibri"/>
                <a:ea typeface="Calibri"/>
                <a:cs typeface="Calibri"/>
                <a:sym typeface="Calibri"/>
              </a:rPr>
              <a:t>R-Systems</a:t>
            </a:r>
            <a:endParaRPr b="0" i="0" sz="1200" u="none" cap="none" strike="noStrike">
              <a:solidFill>
                <a:schemeClr val="lt1"/>
              </a:solidFill>
              <a:latin typeface="Calibri"/>
              <a:ea typeface="Calibri"/>
              <a:cs typeface="Calibri"/>
              <a:sym typeface="Calibri"/>
            </a:endParaRPr>
          </a:p>
          <a:p>
            <a:pPr indent="-304800" lvl="0" marL="457200" marR="0" rtl="0" algn="l">
              <a:lnSpc>
                <a:spcPct val="150000"/>
              </a:lnSpc>
              <a:spcBef>
                <a:spcPts val="0"/>
              </a:spcBef>
              <a:spcAft>
                <a:spcPts val="0"/>
              </a:spcAft>
              <a:buClr>
                <a:schemeClr val="lt1"/>
              </a:buClr>
              <a:buSzPts val="1200"/>
              <a:buFont typeface="Calibri"/>
              <a:buChar char="-"/>
            </a:pPr>
            <a:r>
              <a:rPr b="0" i="0" lang="en-GB" sz="1200" u="none" cap="none" strike="noStrike">
                <a:solidFill>
                  <a:schemeClr val="lt1"/>
                </a:solidFill>
                <a:latin typeface="Calibri"/>
                <a:ea typeface="Calibri"/>
                <a:cs typeface="Calibri"/>
                <a:sym typeface="Calibri"/>
              </a:rPr>
              <a:t>Ipsos Interactive Services</a:t>
            </a:r>
            <a:endParaRPr b="0" i="0" sz="1200" u="none" cap="none" strike="noStrike">
              <a:solidFill>
                <a:schemeClr val="lt1"/>
              </a:solidFill>
              <a:latin typeface="Calibri"/>
              <a:ea typeface="Calibri"/>
              <a:cs typeface="Calibri"/>
              <a:sym typeface="Calibri"/>
            </a:endParaRPr>
          </a:p>
          <a:p>
            <a:pPr indent="-304800" lvl="0" marL="457200" marR="0" rtl="0" algn="l">
              <a:lnSpc>
                <a:spcPct val="150000"/>
              </a:lnSpc>
              <a:spcBef>
                <a:spcPts val="0"/>
              </a:spcBef>
              <a:spcAft>
                <a:spcPts val="0"/>
              </a:spcAft>
              <a:buClr>
                <a:schemeClr val="lt1"/>
              </a:buClr>
              <a:buSzPts val="1200"/>
              <a:buFont typeface="Calibri"/>
              <a:buChar char="-"/>
            </a:pPr>
            <a:r>
              <a:rPr b="0" i="0" lang="en-GB" sz="1200" u="none" cap="none" strike="noStrike">
                <a:solidFill>
                  <a:schemeClr val="lt1"/>
                </a:solidFill>
                <a:latin typeface="Calibri"/>
                <a:ea typeface="Calibri"/>
                <a:cs typeface="Calibri"/>
                <a:sym typeface="Calibri"/>
              </a:rPr>
              <a:t>London Stock Exchange Group</a:t>
            </a:r>
            <a:endParaRPr b="0" i="0" sz="1200" u="none" cap="none" strike="noStrike">
              <a:solidFill>
                <a:schemeClr val="lt1"/>
              </a:solidFill>
              <a:latin typeface="Calibri"/>
              <a:ea typeface="Calibri"/>
              <a:cs typeface="Calibri"/>
              <a:sym typeface="Calibri"/>
            </a:endParaRPr>
          </a:p>
          <a:p>
            <a:pPr indent="-304800" lvl="0" marL="457200" marR="0" rtl="0" algn="l">
              <a:lnSpc>
                <a:spcPct val="150000"/>
              </a:lnSpc>
              <a:spcBef>
                <a:spcPts val="0"/>
              </a:spcBef>
              <a:spcAft>
                <a:spcPts val="0"/>
              </a:spcAft>
              <a:buClr>
                <a:schemeClr val="lt1"/>
              </a:buClr>
              <a:buSzPts val="1200"/>
              <a:buFont typeface="Calibri"/>
              <a:buChar char="-"/>
            </a:pPr>
            <a:r>
              <a:rPr b="0" i="0" lang="en-GB" sz="1200" u="none" cap="none" strike="noStrike">
                <a:solidFill>
                  <a:schemeClr val="lt1"/>
                </a:solidFill>
                <a:latin typeface="Calibri"/>
                <a:ea typeface="Calibri"/>
                <a:cs typeface="Calibri"/>
                <a:sym typeface="Calibri"/>
              </a:rPr>
              <a:t>Deviqon Labs</a:t>
            </a:r>
            <a:endParaRPr b="0" i="0" sz="1200" u="none" cap="none" strike="noStrike">
              <a:solidFill>
                <a:schemeClr val="lt1"/>
              </a:solidFill>
              <a:latin typeface="Calibri"/>
              <a:ea typeface="Calibri"/>
              <a:cs typeface="Calibri"/>
              <a:sym typeface="Calibri"/>
            </a:endParaRPr>
          </a:p>
          <a:p>
            <a:pPr indent="-304800" lvl="0" marL="457200" marR="0" rtl="0" algn="l">
              <a:lnSpc>
                <a:spcPct val="150000"/>
              </a:lnSpc>
              <a:spcBef>
                <a:spcPts val="0"/>
              </a:spcBef>
              <a:spcAft>
                <a:spcPts val="0"/>
              </a:spcAft>
              <a:buClr>
                <a:schemeClr val="lt1"/>
              </a:buClr>
              <a:buSzPts val="1200"/>
              <a:buFont typeface="Calibri"/>
              <a:buChar char="-"/>
            </a:pPr>
            <a:r>
              <a:rPr b="0" i="0" lang="en-GB" sz="1200" u="none" cap="none" strike="noStrike">
                <a:solidFill>
                  <a:schemeClr val="lt1"/>
                </a:solidFill>
                <a:latin typeface="Calibri"/>
                <a:ea typeface="Calibri"/>
                <a:cs typeface="Calibri"/>
                <a:sym typeface="Calibri"/>
              </a:rPr>
              <a:t>Endava</a:t>
            </a:r>
            <a:endParaRPr b="0" i="0" sz="1200" u="none" cap="none" strike="noStrike">
              <a:solidFill>
                <a:schemeClr val="lt1"/>
              </a:solidFill>
              <a:latin typeface="Calibri"/>
              <a:ea typeface="Calibri"/>
              <a:cs typeface="Calibri"/>
              <a:sym typeface="Calibri"/>
            </a:endParaRPr>
          </a:p>
          <a:p>
            <a:pPr indent="-304800" lvl="0" marL="457200" marR="0" rtl="0" algn="l">
              <a:lnSpc>
                <a:spcPct val="150000"/>
              </a:lnSpc>
              <a:spcBef>
                <a:spcPts val="0"/>
              </a:spcBef>
              <a:spcAft>
                <a:spcPts val="0"/>
              </a:spcAft>
              <a:buClr>
                <a:schemeClr val="lt1"/>
              </a:buClr>
              <a:buSzPts val="1200"/>
              <a:buFont typeface="Calibri"/>
              <a:buChar char="-"/>
            </a:pPr>
            <a:r>
              <a:rPr b="0" i="0" lang="en-GB" sz="1200" u="none" cap="none" strike="noStrike">
                <a:solidFill>
                  <a:schemeClr val="lt1"/>
                </a:solidFill>
                <a:latin typeface="Calibri"/>
                <a:ea typeface="Calibri"/>
                <a:cs typeface="Calibri"/>
                <a:sym typeface="Calibri"/>
              </a:rPr>
              <a:t>Emag</a:t>
            </a:r>
            <a:endParaRPr b="0" i="0" sz="12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0" st="0"/>
                                            </p:txEl>
                                          </p:spTgt>
                                        </p:tgtEl>
                                        <p:attrNameLst>
                                          <p:attrName>style.visibility</p:attrName>
                                        </p:attrNameLst>
                                      </p:cBhvr>
                                      <p:to>
                                        <p:strVal val="visible"/>
                                      </p:to>
                                    </p:set>
                                    <p:animEffect filter="fade" transition="in">
                                      <p:cBhvr>
                                        <p:cTn dur="1000"/>
                                        <p:tgtEl>
                                          <p:spTgt spid="2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1" st="1"/>
                                            </p:txEl>
                                          </p:spTgt>
                                        </p:tgtEl>
                                        <p:attrNameLst>
                                          <p:attrName>style.visibility</p:attrName>
                                        </p:attrNameLst>
                                      </p:cBhvr>
                                      <p:to>
                                        <p:strVal val="visible"/>
                                      </p:to>
                                    </p:set>
                                    <p:animEffect filter="fade" transition="in">
                                      <p:cBhvr>
                                        <p:cTn dur="1000"/>
                                        <p:tgtEl>
                                          <p:spTgt spid="2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2" st="2"/>
                                            </p:txEl>
                                          </p:spTgt>
                                        </p:tgtEl>
                                        <p:attrNameLst>
                                          <p:attrName>style.visibility</p:attrName>
                                        </p:attrNameLst>
                                      </p:cBhvr>
                                      <p:to>
                                        <p:strVal val="visible"/>
                                      </p:to>
                                    </p:set>
                                    <p:animEffect filter="fade" transition="in">
                                      <p:cBhvr>
                                        <p:cTn dur="1000"/>
                                        <p:tgtEl>
                                          <p:spTgt spid="2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3" st="3"/>
                                            </p:txEl>
                                          </p:spTgt>
                                        </p:tgtEl>
                                        <p:attrNameLst>
                                          <p:attrName>style.visibility</p:attrName>
                                        </p:attrNameLst>
                                      </p:cBhvr>
                                      <p:to>
                                        <p:strVal val="visible"/>
                                      </p:to>
                                    </p:set>
                                    <p:animEffect filter="fade" transition="in">
                                      <p:cBhvr>
                                        <p:cTn dur="1000"/>
                                        <p:tgtEl>
                                          <p:spTgt spid="2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4" st="4"/>
                                            </p:txEl>
                                          </p:spTgt>
                                        </p:tgtEl>
                                        <p:attrNameLst>
                                          <p:attrName>style.visibility</p:attrName>
                                        </p:attrNameLst>
                                      </p:cBhvr>
                                      <p:to>
                                        <p:strVal val="visible"/>
                                      </p:to>
                                    </p:set>
                                    <p:animEffect filter="fade" transition="in">
                                      <p:cBhvr>
                                        <p:cTn dur="1000"/>
                                        <p:tgtEl>
                                          <p:spTgt spid="28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5" st="5"/>
                                            </p:txEl>
                                          </p:spTgt>
                                        </p:tgtEl>
                                        <p:attrNameLst>
                                          <p:attrName>style.visibility</p:attrName>
                                        </p:attrNameLst>
                                      </p:cBhvr>
                                      <p:to>
                                        <p:strVal val="visible"/>
                                      </p:to>
                                    </p:set>
                                    <p:animEffect filter="fade" transition="in">
                                      <p:cBhvr>
                                        <p:cTn dur="1000"/>
                                        <p:tgtEl>
                                          <p:spTgt spid="28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6" st="6"/>
                                            </p:txEl>
                                          </p:spTgt>
                                        </p:tgtEl>
                                        <p:attrNameLst>
                                          <p:attrName>style.visibility</p:attrName>
                                        </p:attrNameLst>
                                      </p:cBhvr>
                                      <p:to>
                                        <p:strVal val="visible"/>
                                      </p:to>
                                    </p:set>
                                    <p:animEffect filter="fade" transition="in">
                                      <p:cBhvr>
                                        <p:cTn dur="1000"/>
                                        <p:tgtEl>
                                          <p:spTgt spid="28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7" st="7"/>
                                            </p:txEl>
                                          </p:spTgt>
                                        </p:tgtEl>
                                        <p:attrNameLst>
                                          <p:attrName>style.visibility</p:attrName>
                                        </p:attrNameLst>
                                      </p:cBhvr>
                                      <p:to>
                                        <p:strVal val="visible"/>
                                      </p:to>
                                    </p:set>
                                    <p:animEffect filter="fade" transition="in">
                                      <p:cBhvr>
                                        <p:cTn dur="1000"/>
                                        <p:tgtEl>
                                          <p:spTgt spid="28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8" st="8"/>
                                            </p:txEl>
                                          </p:spTgt>
                                        </p:tgtEl>
                                        <p:attrNameLst>
                                          <p:attrName>style.visibility</p:attrName>
                                        </p:attrNameLst>
                                      </p:cBhvr>
                                      <p:to>
                                        <p:strVal val="visible"/>
                                      </p:to>
                                    </p:set>
                                    <p:animEffect filter="fade" transition="in">
                                      <p:cBhvr>
                                        <p:cTn dur="1000"/>
                                        <p:tgtEl>
                                          <p:spTgt spid="28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9" st="9"/>
                                            </p:txEl>
                                          </p:spTgt>
                                        </p:tgtEl>
                                        <p:attrNameLst>
                                          <p:attrName>style.visibility</p:attrName>
                                        </p:attrNameLst>
                                      </p:cBhvr>
                                      <p:to>
                                        <p:strVal val="visible"/>
                                      </p:to>
                                    </p:set>
                                    <p:animEffect filter="fade" transition="in">
                                      <p:cBhvr>
                                        <p:cTn dur="1000"/>
                                        <p:tgtEl>
                                          <p:spTgt spid="28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10" st="10"/>
                                            </p:txEl>
                                          </p:spTgt>
                                        </p:tgtEl>
                                        <p:attrNameLst>
                                          <p:attrName>style.visibility</p:attrName>
                                        </p:attrNameLst>
                                      </p:cBhvr>
                                      <p:to>
                                        <p:strVal val="visible"/>
                                      </p:to>
                                    </p:set>
                                    <p:animEffect filter="fade" transition="in">
                                      <p:cBhvr>
                                        <p:cTn dur="1000"/>
                                        <p:tgtEl>
                                          <p:spTgt spid="28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11" st="11"/>
                                            </p:txEl>
                                          </p:spTgt>
                                        </p:tgtEl>
                                        <p:attrNameLst>
                                          <p:attrName>style.visibility</p:attrName>
                                        </p:attrNameLst>
                                      </p:cBhvr>
                                      <p:to>
                                        <p:strVal val="visible"/>
                                      </p:to>
                                    </p:set>
                                    <p:animEffect filter="fade" transition="in">
                                      <p:cBhvr>
                                        <p:cTn dur="1000"/>
                                        <p:tgtEl>
                                          <p:spTgt spid="288">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2540624b0cc_1_19"/>
          <p:cNvSpPr txBox="1"/>
          <p:nvPr>
            <p:ph idx="6" type="ctrTitle"/>
          </p:nvPr>
        </p:nvSpPr>
        <p:spPr>
          <a:xfrm>
            <a:off x="311700" y="316250"/>
            <a:ext cx="58755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Platforme pe care puteti aplica</a:t>
            </a:r>
            <a:endParaRPr>
              <a:solidFill>
                <a:schemeClr val="accent1"/>
              </a:solidFill>
            </a:endParaRPr>
          </a:p>
        </p:txBody>
      </p:sp>
      <p:cxnSp>
        <p:nvCxnSpPr>
          <p:cNvPr id="294" name="Google Shape;294;g2540624b0cc_1_19"/>
          <p:cNvCxnSpPr/>
          <p:nvPr/>
        </p:nvCxnSpPr>
        <p:spPr>
          <a:xfrm>
            <a:off x="311700" y="922850"/>
            <a:ext cx="8520600" cy="0"/>
          </a:xfrm>
          <a:prstGeom prst="straightConnector1">
            <a:avLst/>
          </a:prstGeom>
          <a:noFill/>
          <a:ln cap="flat" cmpd="sng" w="9525">
            <a:solidFill>
              <a:schemeClr val="accent1"/>
            </a:solidFill>
            <a:prstDash val="solid"/>
            <a:round/>
            <a:headEnd len="sm" w="sm" type="none"/>
            <a:tailEnd len="sm" w="sm" type="none"/>
          </a:ln>
        </p:spPr>
      </p:cxnSp>
      <p:sp>
        <p:nvSpPr>
          <p:cNvPr id="295" name="Google Shape;295;g2540624b0cc_1_19"/>
          <p:cNvSpPr txBox="1"/>
          <p:nvPr/>
        </p:nvSpPr>
        <p:spPr>
          <a:xfrm>
            <a:off x="311700" y="1567375"/>
            <a:ext cx="3712200" cy="17547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chemeClr val="lt1"/>
              </a:buClr>
              <a:buSzPts val="1200"/>
              <a:buFont typeface="Calibri"/>
              <a:buChar char="-"/>
            </a:pPr>
            <a:r>
              <a:rPr b="0" i="0" lang="en-GB" sz="1200" u="none" cap="none" strike="noStrike">
                <a:solidFill>
                  <a:schemeClr val="lt1"/>
                </a:solidFill>
                <a:latin typeface="Calibri"/>
                <a:ea typeface="Calibri"/>
                <a:cs typeface="Calibri"/>
                <a:sym typeface="Calibri"/>
              </a:rPr>
              <a:t>ejobs.com</a:t>
            </a:r>
            <a:endParaRPr b="0" i="0" sz="1200" u="none" cap="none" strike="noStrike">
              <a:solidFill>
                <a:schemeClr val="lt1"/>
              </a:solidFill>
              <a:latin typeface="Calibri"/>
              <a:ea typeface="Calibri"/>
              <a:cs typeface="Calibri"/>
              <a:sym typeface="Calibri"/>
            </a:endParaRPr>
          </a:p>
          <a:p>
            <a:pPr indent="-304800" lvl="0" marL="457200" marR="0" rtl="0" algn="l">
              <a:lnSpc>
                <a:spcPct val="150000"/>
              </a:lnSpc>
              <a:spcBef>
                <a:spcPts val="0"/>
              </a:spcBef>
              <a:spcAft>
                <a:spcPts val="0"/>
              </a:spcAft>
              <a:buClr>
                <a:schemeClr val="lt1"/>
              </a:buClr>
              <a:buSzPts val="1200"/>
              <a:buFont typeface="Calibri"/>
              <a:buChar char="-"/>
            </a:pPr>
            <a:r>
              <a:rPr b="0" i="0" lang="en-GB" sz="1200" u="none" cap="none" strike="noStrike">
                <a:solidFill>
                  <a:schemeClr val="lt1"/>
                </a:solidFill>
                <a:latin typeface="Calibri"/>
                <a:ea typeface="Calibri"/>
                <a:cs typeface="Calibri"/>
                <a:sym typeface="Calibri"/>
              </a:rPr>
              <a:t>hipo.ro</a:t>
            </a:r>
            <a:endParaRPr b="0" i="0" sz="1200" u="none" cap="none" strike="noStrike">
              <a:solidFill>
                <a:schemeClr val="lt1"/>
              </a:solidFill>
              <a:latin typeface="Calibri"/>
              <a:ea typeface="Calibri"/>
              <a:cs typeface="Calibri"/>
              <a:sym typeface="Calibri"/>
            </a:endParaRPr>
          </a:p>
          <a:p>
            <a:pPr indent="-304800" lvl="0" marL="457200" marR="0" rtl="0" algn="l">
              <a:lnSpc>
                <a:spcPct val="150000"/>
              </a:lnSpc>
              <a:spcBef>
                <a:spcPts val="0"/>
              </a:spcBef>
              <a:spcAft>
                <a:spcPts val="0"/>
              </a:spcAft>
              <a:buClr>
                <a:schemeClr val="lt1"/>
              </a:buClr>
              <a:buSzPts val="1200"/>
              <a:buFont typeface="Calibri"/>
              <a:buChar char="-"/>
            </a:pPr>
            <a:r>
              <a:rPr b="0" i="0" lang="en-GB" sz="1200" u="none" cap="none" strike="noStrike">
                <a:solidFill>
                  <a:schemeClr val="lt1"/>
                </a:solidFill>
                <a:latin typeface="Calibri"/>
                <a:ea typeface="Calibri"/>
                <a:cs typeface="Calibri"/>
                <a:sym typeface="Calibri"/>
              </a:rPr>
              <a:t>bestjobs.eu</a:t>
            </a:r>
            <a:endParaRPr b="0" i="0" sz="1200" u="none" cap="none" strike="noStrike">
              <a:solidFill>
                <a:schemeClr val="lt1"/>
              </a:solidFill>
              <a:latin typeface="Calibri"/>
              <a:ea typeface="Calibri"/>
              <a:cs typeface="Calibri"/>
              <a:sym typeface="Calibri"/>
            </a:endParaRPr>
          </a:p>
          <a:p>
            <a:pPr indent="-304800" lvl="0" marL="457200" marR="0" rtl="0" algn="l">
              <a:lnSpc>
                <a:spcPct val="150000"/>
              </a:lnSpc>
              <a:spcBef>
                <a:spcPts val="0"/>
              </a:spcBef>
              <a:spcAft>
                <a:spcPts val="0"/>
              </a:spcAft>
              <a:buClr>
                <a:schemeClr val="lt1"/>
              </a:buClr>
              <a:buSzPts val="1200"/>
              <a:buFont typeface="Calibri"/>
              <a:buChar char="-"/>
            </a:pPr>
            <a:r>
              <a:rPr b="0" i="0" lang="en-GB" sz="1200" u="none" cap="none" strike="noStrike">
                <a:solidFill>
                  <a:schemeClr val="lt1"/>
                </a:solidFill>
                <a:latin typeface="Calibri"/>
                <a:ea typeface="Calibri"/>
                <a:cs typeface="Calibri"/>
                <a:sym typeface="Calibri"/>
              </a:rPr>
              <a:t>linkedin.com</a:t>
            </a:r>
            <a:endParaRPr b="0" i="0" sz="1200" u="none" cap="none" strike="noStrike">
              <a:solidFill>
                <a:schemeClr val="lt1"/>
              </a:solidFill>
              <a:latin typeface="Calibri"/>
              <a:ea typeface="Calibri"/>
              <a:cs typeface="Calibri"/>
              <a:sym typeface="Calibri"/>
            </a:endParaRPr>
          </a:p>
          <a:p>
            <a:pPr indent="-304800" lvl="0" marL="457200" marR="0" rtl="0" algn="l">
              <a:lnSpc>
                <a:spcPct val="150000"/>
              </a:lnSpc>
              <a:spcBef>
                <a:spcPts val="0"/>
              </a:spcBef>
              <a:spcAft>
                <a:spcPts val="0"/>
              </a:spcAft>
              <a:buClr>
                <a:schemeClr val="lt1"/>
              </a:buClr>
              <a:buSzPts val="1200"/>
              <a:buFont typeface="Calibri"/>
              <a:buChar char="-"/>
            </a:pPr>
            <a:r>
              <a:rPr b="0" i="0" lang="en-GB" sz="1200" u="none" cap="none" strike="noStrike">
                <a:solidFill>
                  <a:schemeClr val="lt1"/>
                </a:solidFill>
                <a:latin typeface="Calibri"/>
                <a:ea typeface="Calibri"/>
                <a:cs typeface="Calibri"/>
                <a:sym typeface="Calibri"/>
              </a:rPr>
              <a:t>juniors.ro</a:t>
            </a:r>
            <a:endParaRPr b="0" i="0" sz="1200" u="none" cap="none" strike="noStrike">
              <a:solidFill>
                <a:schemeClr val="lt1"/>
              </a:solidFill>
              <a:latin typeface="Calibri"/>
              <a:ea typeface="Calibri"/>
              <a:cs typeface="Calibri"/>
              <a:sym typeface="Calibri"/>
            </a:endParaRPr>
          </a:p>
          <a:p>
            <a:pPr indent="-304800" lvl="0" marL="457200" marR="0" rtl="0" algn="l">
              <a:lnSpc>
                <a:spcPct val="150000"/>
              </a:lnSpc>
              <a:spcBef>
                <a:spcPts val="0"/>
              </a:spcBef>
              <a:spcAft>
                <a:spcPts val="0"/>
              </a:spcAft>
              <a:buClr>
                <a:schemeClr val="lt1"/>
              </a:buClr>
              <a:buSzPts val="1200"/>
              <a:buFont typeface="Calibri"/>
              <a:buChar char="-"/>
            </a:pPr>
            <a:r>
              <a:rPr lang="en-GB" sz="1200">
                <a:solidFill>
                  <a:schemeClr val="lt1"/>
                </a:solidFill>
                <a:latin typeface="Calibri"/>
                <a:ea typeface="Calibri"/>
                <a:cs typeface="Calibri"/>
                <a:sym typeface="Calibri"/>
              </a:rPr>
              <a:t>o</a:t>
            </a:r>
            <a:r>
              <a:rPr b="0" i="0" lang="en-GB" sz="1200" u="none" cap="none" strike="noStrike">
                <a:solidFill>
                  <a:schemeClr val="lt1"/>
                </a:solidFill>
                <a:latin typeface="Calibri"/>
                <a:ea typeface="Calibri"/>
                <a:cs typeface="Calibri"/>
                <a:sym typeface="Calibri"/>
              </a:rPr>
              <a:t>tta.com (pentru joburi remote)</a:t>
            </a:r>
            <a:endParaRPr b="0" i="0" sz="12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animEffect filter="fade" transition="in">
                                      <p:cBhvr>
                                        <p:cTn dur="1000"/>
                                        <p:tgtEl>
                                          <p:spTgt spid="2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1" st="1"/>
                                            </p:txEl>
                                          </p:spTgt>
                                        </p:tgtEl>
                                        <p:attrNameLst>
                                          <p:attrName>style.visibility</p:attrName>
                                        </p:attrNameLst>
                                      </p:cBhvr>
                                      <p:to>
                                        <p:strVal val="visible"/>
                                      </p:to>
                                    </p:set>
                                    <p:animEffect filter="fade" transition="in">
                                      <p:cBhvr>
                                        <p:cTn dur="1000"/>
                                        <p:tgtEl>
                                          <p:spTgt spid="2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2" st="2"/>
                                            </p:txEl>
                                          </p:spTgt>
                                        </p:tgtEl>
                                        <p:attrNameLst>
                                          <p:attrName>style.visibility</p:attrName>
                                        </p:attrNameLst>
                                      </p:cBhvr>
                                      <p:to>
                                        <p:strVal val="visible"/>
                                      </p:to>
                                    </p:set>
                                    <p:animEffect filter="fade" transition="in">
                                      <p:cBhvr>
                                        <p:cTn dur="1000"/>
                                        <p:tgtEl>
                                          <p:spTgt spid="2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3" st="3"/>
                                            </p:txEl>
                                          </p:spTgt>
                                        </p:tgtEl>
                                        <p:attrNameLst>
                                          <p:attrName>style.visibility</p:attrName>
                                        </p:attrNameLst>
                                      </p:cBhvr>
                                      <p:to>
                                        <p:strVal val="visible"/>
                                      </p:to>
                                    </p:set>
                                    <p:animEffect filter="fade" transition="in">
                                      <p:cBhvr>
                                        <p:cTn dur="1000"/>
                                        <p:tgtEl>
                                          <p:spTgt spid="2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4" st="4"/>
                                            </p:txEl>
                                          </p:spTgt>
                                        </p:tgtEl>
                                        <p:attrNameLst>
                                          <p:attrName>style.visibility</p:attrName>
                                        </p:attrNameLst>
                                      </p:cBhvr>
                                      <p:to>
                                        <p:strVal val="visible"/>
                                      </p:to>
                                    </p:set>
                                    <p:animEffect filter="fade" transition="in">
                                      <p:cBhvr>
                                        <p:cTn dur="1000"/>
                                        <p:tgtEl>
                                          <p:spTgt spid="2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5" st="5"/>
                                            </p:txEl>
                                          </p:spTgt>
                                        </p:tgtEl>
                                        <p:attrNameLst>
                                          <p:attrName>style.visibility</p:attrName>
                                        </p:attrNameLst>
                                      </p:cBhvr>
                                      <p:to>
                                        <p:strVal val="visible"/>
                                      </p:to>
                                    </p:set>
                                    <p:animEffect filter="fade" transition="in">
                                      <p:cBhvr>
                                        <p:cTn dur="1000"/>
                                        <p:tgtEl>
                                          <p:spTgt spid="29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1a19768d37_1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17" name="Google Shape;217;g11a19768d37_1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8" name="Google Shape;218;g11a19768d37_1_0"/>
          <p:cNvSpPr txBox="1"/>
          <p:nvPr/>
        </p:nvSpPr>
        <p:spPr>
          <a:xfrm>
            <a:off x="311700" y="1416500"/>
            <a:ext cx="8520600" cy="31863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tratezi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faci tot posibilul să participi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lași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notițele tale, informații pentru tine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vizualizezi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îți notezi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îți faci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reușești singur, să întrebi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Poți chiar să faci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animEffect filter="fade" transition="in">
                                      <p:cBhvr>
                                        <p:cTn dur="1000"/>
                                        <p:tgtEl>
                                          <p:spTgt spid="2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animEffect filter="fade" transition="in">
                                      <p:cBhvr>
                                        <p:cTn dur="1000"/>
                                        <p:tgtEl>
                                          <p:spTgt spid="2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2" st="2"/>
                                            </p:txEl>
                                          </p:spTgt>
                                        </p:tgtEl>
                                        <p:attrNameLst>
                                          <p:attrName>style.visibility</p:attrName>
                                        </p:attrNameLst>
                                      </p:cBhvr>
                                      <p:to>
                                        <p:strVal val="visible"/>
                                      </p:to>
                                    </p:set>
                                    <p:animEffect filter="fade" transition="in">
                                      <p:cBhvr>
                                        <p:cTn dur="1000"/>
                                        <p:tgtEl>
                                          <p:spTgt spid="2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3" st="3"/>
                                            </p:txEl>
                                          </p:spTgt>
                                        </p:tgtEl>
                                        <p:attrNameLst>
                                          <p:attrName>style.visibility</p:attrName>
                                        </p:attrNameLst>
                                      </p:cBhvr>
                                      <p:to>
                                        <p:strVal val="visible"/>
                                      </p:to>
                                    </p:set>
                                    <p:animEffect filter="fade" transition="in">
                                      <p:cBhvr>
                                        <p:cTn dur="1000"/>
                                        <p:tgtEl>
                                          <p:spTgt spid="2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4" st="4"/>
                                            </p:txEl>
                                          </p:spTgt>
                                        </p:tgtEl>
                                        <p:attrNameLst>
                                          <p:attrName>style.visibility</p:attrName>
                                        </p:attrNameLst>
                                      </p:cBhvr>
                                      <p:to>
                                        <p:strVal val="visible"/>
                                      </p:to>
                                    </p:set>
                                    <p:animEffect filter="fade" transition="in">
                                      <p:cBhvr>
                                        <p:cTn dur="1000"/>
                                        <p:tgtEl>
                                          <p:spTgt spid="21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5" st="5"/>
                                            </p:txEl>
                                          </p:spTgt>
                                        </p:tgtEl>
                                        <p:attrNameLst>
                                          <p:attrName>style.visibility</p:attrName>
                                        </p:attrNameLst>
                                      </p:cBhvr>
                                      <p:to>
                                        <p:strVal val="visible"/>
                                      </p:to>
                                    </p:set>
                                    <p:animEffect filter="fade" transition="in">
                                      <p:cBhvr>
                                        <p:cTn dur="1000"/>
                                        <p:tgtEl>
                                          <p:spTgt spid="21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6" st="6"/>
                                            </p:txEl>
                                          </p:spTgt>
                                        </p:tgtEl>
                                        <p:attrNameLst>
                                          <p:attrName>style.visibility</p:attrName>
                                        </p:attrNameLst>
                                      </p:cBhvr>
                                      <p:to>
                                        <p:strVal val="visible"/>
                                      </p:to>
                                    </p:set>
                                    <p:animEffect filter="fade" transition="in">
                                      <p:cBhvr>
                                        <p:cTn dur="1000"/>
                                        <p:tgtEl>
                                          <p:spTgt spid="21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7" st="7"/>
                                            </p:txEl>
                                          </p:spTgt>
                                        </p:tgtEl>
                                        <p:attrNameLst>
                                          <p:attrName>style.visibility</p:attrName>
                                        </p:attrNameLst>
                                      </p:cBhvr>
                                      <p:to>
                                        <p:strVal val="visible"/>
                                      </p:to>
                                    </p:set>
                                    <p:animEffect filter="fade" transition="in">
                                      <p:cBhvr>
                                        <p:cTn dur="1000"/>
                                        <p:tgtEl>
                                          <p:spTgt spid="21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8" st="8"/>
                                            </p:txEl>
                                          </p:spTgt>
                                        </p:tgtEl>
                                        <p:attrNameLst>
                                          <p:attrName>style.visibility</p:attrName>
                                        </p:attrNameLst>
                                      </p:cBhvr>
                                      <p:to>
                                        <p:strVal val="visible"/>
                                      </p:to>
                                    </p:set>
                                    <p:animEffect filter="fade" transition="in">
                                      <p:cBhvr>
                                        <p:cTn dur="1000"/>
                                        <p:tgtEl>
                                          <p:spTgt spid="21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1a19768d37_1_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24" name="Google Shape;224;g11a19768d37_1_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5" name="Google Shape;225;g11a19768d37_1_6"/>
          <p:cNvSpPr txBox="1"/>
          <p:nvPr/>
        </p:nvSpPr>
        <p:spPr>
          <a:xfrm>
            <a:off x="311700" y="1552575"/>
            <a:ext cx="8520600" cy="24936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prezență.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În cadrul acestuia îți vei asuma și noțiunile învățate. Nu trecem mai departe până nu își asumă toți cursanții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adăuga în Folderul grupei, unde vei crea un folder cu numele tău. Vei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 rog să mă întrerupi oricând ai întrebări. Doar așa îmi pot da seama unde trebuie să mai insist cu explicații/ 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 rog să intri cu 3 minute mai devreme la curs în caz că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Dacă nu poți intra, sau dacă întârzii, anunță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animEffect filter="fade" transition="in">
                                      <p:cBhvr>
                                        <p:cTn dur="1000"/>
                                        <p:tgtEl>
                                          <p:spTgt spid="2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animEffect filter="fade" transition="in">
                                      <p:cBhvr>
                                        <p:cTn dur="1000"/>
                                        <p:tgtEl>
                                          <p:spTgt spid="2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animEffect filter="fade" transition="in">
                                      <p:cBhvr>
                                        <p:cTn dur="1000"/>
                                        <p:tgtEl>
                                          <p:spTgt spid="2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animEffect filter="fade" transition="in">
                                      <p:cBhvr>
                                        <p:cTn dur="1000"/>
                                        <p:tgtEl>
                                          <p:spTgt spid="2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4" st="4"/>
                                            </p:txEl>
                                          </p:spTgt>
                                        </p:tgtEl>
                                        <p:attrNameLst>
                                          <p:attrName>style.visibility</p:attrName>
                                        </p:attrNameLst>
                                      </p:cBhvr>
                                      <p:to>
                                        <p:strVal val="visible"/>
                                      </p:to>
                                    </p:set>
                                    <p:animEffect filter="fade" transition="in">
                                      <p:cBhvr>
                                        <p:cTn dur="1000"/>
                                        <p:tgtEl>
                                          <p:spTgt spid="22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5" st="5"/>
                                            </p:txEl>
                                          </p:spTgt>
                                        </p:tgtEl>
                                        <p:attrNameLst>
                                          <p:attrName>style.visibility</p:attrName>
                                        </p:attrNameLst>
                                      </p:cBhvr>
                                      <p:to>
                                        <p:strVal val="visible"/>
                                      </p:to>
                                    </p:set>
                                    <p:animEffect filter="fade" transition="in">
                                      <p:cBhvr>
                                        <p:cTn dur="1000"/>
                                        <p:tgtEl>
                                          <p:spTgt spid="22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219a6b446b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31" name="Google Shape;231;g1219a6b446b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2" name="Google Shape;232;g1219a6b446b_0_0"/>
          <p:cNvSpPr txBox="1"/>
          <p:nvPr/>
        </p:nvSpPr>
        <p:spPr>
          <a:xfrm>
            <a:off x="311700" y="1251150"/>
            <a:ext cx="8520600" cy="358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400"/>
              <a:buFont typeface="Arial"/>
              <a:buNone/>
            </a:pPr>
            <a:r>
              <a:rPr b="1" i="0" lang="en-GB" sz="1300" u="none" cap="none" strike="noStrike">
                <a:solidFill>
                  <a:schemeClr val="lt1"/>
                </a:solidFill>
                <a:latin typeface="Arial"/>
                <a:ea typeface="Arial"/>
                <a:cs typeface="Arial"/>
                <a:sym typeface="Arial"/>
              </a:rPr>
              <a:t>Până la final TOȚI* veți avea:</a:t>
            </a:r>
            <a:endParaRPr b="1" i="0" sz="13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1" i="0" sz="1300" u="none" cap="none" strike="noStrike">
              <a:solidFill>
                <a:schemeClr val="lt1"/>
              </a:solidFill>
              <a:latin typeface="Arial"/>
              <a:ea typeface="Arial"/>
              <a:cs typeface="Arial"/>
              <a:sym typeface="Arial"/>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Arial"/>
                <a:ea typeface="Arial"/>
                <a:cs typeface="Arial"/>
                <a:sym typeface="Arial"/>
              </a:rPr>
              <a:t>Cunoștințe solide despre bazele Testării Software și vei avea cunoștințele necesare pentru pregătirea susținerii examenului ISTQB.</a:t>
            </a:r>
            <a:endParaRPr b="1" i="0" sz="1300" u="none" cap="none" strike="noStrike">
              <a:solidFill>
                <a:schemeClr val="lt1"/>
              </a:solidFill>
              <a:latin typeface="Arial"/>
              <a:ea typeface="Arial"/>
              <a:cs typeface="Arial"/>
              <a:sym typeface="Arial"/>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Arial"/>
                <a:ea typeface="Arial"/>
                <a:cs typeface="Arial"/>
                <a:sym typeface="Arial"/>
              </a:rPr>
              <a:t>Vei înțelege tehnicile de testare și vei avea capabilitatea de a le explica și pune în aplicare.</a:t>
            </a:r>
            <a:endParaRPr b="1" i="0" sz="1300" u="none" cap="none" strike="noStrike">
              <a:solidFill>
                <a:schemeClr val="lt1"/>
              </a:solidFill>
              <a:latin typeface="Arial"/>
              <a:ea typeface="Arial"/>
              <a:cs typeface="Arial"/>
              <a:sym typeface="Arial"/>
            </a:endParaRPr>
          </a:p>
          <a:p>
            <a:pPr indent="-311150" lvl="0" marL="457200" marR="0" rtl="0" algn="l">
              <a:lnSpc>
                <a:spcPct val="100000"/>
              </a:lnSpc>
              <a:spcBef>
                <a:spcPts val="0"/>
              </a:spcBef>
              <a:spcAft>
                <a:spcPts val="0"/>
              </a:spcAft>
              <a:buClr>
                <a:schemeClr val="lt1"/>
              </a:buClr>
              <a:buSzPts val="1300"/>
              <a:buFont typeface="Arial"/>
              <a:buChar char="●"/>
            </a:pPr>
            <a:r>
              <a:rPr b="1" i="0" lang="en-GB" sz="1300" u="none" cap="none" strike="noStrike">
                <a:solidFill>
                  <a:schemeClr val="lt1"/>
                </a:solidFill>
                <a:latin typeface="Arial"/>
                <a:ea typeface="Arial"/>
                <a:cs typeface="Arial"/>
                <a:sym typeface="Arial"/>
              </a:rPr>
              <a:t>Vei cunoaște diferențele dintre testare statică și testare dinamică.</a:t>
            </a:r>
            <a:endParaRPr b="1" i="0" sz="1300" u="none" cap="none" strike="noStrike">
              <a:solidFill>
                <a:schemeClr val="lt1"/>
              </a:solidFill>
              <a:latin typeface="Arial"/>
              <a:ea typeface="Arial"/>
              <a:cs typeface="Arial"/>
              <a:sym typeface="Arial"/>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Arial"/>
                <a:ea typeface="Arial"/>
                <a:cs typeface="Arial"/>
                <a:sym typeface="Arial"/>
              </a:rPr>
              <a:t>Vei cunoaște diferențele dintre whitebox testing și blackbox testing.</a:t>
            </a:r>
            <a:endParaRPr b="1" i="0" sz="1300" u="none" cap="none" strike="noStrike">
              <a:solidFill>
                <a:schemeClr val="lt1"/>
              </a:solidFill>
              <a:latin typeface="Arial"/>
              <a:ea typeface="Arial"/>
              <a:cs typeface="Arial"/>
              <a:sym typeface="Arial"/>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Arial"/>
                <a:ea typeface="Arial"/>
                <a:cs typeface="Arial"/>
                <a:sym typeface="Arial"/>
              </a:rPr>
              <a:t>Vei înțelege diferitele tipuri de tehnici de testare.</a:t>
            </a:r>
            <a:endParaRPr b="1" i="0" sz="1300" u="none" cap="none" strike="noStrike">
              <a:solidFill>
                <a:schemeClr val="lt1"/>
              </a:solidFill>
              <a:latin typeface="Arial"/>
              <a:ea typeface="Arial"/>
              <a:cs typeface="Arial"/>
              <a:sym typeface="Arial"/>
            </a:endParaRPr>
          </a:p>
          <a:p>
            <a:pPr indent="-311150" lvl="0" marL="457200" marR="0" rtl="0" algn="l">
              <a:lnSpc>
                <a:spcPct val="100000"/>
              </a:lnSpc>
              <a:spcBef>
                <a:spcPts val="0"/>
              </a:spcBef>
              <a:spcAft>
                <a:spcPts val="0"/>
              </a:spcAft>
              <a:buClr>
                <a:schemeClr val="lt1"/>
              </a:buClr>
              <a:buSzPts val="1300"/>
              <a:buFont typeface="Arial"/>
              <a:buChar char="●"/>
            </a:pPr>
            <a:r>
              <a:rPr b="1" i="0" lang="en-GB" sz="1300" u="none" cap="none" strike="noStrike">
                <a:solidFill>
                  <a:schemeClr val="lt1"/>
                </a:solidFill>
                <a:latin typeface="Arial"/>
                <a:ea typeface="Arial"/>
                <a:cs typeface="Arial"/>
                <a:sym typeface="Arial"/>
              </a:rPr>
              <a:t>Vei înțelege cum se testează un website.</a:t>
            </a:r>
            <a:endParaRPr b="1" i="0" sz="1300" u="none" cap="none" strike="noStrike">
              <a:solidFill>
                <a:schemeClr val="lt1"/>
              </a:solidFill>
              <a:latin typeface="Arial"/>
              <a:ea typeface="Arial"/>
              <a:cs typeface="Arial"/>
              <a:sym typeface="Arial"/>
            </a:endParaRPr>
          </a:p>
          <a:p>
            <a:pPr indent="-311150" lvl="0" marL="457200" marR="0" rtl="0" algn="l">
              <a:lnSpc>
                <a:spcPct val="100000"/>
              </a:lnSpc>
              <a:spcBef>
                <a:spcPts val="0"/>
              </a:spcBef>
              <a:spcAft>
                <a:spcPts val="0"/>
              </a:spcAft>
              <a:buClr>
                <a:schemeClr val="lt1"/>
              </a:buClr>
              <a:buSzPts val="1300"/>
              <a:buFont typeface="Arial"/>
              <a:buChar char="●"/>
            </a:pPr>
            <a:r>
              <a:rPr b="1" i="0" lang="en-GB" sz="1300" u="none" cap="none" strike="noStrike">
                <a:solidFill>
                  <a:schemeClr val="lt1"/>
                </a:solidFill>
                <a:latin typeface="Arial"/>
                <a:ea typeface="Arial"/>
                <a:cs typeface="Arial"/>
                <a:sym typeface="Arial"/>
              </a:rPr>
              <a:t>Vei înțelege cum se folosește un test management tool.</a:t>
            </a:r>
            <a:endParaRPr b="1" i="0" sz="1300" u="none" cap="none" strike="noStrike">
              <a:solidFill>
                <a:schemeClr val="lt1"/>
              </a:solidFill>
              <a:latin typeface="Arial"/>
              <a:ea typeface="Arial"/>
              <a:cs typeface="Arial"/>
              <a:sym typeface="Arial"/>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Arial"/>
                <a:ea typeface="Arial"/>
                <a:cs typeface="Arial"/>
                <a:sym typeface="Arial"/>
              </a:rPr>
              <a:t>Vei putea face un proiect final de testare manuală cu ajutorul căruia vei pune în aplicare noțiunile predate de trainer la clasă.</a:t>
            </a:r>
            <a:endParaRPr b="1" i="0" sz="1300" u="none" cap="none" strike="noStrike">
              <a:solidFill>
                <a:schemeClr val="lt1"/>
              </a:solidFill>
              <a:latin typeface="Arial"/>
              <a:ea typeface="Arial"/>
              <a:cs typeface="Arial"/>
              <a:sym typeface="Arial"/>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Arial"/>
                <a:ea typeface="Arial"/>
                <a:cs typeface="Arial"/>
                <a:sym typeface="Arial"/>
              </a:rPr>
              <a:t>Noțiuni de bază despre API testing: testarea manuală - cum comunică un website cu server-ul.</a:t>
            </a:r>
            <a:endParaRPr b="1" i="0" sz="1300" u="none" cap="none" strike="noStrike">
              <a:solidFill>
                <a:schemeClr val="lt1"/>
              </a:solidFill>
              <a:latin typeface="Arial"/>
              <a:ea typeface="Arial"/>
              <a:cs typeface="Arial"/>
              <a:sym typeface="Arial"/>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Cunoștințe ale bazelor de date relaționale - mySQL: Curs baze de date.</a:t>
            </a:r>
            <a:endParaRPr b="1" i="0" sz="13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1" i="0" sz="13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1" i="0" lang="en-GB" sz="1300" u="none" cap="none" strike="noStrike">
                <a:solidFill>
                  <a:schemeClr val="lt1"/>
                </a:solidFill>
                <a:latin typeface="Arial"/>
                <a:ea typeface="Arial"/>
                <a:cs typeface="Arial"/>
                <a:sym typeface="Arial"/>
              </a:rPr>
              <a:t>* toti cei care sunt activi, implicați, își fac temele, dedică timp pentru studiu individual și pun întrebări trainerului vor atinge aceste obiective.</a:t>
            </a:r>
            <a:r>
              <a:rPr b="1" i="0" lang="en-GB" sz="1300" u="none" cap="none" strike="noStrike">
                <a:solidFill>
                  <a:schemeClr val="lt1"/>
                </a:solidFill>
                <a:latin typeface="Roboto"/>
                <a:ea typeface="Roboto"/>
                <a:cs typeface="Roboto"/>
                <a:sym typeface="Roboto"/>
              </a:rPr>
              <a:t> </a:t>
            </a:r>
            <a:endParaRPr b="1" i="0" sz="13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animEffect filter="fade" transition="in">
                                      <p:cBhvr>
                                        <p:cTn dur="1000"/>
                                        <p:tgtEl>
                                          <p:spTgt spid="2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animEffect filter="fade" transition="in">
                                      <p:cBhvr>
                                        <p:cTn dur="1000"/>
                                        <p:tgtEl>
                                          <p:spTgt spid="2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2" st="2"/>
                                            </p:txEl>
                                          </p:spTgt>
                                        </p:tgtEl>
                                        <p:attrNameLst>
                                          <p:attrName>style.visibility</p:attrName>
                                        </p:attrNameLst>
                                      </p:cBhvr>
                                      <p:to>
                                        <p:strVal val="visible"/>
                                      </p:to>
                                    </p:set>
                                    <p:animEffect filter="fade" transition="in">
                                      <p:cBhvr>
                                        <p:cTn dur="1000"/>
                                        <p:tgtEl>
                                          <p:spTgt spid="2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3" st="3"/>
                                            </p:txEl>
                                          </p:spTgt>
                                        </p:tgtEl>
                                        <p:attrNameLst>
                                          <p:attrName>style.visibility</p:attrName>
                                        </p:attrNameLst>
                                      </p:cBhvr>
                                      <p:to>
                                        <p:strVal val="visible"/>
                                      </p:to>
                                    </p:set>
                                    <p:animEffect filter="fade" transition="in">
                                      <p:cBhvr>
                                        <p:cTn dur="1000"/>
                                        <p:tgtEl>
                                          <p:spTgt spid="2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4" st="4"/>
                                            </p:txEl>
                                          </p:spTgt>
                                        </p:tgtEl>
                                        <p:attrNameLst>
                                          <p:attrName>style.visibility</p:attrName>
                                        </p:attrNameLst>
                                      </p:cBhvr>
                                      <p:to>
                                        <p:strVal val="visible"/>
                                      </p:to>
                                    </p:set>
                                    <p:animEffect filter="fade" transition="in">
                                      <p:cBhvr>
                                        <p:cTn dur="1000"/>
                                        <p:tgtEl>
                                          <p:spTgt spid="23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5" st="5"/>
                                            </p:txEl>
                                          </p:spTgt>
                                        </p:tgtEl>
                                        <p:attrNameLst>
                                          <p:attrName>style.visibility</p:attrName>
                                        </p:attrNameLst>
                                      </p:cBhvr>
                                      <p:to>
                                        <p:strVal val="visible"/>
                                      </p:to>
                                    </p:set>
                                    <p:animEffect filter="fade" transition="in">
                                      <p:cBhvr>
                                        <p:cTn dur="1000"/>
                                        <p:tgtEl>
                                          <p:spTgt spid="23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6" st="6"/>
                                            </p:txEl>
                                          </p:spTgt>
                                        </p:tgtEl>
                                        <p:attrNameLst>
                                          <p:attrName>style.visibility</p:attrName>
                                        </p:attrNameLst>
                                      </p:cBhvr>
                                      <p:to>
                                        <p:strVal val="visible"/>
                                      </p:to>
                                    </p:set>
                                    <p:animEffect filter="fade" transition="in">
                                      <p:cBhvr>
                                        <p:cTn dur="1000"/>
                                        <p:tgtEl>
                                          <p:spTgt spid="23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7" st="7"/>
                                            </p:txEl>
                                          </p:spTgt>
                                        </p:tgtEl>
                                        <p:attrNameLst>
                                          <p:attrName>style.visibility</p:attrName>
                                        </p:attrNameLst>
                                      </p:cBhvr>
                                      <p:to>
                                        <p:strVal val="visible"/>
                                      </p:to>
                                    </p:set>
                                    <p:animEffect filter="fade" transition="in">
                                      <p:cBhvr>
                                        <p:cTn dur="1000"/>
                                        <p:tgtEl>
                                          <p:spTgt spid="23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8" st="8"/>
                                            </p:txEl>
                                          </p:spTgt>
                                        </p:tgtEl>
                                        <p:attrNameLst>
                                          <p:attrName>style.visibility</p:attrName>
                                        </p:attrNameLst>
                                      </p:cBhvr>
                                      <p:to>
                                        <p:strVal val="visible"/>
                                      </p:to>
                                    </p:set>
                                    <p:animEffect filter="fade" transition="in">
                                      <p:cBhvr>
                                        <p:cTn dur="1000"/>
                                        <p:tgtEl>
                                          <p:spTgt spid="23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9" st="9"/>
                                            </p:txEl>
                                          </p:spTgt>
                                        </p:tgtEl>
                                        <p:attrNameLst>
                                          <p:attrName>style.visibility</p:attrName>
                                        </p:attrNameLst>
                                      </p:cBhvr>
                                      <p:to>
                                        <p:strVal val="visible"/>
                                      </p:to>
                                    </p:set>
                                    <p:animEffect filter="fade" transition="in">
                                      <p:cBhvr>
                                        <p:cTn dur="1000"/>
                                        <p:tgtEl>
                                          <p:spTgt spid="23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10" st="10"/>
                                            </p:txEl>
                                          </p:spTgt>
                                        </p:tgtEl>
                                        <p:attrNameLst>
                                          <p:attrName>style.visibility</p:attrName>
                                        </p:attrNameLst>
                                      </p:cBhvr>
                                      <p:to>
                                        <p:strVal val="visible"/>
                                      </p:to>
                                    </p:set>
                                    <p:animEffect filter="fade" transition="in">
                                      <p:cBhvr>
                                        <p:cTn dur="1000"/>
                                        <p:tgtEl>
                                          <p:spTgt spid="23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11" st="11"/>
                                            </p:txEl>
                                          </p:spTgt>
                                        </p:tgtEl>
                                        <p:attrNameLst>
                                          <p:attrName>style.visibility</p:attrName>
                                        </p:attrNameLst>
                                      </p:cBhvr>
                                      <p:to>
                                        <p:strVal val="visible"/>
                                      </p:to>
                                    </p:set>
                                    <p:animEffect filter="fade" transition="in">
                                      <p:cBhvr>
                                        <p:cTn dur="1000"/>
                                        <p:tgtEl>
                                          <p:spTgt spid="23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12" st="12"/>
                                            </p:txEl>
                                          </p:spTgt>
                                        </p:tgtEl>
                                        <p:attrNameLst>
                                          <p:attrName>style.visibility</p:attrName>
                                        </p:attrNameLst>
                                      </p:cBhvr>
                                      <p:to>
                                        <p:strVal val="visible"/>
                                      </p:to>
                                    </p:set>
                                    <p:animEffect filter="fade" transition="in">
                                      <p:cBhvr>
                                        <p:cTn dur="1000"/>
                                        <p:tgtEl>
                                          <p:spTgt spid="23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13" st="13"/>
                                            </p:txEl>
                                          </p:spTgt>
                                        </p:tgtEl>
                                        <p:attrNameLst>
                                          <p:attrName>style.visibility</p:attrName>
                                        </p:attrNameLst>
                                      </p:cBhvr>
                                      <p:to>
                                        <p:strVal val="visible"/>
                                      </p:to>
                                    </p:set>
                                    <p:animEffect filter="fade" transition="in">
                                      <p:cBhvr>
                                        <p:cTn dur="1000"/>
                                        <p:tgtEl>
                                          <p:spTgt spid="232">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219a6b446b_0_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38" name="Google Shape;238;g1219a6b446b_0_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9" name="Google Shape;239;g1219a6b446b_0_6"/>
          <p:cNvSpPr txBox="1"/>
          <p:nvPr/>
        </p:nvSpPr>
        <p:spPr>
          <a:xfrm>
            <a:off x="311700" y="1301200"/>
            <a:ext cx="8520600" cy="3648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complesiti de noile informatii.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 - </a:t>
            </a:r>
            <a:r>
              <a:rPr b="1" i="0" lang="en-GB" sz="1500" u="none" cap="none" strike="noStrike">
                <a:solidFill>
                  <a:schemeClr val="accent1"/>
                </a:solidFill>
                <a:latin typeface="Roboto"/>
                <a:ea typeface="Roboto"/>
                <a:cs typeface="Roboto"/>
                <a:sym typeface="Roboto"/>
              </a:rPr>
              <a:t>link acces </a:t>
            </a:r>
            <a:r>
              <a:rPr b="1" i="0" lang="en-GB" sz="1500" u="sng" cap="none" strike="noStrike">
                <a:solidFill>
                  <a:schemeClr val="accent1"/>
                </a:solidFill>
                <a:latin typeface="Roboto"/>
                <a:ea typeface="Roboto"/>
                <a:cs typeface="Roboto"/>
                <a:sym typeface="Roboto"/>
                <a:hlinkClick r:id="rId3">
                  <a:extLst>
                    <a:ext uri="{A12FA001-AC4F-418D-AE19-62706E023703}">
                      <ahyp:hlinkClr val="tx"/>
                    </a:ext>
                  </a:extLst>
                </a:hlinkClick>
              </a:rPr>
              <a:t>https://bit.ly/38vON7b</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bazele programarii - Primii Pasi in Programare (Cursul primit la webinar)</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animEffect filter="fade" transition="in">
                                      <p:cBhvr>
                                        <p:cTn dur="1000"/>
                                        <p:tgtEl>
                                          <p:spTgt spid="2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1" st="1"/>
                                            </p:txEl>
                                          </p:spTgt>
                                        </p:tgtEl>
                                        <p:attrNameLst>
                                          <p:attrName>style.visibility</p:attrName>
                                        </p:attrNameLst>
                                      </p:cBhvr>
                                      <p:to>
                                        <p:strVal val="visible"/>
                                      </p:to>
                                    </p:set>
                                    <p:animEffect filter="fade" transition="in">
                                      <p:cBhvr>
                                        <p:cTn dur="1000"/>
                                        <p:tgtEl>
                                          <p:spTgt spid="2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2" st="2"/>
                                            </p:txEl>
                                          </p:spTgt>
                                        </p:tgtEl>
                                        <p:attrNameLst>
                                          <p:attrName>style.visibility</p:attrName>
                                        </p:attrNameLst>
                                      </p:cBhvr>
                                      <p:to>
                                        <p:strVal val="visible"/>
                                      </p:to>
                                    </p:set>
                                    <p:animEffect filter="fade" transition="in">
                                      <p:cBhvr>
                                        <p:cTn dur="1000"/>
                                        <p:tgtEl>
                                          <p:spTgt spid="2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3" st="3"/>
                                            </p:txEl>
                                          </p:spTgt>
                                        </p:tgtEl>
                                        <p:attrNameLst>
                                          <p:attrName>style.visibility</p:attrName>
                                        </p:attrNameLst>
                                      </p:cBhvr>
                                      <p:to>
                                        <p:strVal val="visible"/>
                                      </p:to>
                                    </p:set>
                                    <p:animEffect filter="fade" transition="in">
                                      <p:cBhvr>
                                        <p:cTn dur="1000"/>
                                        <p:tgtEl>
                                          <p:spTgt spid="2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4" st="4"/>
                                            </p:txEl>
                                          </p:spTgt>
                                        </p:tgtEl>
                                        <p:attrNameLst>
                                          <p:attrName>style.visibility</p:attrName>
                                        </p:attrNameLst>
                                      </p:cBhvr>
                                      <p:to>
                                        <p:strVal val="visible"/>
                                      </p:to>
                                    </p:set>
                                    <p:animEffect filter="fade" transition="in">
                                      <p:cBhvr>
                                        <p:cTn dur="1000"/>
                                        <p:tgtEl>
                                          <p:spTgt spid="2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5" st="5"/>
                                            </p:txEl>
                                          </p:spTgt>
                                        </p:tgtEl>
                                        <p:attrNameLst>
                                          <p:attrName>style.visibility</p:attrName>
                                        </p:attrNameLst>
                                      </p:cBhvr>
                                      <p:to>
                                        <p:strVal val="visible"/>
                                      </p:to>
                                    </p:set>
                                    <p:animEffect filter="fade" transition="in">
                                      <p:cBhvr>
                                        <p:cTn dur="1000"/>
                                        <p:tgtEl>
                                          <p:spTgt spid="23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6" st="6"/>
                                            </p:txEl>
                                          </p:spTgt>
                                        </p:tgtEl>
                                        <p:attrNameLst>
                                          <p:attrName>style.visibility</p:attrName>
                                        </p:attrNameLst>
                                      </p:cBhvr>
                                      <p:to>
                                        <p:strVal val="visible"/>
                                      </p:to>
                                    </p:set>
                                    <p:animEffect filter="fade" transition="in">
                                      <p:cBhvr>
                                        <p:cTn dur="1000"/>
                                        <p:tgtEl>
                                          <p:spTgt spid="23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7" st="7"/>
                                            </p:txEl>
                                          </p:spTgt>
                                        </p:tgtEl>
                                        <p:attrNameLst>
                                          <p:attrName>style.visibility</p:attrName>
                                        </p:attrNameLst>
                                      </p:cBhvr>
                                      <p:to>
                                        <p:strVal val="visible"/>
                                      </p:to>
                                    </p:set>
                                    <p:animEffect filter="fade" transition="in">
                                      <p:cBhvr>
                                        <p:cTn dur="1000"/>
                                        <p:tgtEl>
                                          <p:spTgt spid="23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8" st="8"/>
                                            </p:txEl>
                                          </p:spTgt>
                                        </p:tgtEl>
                                        <p:attrNameLst>
                                          <p:attrName>style.visibility</p:attrName>
                                        </p:attrNameLst>
                                      </p:cBhvr>
                                      <p:to>
                                        <p:strVal val="visible"/>
                                      </p:to>
                                    </p:set>
                                    <p:animEffect filter="fade" transition="in">
                                      <p:cBhvr>
                                        <p:cTn dur="1000"/>
                                        <p:tgtEl>
                                          <p:spTgt spid="23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9" st="9"/>
                                            </p:txEl>
                                          </p:spTgt>
                                        </p:tgtEl>
                                        <p:attrNameLst>
                                          <p:attrName>style.visibility</p:attrName>
                                        </p:attrNameLst>
                                      </p:cBhvr>
                                      <p:to>
                                        <p:strVal val="visible"/>
                                      </p:to>
                                    </p:set>
                                    <p:animEffect filter="fade" transition="in">
                                      <p:cBhvr>
                                        <p:cTn dur="1000"/>
                                        <p:tgtEl>
                                          <p:spTgt spid="23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10" st="10"/>
                                            </p:txEl>
                                          </p:spTgt>
                                        </p:tgtEl>
                                        <p:attrNameLst>
                                          <p:attrName>style.visibility</p:attrName>
                                        </p:attrNameLst>
                                      </p:cBhvr>
                                      <p:to>
                                        <p:strVal val="visible"/>
                                      </p:to>
                                    </p:set>
                                    <p:animEffect filter="fade" transition="in">
                                      <p:cBhvr>
                                        <p:cTn dur="1000"/>
                                        <p:tgtEl>
                                          <p:spTgt spid="239">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2c8d09f192_0_0"/>
          <p:cNvSpPr txBox="1"/>
          <p:nvPr>
            <p:ph idx="6" type="ctrTitle"/>
          </p:nvPr>
        </p:nvSpPr>
        <p:spPr>
          <a:xfrm>
            <a:off x="311700" y="644550"/>
            <a:ext cx="55641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Obiective Sesiune Workshop 6</a:t>
            </a:r>
            <a:endParaRPr b="1">
              <a:solidFill>
                <a:schemeClr val="accent1"/>
              </a:solidFill>
              <a:latin typeface="Roboto"/>
              <a:ea typeface="Roboto"/>
              <a:cs typeface="Roboto"/>
              <a:sym typeface="Roboto"/>
            </a:endParaRPr>
          </a:p>
        </p:txBody>
      </p:sp>
      <p:cxnSp>
        <p:nvCxnSpPr>
          <p:cNvPr id="245" name="Google Shape;245;g22c8d09f192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46" name="Google Shape;246;g22c8d09f192_0_0"/>
          <p:cNvSpPr txBox="1"/>
          <p:nvPr/>
        </p:nvSpPr>
        <p:spPr>
          <a:xfrm>
            <a:off x="311700" y="2073950"/>
            <a:ext cx="8520600" cy="9234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chemeClr val="lt1"/>
              </a:buClr>
              <a:buSzPts val="1200"/>
              <a:buFont typeface="Calibri"/>
              <a:buChar char="-"/>
            </a:pPr>
            <a:r>
              <a:rPr b="0" i="0" lang="en-GB" sz="1200" u="none" cap="none" strike="noStrike">
                <a:solidFill>
                  <a:schemeClr val="lt1"/>
                </a:solidFill>
                <a:latin typeface="Calibri"/>
                <a:ea typeface="Calibri"/>
                <a:cs typeface="Calibri"/>
                <a:sym typeface="Calibri"/>
              </a:rPr>
              <a:t>Sa intelegem ce este important atunci cand cautam un job</a:t>
            </a:r>
            <a:endParaRPr b="0" i="0" sz="1200" u="none" cap="none" strike="noStrike">
              <a:solidFill>
                <a:schemeClr val="lt1"/>
              </a:solidFill>
              <a:latin typeface="Calibri"/>
              <a:ea typeface="Calibri"/>
              <a:cs typeface="Calibri"/>
              <a:sym typeface="Calibri"/>
            </a:endParaRPr>
          </a:p>
          <a:p>
            <a:pPr indent="-304800" lvl="0" marL="457200" marR="0" rtl="0" algn="l">
              <a:lnSpc>
                <a:spcPct val="150000"/>
              </a:lnSpc>
              <a:spcBef>
                <a:spcPts val="0"/>
              </a:spcBef>
              <a:spcAft>
                <a:spcPts val="0"/>
              </a:spcAft>
              <a:buClr>
                <a:schemeClr val="lt1"/>
              </a:buClr>
              <a:buSzPts val="1200"/>
              <a:buFont typeface="Calibri"/>
              <a:buChar char="-"/>
            </a:pPr>
            <a:r>
              <a:rPr b="0" i="0" lang="en-GB" sz="1200" u="none" cap="none" strike="noStrike">
                <a:solidFill>
                  <a:schemeClr val="lt1"/>
                </a:solidFill>
                <a:latin typeface="Calibri"/>
                <a:ea typeface="Calibri"/>
                <a:cs typeface="Calibri"/>
                <a:sym typeface="Calibri"/>
              </a:rPr>
              <a:t>Sa vedem ce putem sa invatam mai bine ca sa ne crestem sansele</a:t>
            </a:r>
            <a:endParaRPr b="0" i="0" sz="1200" u="none" cap="none" strike="noStrike">
              <a:solidFill>
                <a:schemeClr val="lt1"/>
              </a:solidFill>
              <a:latin typeface="Calibri"/>
              <a:ea typeface="Calibri"/>
              <a:cs typeface="Calibri"/>
              <a:sym typeface="Calibri"/>
            </a:endParaRPr>
          </a:p>
          <a:p>
            <a:pPr indent="-304800" lvl="0" marL="457200" marR="0" rtl="0" algn="l">
              <a:lnSpc>
                <a:spcPct val="150000"/>
              </a:lnSpc>
              <a:spcBef>
                <a:spcPts val="0"/>
              </a:spcBef>
              <a:spcAft>
                <a:spcPts val="0"/>
              </a:spcAft>
              <a:buClr>
                <a:schemeClr val="lt1"/>
              </a:buClr>
              <a:buSzPts val="1200"/>
              <a:buFont typeface="Calibri"/>
              <a:buChar char="-"/>
            </a:pPr>
            <a:r>
              <a:rPr b="0" i="0" lang="en-GB" sz="1200" u="none" cap="none" strike="noStrike">
                <a:solidFill>
                  <a:schemeClr val="lt1"/>
                </a:solidFill>
                <a:latin typeface="Calibri"/>
                <a:ea typeface="Calibri"/>
                <a:cs typeface="Calibri"/>
                <a:sym typeface="Calibri"/>
              </a:rPr>
              <a:t>Ce este important sa stim pentru un interviu</a:t>
            </a:r>
            <a:endParaRPr b="0" i="0" sz="12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animEffect filter="fade" transition="in">
                                      <p:cBhvr>
                                        <p:cTn dur="1000"/>
                                        <p:tgtEl>
                                          <p:spTgt spid="2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 st="1"/>
                                            </p:txEl>
                                          </p:spTgt>
                                        </p:tgtEl>
                                        <p:attrNameLst>
                                          <p:attrName>style.visibility</p:attrName>
                                        </p:attrNameLst>
                                      </p:cBhvr>
                                      <p:to>
                                        <p:strVal val="visible"/>
                                      </p:to>
                                    </p:set>
                                    <p:animEffect filter="fade" transition="in">
                                      <p:cBhvr>
                                        <p:cTn dur="1000"/>
                                        <p:tgtEl>
                                          <p:spTgt spid="2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2" st="2"/>
                                            </p:txEl>
                                          </p:spTgt>
                                        </p:tgtEl>
                                        <p:attrNameLst>
                                          <p:attrName>style.visibility</p:attrName>
                                        </p:attrNameLst>
                                      </p:cBhvr>
                                      <p:to>
                                        <p:strVal val="visible"/>
                                      </p:to>
                                    </p:set>
                                    <p:animEffect filter="fade" transition="in">
                                      <p:cBhvr>
                                        <p:cTn dur="1000"/>
                                        <p:tgtEl>
                                          <p:spTgt spid="24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4ed2414100_2_0"/>
          <p:cNvSpPr txBox="1"/>
          <p:nvPr>
            <p:ph idx="6" type="ctrTitle"/>
          </p:nvPr>
        </p:nvSpPr>
        <p:spPr>
          <a:xfrm>
            <a:off x="311700" y="63700"/>
            <a:ext cx="53874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solidFill>
                  <a:schemeClr val="accent1"/>
                </a:solidFill>
              </a:rPr>
              <a:t>Etapele unui interviu</a:t>
            </a:r>
            <a:endParaRPr>
              <a:solidFill>
                <a:schemeClr val="accent1"/>
              </a:solidFill>
            </a:endParaRPr>
          </a:p>
        </p:txBody>
      </p:sp>
      <p:cxnSp>
        <p:nvCxnSpPr>
          <p:cNvPr id="252" name="Google Shape;252;g24ed2414100_2_0"/>
          <p:cNvCxnSpPr/>
          <p:nvPr/>
        </p:nvCxnSpPr>
        <p:spPr>
          <a:xfrm>
            <a:off x="311700" y="619775"/>
            <a:ext cx="8520600" cy="0"/>
          </a:xfrm>
          <a:prstGeom prst="straightConnector1">
            <a:avLst/>
          </a:prstGeom>
          <a:noFill/>
          <a:ln cap="flat" cmpd="sng" w="9525">
            <a:solidFill>
              <a:schemeClr val="accent1"/>
            </a:solidFill>
            <a:prstDash val="solid"/>
            <a:round/>
            <a:headEnd len="sm" w="sm" type="none"/>
            <a:tailEnd len="sm" w="sm" type="none"/>
          </a:ln>
        </p:spPr>
      </p:cxnSp>
      <p:sp>
        <p:nvSpPr>
          <p:cNvPr id="253" name="Google Shape;253;g24ed2414100_2_0"/>
          <p:cNvSpPr txBox="1"/>
          <p:nvPr/>
        </p:nvSpPr>
        <p:spPr>
          <a:xfrm>
            <a:off x="92600" y="619775"/>
            <a:ext cx="8923200" cy="4263600"/>
          </a:xfrm>
          <a:prstGeom prst="rect">
            <a:avLst/>
          </a:prstGeom>
          <a:noFill/>
          <a:ln>
            <a:noFill/>
          </a:ln>
        </p:spPr>
        <p:txBody>
          <a:bodyPr anchorCtr="0" anchor="t" bIns="91425" lIns="91425" spcFirstLastPara="1" rIns="91425" wrap="square" tIns="91425">
            <a:spAutoFit/>
          </a:bodyPr>
          <a:lstStyle/>
          <a:p>
            <a:pPr indent="-292100" lvl="0" marL="457200" marR="0" rtl="0" algn="l">
              <a:lnSpc>
                <a:spcPct val="150000"/>
              </a:lnSpc>
              <a:spcBef>
                <a:spcPts val="0"/>
              </a:spcBef>
              <a:spcAft>
                <a:spcPts val="0"/>
              </a:spcAft>
              <a:buClr>
                <a:schemeClr val="lt1"/>
              </a:buClr>
              <a:buSzPts val="1000"/>
              <a:buFont typeface="Calibri"/>
              <a:buAutoNum type="arabicPeriod"/>
            </a:pPr>
            <a:r>
              <a:rPr b="1" i="0" lang="en-GB" sz="1000" u="none" cap="none" strike="noStrike">
                <a:solidFill>
                  <a:schemeClr val="accent1"/>
                </a:solidFill>
                <a:latin typeface="Calibri"/>
                <a:ea typeface="Calibri"/>
                <a:cs typeface="Calibri"/>
                <a:sym typeface="Calibri"/>
              </a:rPr>
              <a:t>Depunderea CV-ului </a:t>
            </a:r>
            <a:r>
              <a:rPr b="0" i="0" lang="en-GB" sz="1000" u="none" cap="none" strike="noStrike">
                <a:solidFill>
                  <a:schemeClr val="lt1"/>
                </a:solidFill>
                <a:latin typeface="Calibri"/>
                <a:ea typeface="Calibri"/>
                <a:cs typeface="Calibri"/>
                <a:sym typeface="Calibri"/>
              </a:rPr>
              <a:t>-&gt; acest pas as putea spune ca este cel mai important din tot procesul de recrutare, pentru ca de el depinde chemarea la un interviu sau nu. CV-ul trebuie sa fie suficient de </a:t>
            </a:r>
            <a:r>
              <a:rPr b="1" i="1" lang="en-GB" sz="1000" u="none" cap="none" strike="noStrike">
                <a:solidFill>
                  <a:schemeClr val="lt1"/>
                </a:solidFill>
                <a:latin typeface="Calibri"/>
                <a:ea typeface="Calibri"/>
                <a:cs typeface="Calibri"/>
                <a:sym typeface="Calibri"/>
              </a:rPr>
              <a:t>stufos</a:t>
            </a:r>
            <a:r>
              <a:rPr b="0" i="0" lang="en-GB" sz="1000" u="none" cap="none" strike="noStrike">
                <a:solidFill>
                  <a:schemeClr val="lt1"/>
                </a:solidFill>
                <a:latin typeface="Calibri"/>
                <a:ea typeface="Calibri"/>
                <a:cs typeface="Calibri"/>
                <a:sym typeface="Calibri"/>
              </a:rPr>
              <a:t>, dar suficient de </a:t>
            </a:r>
            <a:r>
              <a:rPr b="1" i="1" lang="en-GB" sz="1000" u="none" cap="none" strike="noStrike">
                <a:solidFill>
                  <a:schemeClr val="lt1"/>
                </a:solidFill>
                <a:latin typeface="Calibri"/>
                <a:ea typeface="Calibri"/>
                <a:cs typeface="Calibri"/>
                <a:sym typeface="Calibri"/>
              </a:rPr>
              <a:t>simplu</a:t>
            </a:r>
            <a:r>
              <a:rPr b="0" i="0" lang="en-GB" sz="1000" u="none" cap="none" strike="noStrike">
                <a:solidFill>
                  <a:schemeClr val="lt1"/>
                </a:solidFill>
                <a:latin typeface="Calibri"/>
                <a:ea typeface="Calibri"/>
                <a:cs typeface="Calibri"/>
                <a:sym typeface="Calibri"/>
              </a:rPr>
              <a:t> si </a:t>
            </a:r>
            <a:r>
              <a:rPr b="1" i="1" lang="en-GB" sz="1000" u="none" cap="none" strike="noStrike">
                <a:solidFill>
                  <a:schemeClr val="lt1"/>
                </a:solidFill>
                <a:latin typeface="Calibri"/>
                <a:ea typeface="Calibri"/>
                <a:cs typeface="Calibri"/>
                <a:sym typeface="Calibri"/>
              </a:rPr>
              <a:t>usor de citit</a:t>
            </a:r>
            <a:r>
              <a:rPr b="0" i="0" lang="en-GB" sz="1000" u="none" cap="none" strike="noStrike">
                <a:solidFill>
                  <a:schemeClr val="lt1"/>
                </a:solidFill>
                <a:latin typeface="Calibri"/>
                <a:ea typeface="Calibri"/>
                <a:cs typeface="Calibri"/>
                <a:sym typeface="Calibri"/>
              </a:rPr>
              <a:t> cat sa nu se piarda recruiterul in informatii. Recomandat este sa fie  </a:t>
            </a:r>
            <a:r>
              <a:rPr b="1" i="1" lang="en-GB" sz="1000" u="none" cap="none" strike="noStrike">
                <a:solidFill>
                  <a:schemeClr val="lt1"/>
                </a:solidFill>
                <a:latin typeface="Calibri"/>
                <a:ea typeface="Calibri"/>
                <a:cs typeface="Calibri"/>
                <a:sym typeface="Calibri"/>
              </a:rPr>
              <a:t>concis</a:t>
            </a:r>
            <a:r>
              <a:rPr b="0" i="0" lang="en-GB" sz="1000" u="none" cap="none" strike="noStrike">
                <a:solidFill>
                  <a:schemeClr val="lt1"/>
                </a:solidFill>
                <a:latin typeface="Calibri"/>
                <a:ea typeface="Calibri"/>
                <a:cs typeface="Calibri"/>
                <a:sym typeface="Calibri"/>
              </a:rPr>
              <a:t>, sa aiba doar </a:t>
            </a:r>
            <a:r>
              <a:rPr b="1" i="1" lang="en-GB" sz="1000" u="none" cap="none" strike="noStrike">
                <a:solidFill>
                  <a:schemeClr val="lt1"/>
                </a:solidFill>
                <a:latin typeface="Calibri"/>
                <a:ea typeface="Calibri"/>
                <a:cs typeface="Calibri"/>
                <a:sym typeface="Calibri"/>
              </a:rPr>
              <a:t>informatiile relevante </a:t>
            </a:r>
            <a:r>
              <a:rPr b="0" i="0" lang="en-GB" sz="1000" u="none" cap="none" strike="noStrike">
                <a:solidFill>
                  <a:schemeClr val="lt1"/>
                </a:solidFill>
                <a:latin typeface="Calibri"/>
                <a:ea typeface="Calibri"/>
                <a:cs typeface="Calibri"/>
                <a:sym typeface="Calibri"/>
              </a:rPr>
              <a:t>si </a:t>
            </a:r>
            <a:r>
              <a:rPr b="1" i="1" lang="en-GB" sz="1000" u="none" cap="none" strike="noStrike">
                <a:solidFill>
                  <a:schemeClr val="lt1"/>
                </a:solidFill>
                <a:latin typeface="Calibri"/>
                <a:ea typeface="Calibri"/>
                <a:cs typeface="Calibri"/>
                <a:sym typeface="Calibri"/>
              </a:rPr>
              <a:t>cuvintele cheie </a:t>
            </a:r>
            <a:r>
              <a:rPr b="0" i="0" lang="en-GB" sz="1000" u="none" cap="none" strike="noStrike">
                <a:solidFill>
                  <a:schemeClr val="lt1"/>
                </a:solidFill>
                <a:latin typeface="Calibri"/>
                <a:ea typeface="Calibri"/>
                <a:cs typeface="Calibri"/>
                <a:sym typeface="Calibri"/>
              </a:rPr>
              <a:t>sa fie marcate ingrosat (atentie sa nu ingrisati nici extrem de multe pentru ca altfel se pierde utilitatea acestei metode). Pentru redactarea cv-ului recomandam site-ul </a:t>
            </a:r>
            <a:r>
              <a:rPr b="0" i="0" lang="en-GB" sz="1000" u="sng" cap="none" strike="noStrike">
                <a:solidFill>
                  <a:schemeClr val="hlink"/>
                </a:solidFill>
                <a:latin typeface="Calibri"/>
                <a:ea typeface="Calibri"/>
                <a:cs typeface="Calibri"/>
                <a:sym typeface="Calibri"/>
                <a:hlinkClick r:id="rId3"/>
              </a:rPr>
              <a:t>canva.com</a:t>
            </a:r>
            <a:r>
              <a:rPr b="0" i="0" lang="en-GB" sz="1000" u="none" cap="none" strike="noStrike">
                <a:solidFill>
                  <a:schemeClr val="lt1"/>
                </a:solidFill>
                <a:latin typeface="Calibri"/>
                <a:ea typeface="Calibri"/>
                <a:cs typeface="Calibri"/>
                <a:sym typeface="Calibri"/>
              </a:rPr>
              <a:t> care are o multime de template-uri, atat free cat si contra cost</a:t>
            </a:r>
            <a:endParaRPr b="0" i="0" sz="1000" u="none" cap="none" strike="noStrike">
              <a:solidFill>
                <a:schemeClr val="lt1"/>
              </a:solidFill>
              <a:latin typeface="Calibri"/>
              <a:ea typeface="Calibri"/>
              <a:cs typeface="Calibri"/>
              <a:sym typeface="Calibri"/>
            </a:endParaRPr>
          </a:p>
          <a:p>
            <a:pPr indent="-292100" lvl="0" marL="457200" marR="0" rtl="0" algn="l">
              <a:lnSpc>
                <a:spcPct val="150000"/>
              </a:lnSpc>
              <a:spcBef>
                <a:spcPts val="0"/>
              </a:spcBef>
              <a:spcAft>
                <a:spcPts val="0"/>
              </a:spcAft>
              <a:buClr>
                <a:schemeClr val="lt1"/>
              </a:buClr>
              <a:buSzPts val="1000"/>
              <a:buFont typeface="Calibri"/>
              <a:buAutoNum type="arabicPeriod"/>
            </a:pPr>
            <a:r>
              <a:rPr b="1" i="0" lang="en-GB" sz="1000" u="none" cap="none" strike="noStrike">
                <a:solidFill>
                  <a:schemeClr val="accent1"/>
                </a:solidFill>
                <a:latin typeface="Calibri"/>
                <a:ea typeface="Calibri"/>
                <a:cs typeface="Calibri"/>
                <a:sym typeface="Calibri"/>
              </a:rPr>
              <a:t>Sustinerea unui interviu tehnic</a:t>
            </a:r>
            <a:r>
              <a:rPr b="0" i="0" lang="en-GB" sz="1000" u="none" cap="none" strike="noStrike">
                <a:solidFill>
                  <a:schemeClr val="lt1"/>
                </a:solidFill>
                <a:latin typeface="Calibri"/>
                <a:ea typeface="Calibri"/>
                <a:cs typeface="Calibri"/>
                <a:sym typeface="Calibri"/>
              </a:rPr>
              <a:t> (desi acest pas este sarit la unele companii) reprezinta de regula un test trimis pe mail care fie poate sa aiba o data limita fie poate sa fie sustinut pe termen nelimitat.</a:t>
            </a:r>
            <a:endParaRPr b="0" i="0" sz="1000" u="none" cap="none" strike="noStrike">
              <a:solidFill>
                <a:schemeClr val="lt1"/>
              </a:solidFill>
              <a:latin typeface="Calibri"/>
              <a:ea typeface="Calibri"/>
              <a:cs typeface="Calibri"/>
              <a:sym typeface="Calibri"/>
            </a:endParaRPr>
          </a:p>
          <a:p>
            <a:pPr indent="-292100" lvl="0" marL="457200" marR="0" rtl="0" algn="l">
              <a:lnSpc>
                <a:spcPct val="150000"/>
              </a:lnSpc>
              <a:spcBef>
                <a:spcPts val="0"/>
              </a:spcBef>
              <a:spcAft>
                <a:spcPts val="0"/>
              </a:spcAft>
              <a:buClr>
                <a:schemeClr val="lt1"/>
              </a:buClr>
              <a:buSzPts val="1000"/>
              <a:buFont typeface="Calibri"/>
              <a:buAutoNum type="arabicPeriod"/>
            </a:pPr>
            <a:r>
              <a:rPr b="1" i="0" lang="en-GB" sz="1000" u="none" cap="none" strike="noStrike">
                <a:solidFill>
                  <a:schemeClr val="accent1"/>
                </a:solidFill>
                <a:latin typeface="Calibri"/>
                <a:ea typeface="Calibri"/>
                <a:cs typeface="Calibri"/>
                <a:sym typeface="Calibri"/>
              </a:rPr>
              <a:t>Interviu cu persoana de la HR </a:t>
            </a:r>
            <a:r>
              <a:rPr b="0" i="0" lang="en-GB" sz="1000" u="none" cap="none" strike="noStrike">
                <a:solidFill>
                  <a:schemeClr val="lt1"/>
                </a:solidFill>
                <a:latin typeface="Calibri"/>
                <a:ea typeface="Calibri"/>
                <a:cs typeface="Calibri"/>
                <a:sym typeface="Calibri"/>
              </a:rPr>
              <a:t>-&gt; aici de regula se recomanda sa incercati sa fiti </a:t>
            </a:r>
            <a:r>
              <a:rPr b="1" i="1" lang="en-GB" sz="1000" u="none" cap="none" strike="noStrike">
                <a:solidFill>
                  <a:schemeClr val="lt1"/>
                </a:solidFill>
                <a:latin typeface="Calibri"/>
                <a:ea typeface="Calibri"/>
                <a:cs typeface="Calibri"/>
                <a:sym typeface="Calibri"/>
              </a:rPr>
              <a:t>relaxati</a:t>
            </a:r>
            <a:r>
              <a:rPr b="0" i="0" lang="en-GB" sz="1000" u="none" cap="none" strike="noStrike">
                <a:solidFill>
                  <a:schemeClr val="lt1"/>
                </a:solidFill>
                <a:latin typeface="Calibri"/>
                <a:ea typeface="Calibri"/>
                <a:cs typeface="Calibri"/>
                <a:sym typeface="Calibri"/>
              </a:rPr>
              <a:t> cat de mult se poate si sa va puneti in evidenta </a:t>
            </a:r>
            <a:r>
              <a:rPr b="1" i="1" lang="en-GB" sz="1000" u="none" cap="none" strike="noStrike">
                <a:solidFill>
                  <a:schemeClr val="lt1"/>
                </a:solidFill>
                <a:latin typeface="Calibri"/>
                <a:ea typeface="Calibri"/>
                <a:cs typeface="Calibri"/>
                <a:sym typeface="Calibri"/>
              </a:rPr>
              <a:t>atu-urile</a:t>
            </a:r>
            <a:r>
              <a:rPr b="0" i="0" lang="en-GB" sz="1000" u="none" cap="none" strike="noStrike">
                <a:solidFill>
                  <a:schemeClr val="lt1"/>
                </a:solidFill>
                <a:latin typeface="Calibri"/>
                <a:ea typeface="Calibri"/>
                <a:cs typeface="Calibri"/>
                <a:sym typeface="Calibri"/>
              </a:rPr>
              <a:t> astfel incat sa demonstrati ca sunteti persoana cea mai potrivita pentru job-ul pe care il cauta. In punctul asta este recomandat sa cititi inainte de interviu ceva despre companie, pentru ca e posibil sa fiti intrebati ce stiti despre ea, aceasta intrebare avand rolul de a selecta candidatii care chiar isi doresc sa lucreze pentru acea companie.  Puteti sa primiti intrebari cum ar fi unde va vedeti peste cinci ani sau enumera trei calitati si trei defecte. La ultima intrebare pentru calitati incercati sa nu fiti nici foarte rapizi cu raspunsul nici sa va ganditi extrem de mult. Puteti sa lasati sa treaca cateva secunde in care sa va ganditi si apoi sa raspundeti. La partea de defecte este important sa alegeti defectele cu cap. Nu spuneti spre exemplu: defectul meu e ca sunt lenes, insa puteti sa spuneti: dimineata in general imi este greu sa ma mobilizez pentru ca nu sunt o persoana matinala, dar am reusit sa rezolv aceasta problema prin a savura o cafea de dimineata care ma ajuta sa ma concentrez mult mai bine.</a:t>
            </a:r>
            <a:endParaRPr b="0" i="0" sz="1000" u="none" cap="none" strike="noStrike">
              <a:solidFill>
                <a:schemeClr val="lt1"/>
              </a:solidFill>
              <a:latin typeface="Calibri"/>
              <a:ea typeface="Calibri"/>
              <a:cs typeface="Calibri"/>
              <a:sym typeface="Calibri"/>
            </a:endParaRPr>
          </a:p>
          <a:p>
            <a:pPr indent="-292100" lvl="0" marL="457200" marR="0" rtl="0" algn="l">
              <a:lnSpc>
                <a:spcPct val="150000"/>
              </a:lnSpc>
              <a:spcBef>
                <a:spcPts val="0"/>
              </a:spcBef>
              <a:spcAft>
                <a:spcPts val="0"/>
              </a:spcAft>
              <a:buClr>
                <a:schemeClr val="lt1"/>
              </a:buClr>
              <a:buSzPts val="1000"/>
              <a:buFont typeface="Calibri"/>
              <a:buAutoNum type="arabicPeriod"/>
            </a:pPr>
            <a:r>
              <a:rPr b="1" i="0" lang="en-GB" sz="1000" u="none" cap="none" strike="noStrike">
                <a:solidFill>
                  <a:schemeClr val="accent1"/>
                </a:solidFill>
                <a:latin typeface="Calibri"/>
                <a:ea typeface="Calibri"/>
                <a:cs typeface="Calibri"/>
                <a:sym typeface="Calibri"/>
              </a:rPr>
              <a:t>Interviu tehnic</a:t>
            </a:r>
            <a:r>
              <a:rPr b="0" i="0" lang="en-GB" sz="1000" u="none" cap="none" strike="noStrike">
                <a:solidFill>
                  <a:schemeClr val="lt1"/>
                </a:solidFill>
                <a:latin typeface="Calibri"/>
                <a:ea typeface="Calibri"/>
                <a:cs typeface="Calibri"/>
                <a:sym typeface="Calibri"/>
              </a:rPr>
              <a:t> -&gt; presupune de regula intalnire cu un manager tehnic care va va pune o serie de intrebari ca sa inteleaga experienta voastra si felul in care v-ati putea adapta in echipa</a:t>
            </a:r>
            <a:endParaRPr b="0" i="0" sz="1000" u="none" cap="none" strike="noStrike">
              <a:solidFill>
                <a:schemeClr val="lt1"/>
              </a:solidFill>
              <a:latin typeface="Calibri"/>
              <a:ea typeface="Calibri"/>
              <a:cs typeface="Calibri"/>
              <a:sym typeface="Calibri"/>
            </a:endParaRPr>
          </a:p>
          <a:p>
            <a:pPr indent="-292100" lvl="0" marL="457200" marR="0" rtl="0" algn="l">
              <a:lnSpc>
                <a:spcPct val="150000"/>
              </a:lnSpc>
              <a:spcBef>
                <a:spcPts val="0"/>
              </a:spcBef>
              <a:spcAft>
                <a:spcPts val="0"/>
              </a:spcAft>
              <a:buClr>
                <a:schemeClr val="lt1"/>
              </a:buClr>
              <a:buSzPts val="1000"/>
              <a:buFont typeface="Calibri"/>
              <a:buAutoNum type="arabicPeriod"/>
            </a:pPr>
            <a:r>
              <a:rPr b="1" i="0" lang="en-GB" sz="1000" u="none" cap="none" strike="noStrike">
                <a:solidFill>
                  <a:schemeClr val="accent1"/>
                </a:solidFill>
                <a:latin typeface="Calibri"/>
                <a:ea typeface="Calibri"/>
                <a:cs typeface="Calibri"/>
                <a:sym typeface="Calibri"/>
              </a:rPr>
              <a:t>Oferta</a:t>
            </a:r>
            <a:r>
              <a:rPr b="0" i="0" lang="en-GB" sz="1000" u="none" cap="none" strike="noStrike">
                <a:solidFill>
                  <a:schemeClr val="lt1"/>
                </a:solidFill>
                <a:latin typeface="Calibri"/>
                <a:ea typeface="Calibri"/>
                <a:cs typeface="Calibri"/>
                <a:sym typeface="Calibri"/>
              </a:rPr>
              <a:t> -&gt; aceasta poate depinde de multi factori incluzand bugetul companiei, cum v-ati prezentat la interviu, experienta anterioara pe care ati avut-o etc. Aici este important sa faceti o medie intre cat de mult puteti sa mergeti in jos cat sa va gasiti un loc de munca si respectiv cat de mult va permiteti sa mergeti in jos.</a:t>
            </a:r>
            <a:endParaRPr b="0" i="0" sz="10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animEffect filter="fade" transition="in">
                                      <p:cBhvr>
                                        <p:cTn dur="1000"/>
                                        <p:tgtEl>
                                          <p:spTgt spid="2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animEffect filter="fade" transition="in">
                                      <p:cBhvr>
                                        <p:cTn dur="1000"/>
                                        <p:tgtEl>
                                          <p:spTgt spid="2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animEffect filter="fade" transition="in">
                                      <p:cBhvr>
                                        <p:cTn dur="1000"/>
                                        <p:tgtEl>
                                          <p:spTgt spid="2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3" st="3"/>
                                            </p:txEl>
                                          </p:spTgt>
                                        </p:tgtEl>
                                        <p:attrNameLst>
                                          <p:attrName>style.visibility</p:attrName>
                                        </p:attrNameLst>
                                      </p:cBhvr>
                                      <p:to>
                                        <p:strVal val="visible"/>
                                      </p:to>
                                    </p:set>
                                    <p:animEffect filter="fade" transition="in">
                                      <p:cBhvr>
                                        <p:cTn dur="1000"/>
                                        <p:tgtEl>
                                          <p:spTgt spid="2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4" st="4"/>
                                            </p:txEl>
                                          </p:spTgt>
                                        </p:tgtEl>
                                        <p:attrNameLst>
                                          <p:attrName>style.visibility</p:attrName>
                                        </p:attrNameLst>
                                      </p:cBhvr>
                                      <p:to>
                                        <p:strVal val="visible"/>
                                      </p:to>
                                    </p:set>
                                    <p:animEffect filter="fade" transition="in">
                                      <p:cBhvr>
                                        <p:cTn dur="1000"/>
                                        <p:tgtEl>
                                          <p:spTgt spid="25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4ed2414100_2_6"/>
          <p:cNvSpPr txBox="1"/>
          <p:nvPr>
            <p:ph idx="6" type="ctrTitle"/>
          </p:nvPr>
        </p:nvSpPr>
        <p:spPr>
          <a:xfrm>
            <a:off x="311700" y="316250"/>
            <a:ext cx="7054200" cy="606600"/>
          </a:xfrm>
          <a:prstGeom prst="rect">
            <a:avLst/>
          </a:prstGeom>
          <a:noFill/>
          <a:ln>
            <a:noFill/>
          </a:ln>
        </p:spPr>
        <p:txBody>
          <a:bodyPr anchorCtr="0" anchor="b" bIns="91425" lIns="91425" spcFirstLastPara="1" rIns="91425" wrap="square" tIns="91425">
            <a:noAutofit/>
          </a:bodyPr>
          <a:lstStyle/>
          <a:p>
            <a:pPr indent="0" lvl="0" marL="0" rtl="0" algn="l">
              <a:lnSpc>
                <a:spcPct val="158823"/>
              </a:lnSpc>
              <a:spcBef>
                <a:spcPts val="2400"/>
              </a:spcBef>
              <a:spcAft>
                <a:spcPts val="2400"/>
              </a:spcAft>
              <a:buSzPts val="1100"/>
              <a:buNone/>
            </a:pPr>
            <a:r>
              <a:rPr b="1" lang="en-GB" sz="2250">
                <a:solidFill>
                  <a:schemeClr val="accent1"/>
                </a:solidFill>
                <a:latin typeface="Arial"/>
                <a:ea typeface="Arial"/>
                <a:cs typeface="Arial"/>
                <a:sym typeface="Arial"/>
              </a:rPr>
              <a:t>Categorii de intrebari la testele tehnice de QA</a:t>
            </a:r>
            <a:endParaRPr>
              <a:solidFill>
                <a:schemeClr val="accent1"/>
              </a:solidFill>
            </a:endParaRPr>
          </a:p>
        </p:txBody>
      </p:sp>
      <p:cxnSp>
        <p:nvCxnSpPr>
          <p:cNvPr id="259" name="Google Shape;259;g24ed2414100_2_6"/>
          <p:cNvCxnSpPr/>
          <p:nvPr/>
        </p:nvCxnSpPr>
        <p:spPr>
          <a:xfrm>
            <a:off x="311700" y="922850"/>
            <a:ext cx="8520600" cy="0"/>
          </a:xfrm>
          <a:prstGeom prst="straightConnector1">
            <a:avLst/>
          </a:prstGeom>
          <a:noFill/>
          <a:ln cap="flat" cmpd="sng" w="9525">
            <a:solidFill>
              <a:schemeClr val="accent1"/>
            </a:solidFill>
            <a:prstDash val="solid"/>
            <a:round/>
            <a:headEnd len="sm" w="sm" type="none"/>
            <a:tailEnd len="sm" w="sm" type="none"/>
          </a:ln>
        </p:spPr>
      </p:cxnSp>
      <p:sp>
        <p:nvSpPr>
          <p:cNvPr id="260" name="Google Shape;260;g24ed2414100_2_6"/>
          <p:cNvSpPr txBox="1"/>
          <p:nvPr/>
        </p:nvSpPr>
        <p:spPr>
          <a:xfrm>
            <a:off x="311700" y="1601050"/>
            <a:ext cx="8520600" cy="2138400"/>
          </a:xfrm>
          <a:prstGeom prst="rect">
            <a:avLst/>
          </a:prstGeom>
          <a:noFill/>
          <a:ln>
            <a:noFill/>
          </a:ln>
        </p:spPr>
        <p:txBody>
          <a:bodyPr anchorCtr="0" anchor="t" bIns="91425" lIns="91425" spcFirstLastPara="1" rIns="91425" wrap="square" tIns="91425">
            <a:spAutoFit/>
          </a:bodyPr>
          <a:lstStyle/>
          <a:p>
            <a:pPr indent="-292100" lvl="0" marL="457200" marR="0" rtl="0" algn="l">
              <a:lnSpc>
                <a:spcPct val="161538"/>
              </a:lnSpc>
              <a:spcBef>
                <a:spcPts val="2400"/>
              </a:spcBef>
              <a:spcAft>
                <a:spcPts val="0"/>
              </a:spcAft>
              <a:buClr>
                <a:srgbClr val="FFFFFF"/>
              </a:buClr>
              <a:buSzPts val="1000"/>
              <a:buFont typeface="Arial"/>
              <a:buAutoNum type="arabicPeriod"/>
            </a:pPr>
            <a:r>
              <a:rPr b="1" i="0" lang="en-GB" sz="1000" u="none" cap="none" strike="noStrike">
                <a:solidFill>
                  <a:srgbClr val="FFFFFF"/>
                </a:solidFill>
                <a:latin typeface="Arial"/>
                <a:ea typeface="Arial"/>
                <a:cs typeface="Arial"/>
                <a:sym typeface="Arial"/>
              </a:rPr>
              <a:t>Intrebari teoretice </a:t>
            </a:r>
            <a:endParaRPr b="1" i="0" sz="1000" u="none" cap="none" strike="noStrike">
              <a:solidFill>
                <a:srgbClr val="FFFFFF"/>
              </a:solidFill>
              <a:latin typeface="Arial"/>
              <a:ea typeface="Arial"/>
              <a:cs typeface="Arial"/>
              <a:sym typeface="Arial"/>
            </a:endParaRPr>
          </a:p>
          <a:p>
            <a:pPr indent="-292100" lvl="0" marL="457200" marR="0" rtl="0" algn="l">
              <a:lnSpc>
                <a:spcPct val="161538"/>
              </a:lnSpc>
              <a:spcBef>
                <a:spcPts val="0"/>
              </a:spcBef>
              <a:spcAft>
                <a:spcPts val="0"/>
              </a:spcAft>
              <a:buClr>
                <a:srgbClr val="FFFFFF"/>
              </a:buClr>
              <a:buSzPts val="1000"/>
              <a:buFont typeface="Arial"/>
              <a:buAutoNum type="arabicPeriod"/>
            </a:pPr>
            <a:r>
              <a:rPr b="1" i="0" lang="en-GB" sz="1000" u="none" cap="none" strike="noStrike">
                <a:solidFill>
                  <a:srgbClr val="FFFFFF"/>
                </a:solidFill>
                <a:latin typeface="Arial"/>
                <a:ea typeface="Arial"/>
                <a:cs typeface="Arial"/>
                <a:sym typeface="Arial"/>
              </a:rPr>
              <a:t>Intrebari de creativitate</a:t>
            </a:r>
            <a:endParaRPr b="1" i="0" sz="1000" u="none" cap="none" strike="noStrike">
              <a:solidFill>
                <a:srgbClr val="FFFFFF"/>
              </a:solidFill>
              <a:latin typeface="Arial"/>
              <a:ea typeface="Arial"/>
              <a:cs typeface="Arial"/>
              <a:sym typeface="Arial"/>
            </a:endParaRPr>
          </a:p>
          <a:p>
            <a:pPr indent="-292100" lvl="0" marL="457200" marR="0" rtl="0" algn="l">
              <a:lnSpc>
                <a:spcPct val="161538"/>
              </a:lnSpc>
              <a:spcBef>
                <a:spcPts val="0"/>
              </a:spcBef>
              <a:spcAft>
                <a:spcPts val="0"/>
              </a:spcAft>
              <a:buClr>
                <a:srgbClr val="FFFFFF"/>
              </a:buClr>
              <a:buSzPts val="1000"/>
              <a:buFont typeface="Arial"/>
              <a:buAutoNum type="arabicPeriod"/>
            </a:pPr>
            <a:r>
              <a:rPr b="1" i="0" lang="en-GB" sz="1000" u="none" cap="none" strike="noStrike">
                <a:solidFill>
                  <a:srgbClr val="FFFFFF"/>
                </a:solidFill>
                <a:latin typeface="Arial"/>
                <a:ea typeface="Arial"/>
                <a:cs typeface="Arial"/>
                <a:sym typeface="Arial"/>
              </a:rPr>
              <a:t>Intrebari de logica</a:t>
            </a:r>
            <a:endParaRPr b="1" i="0" sz="1000" u="none" cap="none" strike="noStrike">
              <a:solidFill>
                <a:srgbClr val="FFFFFF"/>
              </a:solidFill>
              <a:latin typeface="Arial"/>
              <a:ea typeface="Arial"/>
              <a:cs typeface="Arial"/>
              <a:sym typeface="Arial"/>
            </a:endParaRPr>
          </a:p>
          <a:p>
            <a:pPr indent="-292100" lvl="0" marL="457200" marR="0" rtl="0" algn="l">
              <a:lnSpc>
                <a:spcPct val="161538"/>
              </a:lnSpc>
              <a:spcBef>
                <a:spcPts val="0"/>
              </a:spcBef>
              <a:spcAft>
                <a:spcPts val="0"/>
              </a:spcAft>
              <a:buClr>
                <a:srgbClr val="FFFFFF"/>
              </a:buClr>
              <a:buSzPts val="1000"/>
              <a:buFont typeface="Arial"/>
              <a:buAutoNum type="arabicPeriod"/>
            </a:pPr>
            <a:r>
              <a:rPr b="1" i="0" lang="en-GB" sz="1000" u="none" cap="none" strike="noStrike">
                <a:solidFill>
                  <a:srgbClr val="FFFFFF"/>
                </a:solidFill>
                <a:latin typeface="Arial"/>
                <a:ea typeface="Arial"/>
                <a:cs typeface="Arial"/>
                <a:sym typeface="Arial"/>
              </a:rPr>
              <a:t>Intrebari practice (sub forma de exercitii)</a:t>
            </a:r>
            <a:endParaRPr b="1" i="0" sz="1000" u="none" cap="none" strike="noStrike">
              <a:solidFill>
                <a:srgbClr val="FFFFFF"/>
              </a:solidFill>
              <a:latin typeface="Arial"/>
              <a:ea typeface="Arial"/>
              <a:cs typeface="Arial"/>
              <a:sym typeface="Arial"/>
            </a:endParaRPr>
          </a:p>
          <a:p>
            <a:pPr indent="0" lvl="0" marL="0" marR="0" rtl="0" algn="l">
              <a:lnSpc>
                <a:spcPct val="161538"/>
              </a:lnSpc>
              <a:spcBef>
                <a:spcPts val="2400"/>
              </a:spcBef>
              <a:spcAft>
                <a:spcPts val="2400"/>
              </a:spcAft>
              <a:buClr>
                <a:srgbClr val="000000"/>
              </a:buClr>
              <a:buSzPts val="1000"/>
              <a:buFont typeface="Arial"/>
              <a:buNone/>
            </a:pPr>
            <a:r>
              <a:rPr b="1" i="0" lang="en-GB" sz="1000" u="sng" cap="none" strike="noStrike">
                <a:solidFill>
                  <a:schemeClr val="hlink"/>
                </a:solidFill>
                <a:latin typeface="Arial"/>
                <a:ea typeface="Arial"/>
                <a:cs typeface="Arial"/>
                <a:sym typeface="Arial"/>
                <a:hlinkClick r:id="rId3"/>
              </a:rPr>
              <a:t>Aici</a:t>
            </a:r>
            <a:r>
              <a:rPr b="1" i="0" lang="en-GB" sz="1000" u="none" cap="none" strike="noStrike">
                <a:solidFill>
                  <a:srgbClr val="FFFFFF"/>
                </a:solidFill>
                <a:latin typeface="Arial"/>
                <a:ea typeface="Arial"/>
                <a:cs typeface="Arial"/>
                <a:sym typeface="Arial"/>
              </a:rPr>
              <a:t> puteti sa gasiti o serie de teste care au fost primite de catre fosti cursanti la interviuri tehnice. Observati ca sunt teste pur manuale si teste care necesita si cunostinte de testare automata. Lucrati pe unul dintre ele la curs, si analizati-le pe celelalte in privat pentru a va face cat de cat o idee despre cum ar putea sa arate un test de interviu. </a:t>
            </a:r>
            <a:endParaRPr b="1" i="0" sz="10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0" st="0"/>
                                            </p:txEl>
                                          </p:spTgt>
                                        </p:tgtEl>
                                        <p:attrNameLst>
                                          <p:attrName>style.visibility</p:attrName>
                                        </p:attrNameLst>
                                      </p:cBhvr>
                                      <p:to>
                                        <p:strVal val="visible"/>
                                      </p:to>
                                    </p:set>
                                    <p:animEffect filter="fade" transition="in">
                                      <p:cBhvr>
                                        <p:cTn dur="1000"/>
                                        <p:tgtEl>
                                          <p:spTgt spid="2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1" st="1"/>
                                            </p:txEl>
                                          </p:spTgt>
                                        </p:tgtEl>
                                        <p:attrNameLst>
                                          <p:attrName>style.visibility</p:attrName>
                                        </p:attrNameLst>
                                      </p:cBhvr>
                                      <p:to>
                                        <p:strVal val="visible"/>
                                      </p:to>
                                    </p:set>
                                    <p:animEffect filter="fade" transition="in">
                                      <p:cBhvr>
                                        <p:cTn dur="1000"/>
                                        <p:tgtEl>
                                          <p:spTgt spid="2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2" st="2"/>
                                            </p:txEl>
                                          </p:spTgt>
                                        </p:tgtEl>
                                        <p:attrNameLst>
                                          <p:attrName>style.visibility</p:attrName>
                                        </p:attrNameLst>
                                      </p:cBhvr>
                                      <p:to>
                                        <p:strVal val="visible"/>
                                      </p:to>
                                    </p:set>
                                    <p:animEffect filter="fade" transition="in">
                                      <p:cBhvr>
                                        <p:cTn dur="1000"/>
                                        <p:tgtEl>
                                          <p:spTgt spid="2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3" st="3"/>
                                            </p:txEl>
                                          </p:spTgt>
                                        </p:tgtEl>
                                        <p:attrNameLst>
                                          <p:attrName>style.visibility</p:attrName>
                                        </p:attrNameLst>
                                      </p:cBhvr>
                                      <p:to>
                                        <p:strVal val="visible"/>
                                      </p:to>
                                    </p:set>
                                    <p:animEffect filter="fade" transition="in">
                                      <p:cBhvr>
                                        <p:cTn dur="1000"/>
                                        <p:tgtEl>
                                          <p:spTgt spid="2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xEl>
                                              <p:pRg end="4" st="4"/>
                                            </p:txEl>
                                          </p:spTgt>
                                        </p:tgtEl>
                                        <p:attrNameLst>
                                          <p:attrName>style.visibility</p:attrName>
                                        </p:attrNameLst>
                                      </p:cBhvr>
                                      <p:to>
                                        <p:strVal val="visible"/>
                                      </p:to>
                                    </p:set>
                                    <p:animEffect filter="fade" transition="in">
                                      <p:cBhvr>
                                        <p:cTn dur="1000"/>
                                        <p:tgtEl>
                                          <p:spTgt spid="26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253c99fb88b_0_1"/>
          <p:cNvSpPr txBox="1"/>
          <p:nvPr>
            <p:ph idx="6" type="ctrTitle"/>
          </p:nvPr>
        </p:nvSpPr>
        <p:spPr>
          <a:xfrm>
            <a:off x="311700" y="316250"/>
            <a:ext cx="39309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Recomandari Interviu</a:t>
            </a:r>
            <a:endParaRPr>
              <a:solidFill>
                <a:schemeClr val="accent1"/>
              </a:solidFill>
            </a:endParaRPr>
          </a:p>
        </p:txBody>
      </p:sp>
      <p:cxnSp>
        <p:nvCxnSpPr>
          <p:cNvPr id="266" name="Google Shape;266;g253c99fb88b_0_1"/>
          <p:cNvCxnSpPr/>
          <p:nvPr/>
        </p:nvCxnSpPr>
        <p:spPr>
          <a:xfrm>
            <a:off x="311700" y="922850"/>
            <a:ext cx="8520600" cy="0"/>
          </a:xfrm>
          <a:prstGeom prst="straightConnector1">
            <a:avLst/>
          </a:prstGeom>
          <a:noFill/>
          <a:ln cap="flat" cmpd="sng" w="9525">
            <a:solidFill>
              <a:schemeClr val="accent1"/>
            </a:solidFill>
            <a:prstDash val="solid"/>
            <a:round/>
            <a:headEnd len="sm" w="sm" type="none"/>
            <a:tailEnd len="sm" w="sm" type="none"/>
          </a:ln>
        </p:spPr>
      </p:cxnSp>
      <p:sp>
        <p:nvSpPr>
          <p:cNvPr id="267" name="Google Shape;267;g253c99fb88b_0_1"/>
          <p:cNvSpPr txBox="1"/>
          <p:nvPr/>
        </p:nvSpPr>
        <p:spPr>
          <a:xfrm>
            <a:off x="311700" y="1205375"/>
            <a:ext cx="8520600" cy="34170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chemeClr val="lt1"/>
              </a:buClr>
              <a:buSzPts val="1200"/>
              <a:buFont typeface="Calibri"/>
              <a:buChar char="-"/>
            </a:pPr>
            <a:r>
              <a:rPr b="0" i="0" lang="en-GB" sz="1200" u="none" cap="none" strike="noStrike">
                <a:solidFill>
                  <a:schemeClr val="lt1"/>
                </a:solidFill>
                <a:latin typeface="Calibri"/>
                <a:ea typeface="Calibri"/>
                <a:cs typeface="Calibri"/>
                <a:sym typeface="Calibri"/>
              </a:rPr>
              <a:t>Desi e greu de pus in practica, recomandat este cand va duceti la interviu sa fiti calmi si relaxati si sa aratati entuziasm pentru companie, proiect si procesul de invatare in general.</a:t>
            </a:r>
            <a:endParaRPr b="0" i="0" sz="1200" u="none" cap="none" strike="noStrike">
              <a:solidFill>
                <a:schemeClr val="lt1"/>
              </a:solidFill>
              <a:latin typeface="Calibri"/>
              <a:ea typeface="Calibri"/>
              <a:cs typeface="Calibri"/>
              <a:sym typeface="Calibri"/>
            </a:endParaRPr>
          </a:p>
          <a:p>
            <a:pPr indent="-304800" lvl="0" marL="457200" marR="0" rtl="0" algn="l">
              <a:lnSpc>
                <a:spcPct val="150000"/>
              </a:lnSpc>
              <a:spcBef>
                <a:spcPts val="0"/>
              </a:spcBef>
              <a:spcAft>
                <a:spcPts val="0"/>
              </a:spcAft>
              <a:buClr>
                <a:schemeClr val="lt1"/>
              </a:buClr>
              <a:buSzPts val="1200"/>
              <a:buFont typeface="Calibri"/>
              <a:buChar char="-"/>
            </a:pPr>
            <a:r>
              <a:rPr b="0" i="0" lang="en-GB" sz="1200" u="none" cap="none" strike="noStrike">
                <a:solidFill>
                  <a:schemeClr val="lt1"/>
                </a:solidFill>
                <a:latin typeface="Calibri"/>
                <a:ea typeface="Calibri"/>
                <a:cs typeface="Calibri"/>
                <a:sym typeface="Calibri"/>
              </a:rPr>
              <a:t>Avand in vedere ca la inceput nu veti avea experienta este foarte bine sa mizati pe entuziasmul de a invata, pe a va face placuti la interviu si pe a va promova celelalte calitati care va pot face potriviti pentru job</a:t>
            </a:r>
            <a:endParaRPr b="0" i="0" sz="1200" u="none" cap="none" strike="noStrike">
              <a:solidFill>
                <a:schemeClr val="lt1"/>
              </a:solidFill>
              <a:latin typeface="Calibri"/>
              <a:ea typeface="Calibri"/>
              <a:cs typeface="Calibri"/>
              <a:sym typeface="Calibri"/>
            </a:endParaRPr>
          </a:p>
          <a:p>
            <a:pPr indent="-304800" lvl="0" marL="457200" marR="0" rtl="0" algn="l">
              <a:lnSpc>
                <a:spcPct val="150000"/>
              </a:lnSpc>
              <a:spcBef>
                <a:spcPts val="0"/>
              </a:spcBef>
              <a:spcAft>
                <a:spcPts val="0"/>
              </a:spcAft>
              <a:buClr>
                <a:schemeClr val="lt1"/>
              </a:buClr>
              <a:buSzPts val="1200"/>
              <a:buFont typeface="Calibri"/>
              <a:buChar char="-"/>
            </a:pPr>
            <a:r>
              <a:rPr b="0" i="0" lang="en-GB" sz="1200" u="none" cap="none" strike="noStrike">
                <a:solidFill>
                  <a:schemeClr val="lt1"/>
                </a:solidFill>
                <a:latin typeface="Calibri"/>
                <a:ea typeface="Calibri"/>
                <a:cs typeface="Calibri"/>
                <a:sym typeface="Calibri"/>
              </a:rPr>
              <a:t>Creati-va un portofoliu de testare cat mai cuprinzator cu putinta, iar in urma cursului sa aveti un cont de github cu trei repositories, unul care sa contina testare manuala cu jira - testare aplicatie web, unul care sa contina testarea unui API real life (ex: </a:t>
            </a:r>
            <a:r>
              <a:rPr b="0" i="0" lang="en-GB" sz="1200" u="sng" cap="none" strike="noStrike">
                <a:solidFill>
                  <a:schemeClr val="hlink"/>
                </a:solidFill>
                <a:latin typeface="Calibri"/>
                <a:ea typeface="Calibri"/>
                <a:cs typeface="Calibri"/>
                <a:sym typeface="Calibri"/>
                <a:hlinkClick r:id="rId3"/>
              </a:rPr>
              <a:t>spotify</a:t>
            </a:r>
            <a:r>
              <a:rPr b="0" i="0" lang="en-GB" sz="1200" u="none" cap="none" strike="noStrike">
                <a:solidFill>
                  <a:schemeClr val="lt1"/>
                </a:solidFill>
                <a:latin typeface="Calibri"/>
                <a:ea typeface="Calibri"/>
                <a:cs typeface="Calibri"/>
                <a:sym typeface="Calibri"/>
              </a:rPr>
              <a:t> sau </a:t>
            </a:r>
            <a:r>
              <a:rPr b="0" i="0" lang="en-GB" sz="1200" u="sng" cap="none" strike="noStrike">
                <a:solidFill>
                  <a:schemeClr val="hlink"/>
                </a:solidFill>
                <a:latin typeface="Calibri"/>
                <a:ea typeface="Calibri"/>
                <a:cs typeface="Calibri"/>
                <a:sym typeface="Calibri"/>
                <a:hlinkClick r:id="rId4"/>
              </a:rPr>
              <a:t>twitter</a:t>
            </a:r>
            <a:r>
              <a:rPr b="0" i="0" lang="en-GB" sz="1200" u="none" cap="none" strike="noStrike">
                <a:solidFill>
                  <a:schemeClr val="lt1"/>
                </a:solidFill>
                <a:latin typeface="Calibri"/>
                <a:ea typeface="Calibri"/>
                <a:cs typeface="Calibri"/>
                <a:sym typeface="Calibri"/>
              </a:rPr>
              <a:t>) si unul care sa contina cod SQL</a:t>
            </a:r>
            <a:r>
              <a:rPr lang="en-GB" sz="1200">
                <a:solidFill>
                  <a:schemeClr val="lt1"/>
                </a:solidFill>
                <a:latin typeface="Calibri"/>
                <a:ea typeface="Calibri"/>
                <a:cs typeface="Calibri"/>
                <a:sym typeface="Calibri"/>
              </a:rPr>
              <a:t> </a:t>
            </a:r>
            <a:endParaRPr sz="1200">
              <a:solidFill>
                <a:schemeClr val="lt1"/>
              </a:solidFill>
              <a:latin typeface="Calibri"/>
              <a:ea typeface="Calibri"/>
              <a:cs typeface="Calibri"/>
              <a:sym typeface="Calibri"/>
            </a:endParaRPr>
          </a:p>
          <a:p>
            <a:pPr indent="-304800" lvl="0" marL="457200" marR="0" rtl="0" algn="l">
              <a:lnSpc>
                <a:spcPct val="150000"/>
              </a:lnSpc>
              <a:spcBef>
                <a:spcPts val="0"/>
              </a:spcBef>
              <a:spcAft>
                <a:spcPts val="0"/>
              </a:spcAft>
              <a:buClr>
                <a:schemeClr val="lt1"/>
              </a:buClr>
              <a:buSzPts val="1200"/>
              <a:buFont typeface="Calibri"/>
              <a:buChar char="-"/>
            </a:pPr>
            <a:r>
              <a:rPr lang="en-GB" sz="1200">
                <a:solidFill>
                  <a:schemeClr val="lt1"/>
                </a:solidFill>
                <a:latin typeface="Calibri"/>
                <a:ea typeface="Calibri"/>
                <a:cs typeface="Calibri"/>
                <a:sym typeface="Calibri"/>
              </a:rPr>
              <a:t>Aditional, veti avea inca trei repositories care sa contina cele trei framework-uri de testare invatate la curs (libraria unit test, BDD, API Testing)</a:t>
            </a:r>
            <a:endParaRPr sz="1200">
              <a:solidFill>
                <a:schemeClr val="lt1"/>
              </a:solidFill>
              <a:latin typeface="Calibri"/>
              <a:ea typeface="Calibri"/>
              <a:cs typeface="Calibri"/>
              <a:sym typeface="Calibri"/>
            </a:endParaRPr>
          </a:p>
          <a:p>
            <a:pPr indent="-304800" lvl="0" marL="457200" marR="0" rtl="0" algn="l">
              <a:lnSpc>
                <a:spcPct val="150000"/>
              </a:lnSpc>
              <a:spcBef>
                <a:spcPts val="0"/>
              </a:spcBef>
              <a:spcAft>
                <a:spcPts val="0"/>
              </a:spcAft>
              <a:buClr>
                <a:schemeClr val="lt1"/>
              </a:buClr>
              <a:buSzPts val="1200"/>
              <a:buFont typeface="Calibri"/>
              <a:buChar char="-"/>
            </a:pPr>
            <a:r>
              <a:rPr b="0" i="0" lang="en-GB" sz="1200" u="none" cap="none" strike="noStrike">
                <a:solidFill>
                  <a:schemeClr val="lt1"/>
                </a:solidFill>
                <a:latin typeface="Calibri"/>
                <a:ea typeface="Calibri"/>
                <a:cs typeface="Calibri"/>
                <a:sym typeface="Calibri"/>
              </a:rPr>
              <a:t>Va veti lovi de multe refuzuri, iar in contextul asta este extrem de important sa nu va pierdeti speranta si sa continuati sa perseverati si mai ales sa invatati cate ceva din fiecare experienta. Puteti avea noroc sa va angajati foarte repede sau sa dureze o perioada destul de lunga pana va angajati. Dar daca nu renuntati nu aveti cum sa nu va angajati.</a:t>
            </a:r>
            <a:endParaRPr b="0" i="0" sz="12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0" st="0"/>
                                            </p:txEl>
                                          </p:spTgt>
                                        </p:tgtEl>
                                        <p:attrNameLst>
                                          <p:attrName>style.visibility</p:attrName>
                                        </p:attrNameLst>
                                      </p:cBhvr>
                                      <p:to>
                                        <p:strVal val="visible"/>
                                      </p:to>
                                    </p:set>
                                    <p:animEffect filter="fade" transition="in">
                                      <p:cBhvr>
                                        <p:cTn dur="1000"/>
                                        <p:tgtEl>
                                          <p:spTgt spid="2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1" st="1"/>
                                            </p:txEl>
                                          </p:spTgt>
                                        </p:tgtEl>
                                        <p:attrNameLst>
                                          <p:attrName>style.visibility</p:attrName>
                                        </p:attrNameLst>
                                      </p:cBhvr>
                                      <p:to>
                                        <p:strVal val="visible"/>
                                      </p:to>
                                    </p:set>
                                    <p:animEffect filter="fade" transition="in">
                                      <p:cBhvr>
                                        <p:cTn dur="1000"/>
                                        <p:tgtEl>
                                          <p:spTgt spid="2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2" st="2"/>
                                            </p:txEl>
                                          </p:spTgt>
                                        </p:tgtEl>
                                        <p:attrNameLst>
                                          <p:attrName>style.visibility</p:attrName>
                                        </p:attrNameLst>
                                      </p:cBhvr>
                                      <p:to>
                                        <p:strVal val="visible"/>
                                      </p:to>
                                    </p:set>
                                    <p:animEffect filter="fade" transition="in">
                                      <p:cBhvr>
                                        <p:cTn dur="1000"/>
                                        <p:tgtEl>
                                          <p:spTgt spid="2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3" st="3"/>
                                            </p:txEl>
                                          </p:spTgt>
                                        </p:tgtEl>
                                        <p:attrNameLst>
                                          <p:attrName>style.visibility</p:attrName>
                                        </p:attrNameLst>
                                      </p:cBhvr>
                                      <p:to>
                                        <p:strVal val="visible"/>
                                      </p:to>
                                    </p:set>
                                    <p:animEffect filter="fade" transition="in">
                                      <p:cBhvr>
                                        <p:cTn dur="1000"/>
                                        <p:tgtEl>
                                          <p:spTgt spid="2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4" st="4"/>
                                            </p:txEl>
                                          </p:spTgt>
                                        </p:tgtEl>
                                        <p:attrNameLst>
                                          <p:attrName>style.visibility</p:attrName>
                                        </p:attrNameLst>
                                      </p:cBhvr>
                                      <p:to>
                                        <p:strVal val="visible"/>
                                      </p:to>
                                    </p:set>
                                    <p:animEffect filter="fade" transition="in">
                                      <p:cBhvr>
                                        <p:cTn dur="1000"/>
                                        <p:tgtEl>
                                          <p:spTgt spid="26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