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Bree Serif" panose="020B0604020202020204" charset="0"/>
      <p:regular r:id="rId16"/>
    </p:embeddedFont>
    <p:embeddedFont>
      <p:font typeface="Didact Gothic" panose="00000500000000000000" pitchFamily="2" charset="0"/>
      <p:regular r:id="rId17"/>
    </p:embeddedFont>
    <p:embeddedFont>
      <p:font typeface="Roboto" panose="02000000000000000000" pitchFamily="2" charset="0"/>
      <p:regular r:id="rId18"/>
      <p:bold r:id="rId19"/>
      <p:italic r:id="rId20"/>
      <p:boldItalic r:id="rId21"/>
    </p:embeddedFont>
    <p:embeddedFont>
      <p:font typeface="Roboto Black" panose="02000000000000000000" pitchFamily="2" charset="0"/>
      <p:bold r:id="rId22"/>
      <p:boldItalic r:id="rId23"/>
    </p:embeddedFont>
    <p:embeddedFont>
      <p:font typeface="Roboto Light" panose="02000000000000000000" pitchFamily="2" charset="0"/>
      <p:regular r:id="rId24"/>
      <p:bold r:id="rId25"/>
      <p:italic r:id="rId26"/>
      <p:boldItalic r:id="rId27"/>
    </p:embeddedFont>
    <p:embeddedFont>
      <p:font typeface="Roboto Mono" panose="00000009000000000000" pitchFamily="49" charset="0"/>
      <p:regular r:id="rId28"/>
      <p:bold r:id="rId29"/>
      <p:italic r:id="rId30"/>
      <p:boldItalic r:id="rId31"/>
    </p:embeddedFont>
    <p:embeddedFont>
      <p:font typeface="Roboto Thin"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gJzuEqQS6HENambOwy0yNQ2QCc6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9" autoAdjust="0"/>
    <p:restoredTop sz="94660"/>
  </p:normalViewPr>
  <p:slideViewPr>
    <p:cSldViewPr snapToGrid="0" showGuides="1">
      <p:cViewPr varScale="1">
        <p:scale>
          <a:sx n="102" d="100"/>
          <a:sy n="102" d="100"/>
        </p:scale>
        <p:origin x="893"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presProps" Target="presProps.xml"/><Relationship Id="rId21" Type="http://schemas.openxmlformats.org/officeDocument/2006/relationships/font" Target="fonts/font6.fntdata"/><Relationship Id="rId34" Type="http://schemas.openxmlformats.org/officeDocument/2006/relationships/font" Target="fonts/font19.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501c481ae9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g2501c481ae9_0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44b7ec967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g244b7ec9674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108150b074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g1108150b074_0_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521dc8c37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g2521dc8c375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0c0645ead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g10c0645ead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108150b07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g1108150b074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108150b07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g1108150b074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108150b074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g1108150b074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108150b07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g1108150b074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108150b074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g1108150b074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e3764c0daf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g1e3764c0daf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44b7ec967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g244b7ec9674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9"/>
        <p:cNvGrpSpPr/>
        <p:nvPr/>
      </p:nvGrpSpPr>
      <p:grpSpPr>
        <a:xfrm>
          <a:off x="0" y="0"/>
          <a:ext cx="0" cy="0"/>
          <a:chOff x="0" y="0"/>
          <a:chExt cx="0" cy="0"/>
        </a:xfrm>
      </p:grpSpPr>
      <p:sp>
        <p:nvSpPr>
          <p:cNvPr id="10" name="Google Shape;10;p27"/>
          <p:cNvSpPr txBox="1">
            <a:spLocks noGrp="1"/>
          </p:cNvSpPr>
          <p:nvPr>
            <p:ph type="ctrTitle"/>
          </p:nvPr>
        </p:nvSpPr>
        <p:spPr>
          <a:xfrm>
            <a:off x="5237375" y="3670025"/>
            <a:ext cx="3129600" cy="606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accent1"/>
              </a:buClr>
              <a:buSzPts val="3000"/>
              <a:buFont typeface="Roboto Black"/>
              <a:buNone/>
              <a:defRPr sz="3000" b="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a:endParaRPr/>
          </a:p>
        </p:txBody>
      </p:sp>
      <p:sp>
        <p:nvSpPr>
          <p:cNvPr id="11" name="Google Shape;11;p27"/>
          <p:cNvSpPr txBox="1">
            <a:spLocks noGrp="1"/>
          </p:cNvSpPr>
          <p:nvPr>
            <p:ph type="subTitle" idx="1"/>
          </p:nvPr>
        </p:nvSpPr>
        <p:spPr>
          <a:xfrm>
            <a:off x="5237375" y="4181150"/>
            <a:ext cx="3129600" cy="6066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69"/>
        <p:cNvGrpSpPr/>
        <p:nvPr/>
      </p:nvGrpSpPr>
      <p:grpSpPr>
        <a:xfrm>
          <a:off x="0" y="0"/>
          <a:ext cx="0" cy="0"/>
          <a:chOff x="0" y="0"/>
          <a:chExt cx="0" cy="0"/>
        </a:xfrm>
      </p:grpSpPr>
      <p:sp>
        <p:nvSpPr>
          <p:cNvPr id="70" name="Google Shape;70;p39"/>
          <p:cNvSpPr txBox="1">
            <a:spLocks noGrp="1"/>
          </p:cNvSpPr>
          <p:nvPr>
            <p:ph type="subTitle" idx="1"/>
          </p:nvPr>
        </p:nvSpPr>
        <p:spPr>
          <a:xfrm>
            <a:off x="3874950" y="3625075"/>
            <a:ext cx="13941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a:endParaRPr/>
          </a:p>
        </p:txBody>
      </p:sp>
      <p:sp>
        <p:nvSpPr>
          <p:cNvPr id="71" name="Google Shape;71;p39"/>
          <p:cNvSpPr txBox="1">
            <a:spLocks noGrp="1"/>
          </p:cNvSpPr>
          <p:nvPr>
            <p:ph type="subTitle" idx="2"/>
          </p:nvPr>
        </p:nvSpPr>
        <p:spPr>
          <a:xfrm>
            <a:off x="5813500" y="3639800"/>
            <a:ext cx="13941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a:endParaRPr/>
          </a:p>
        </p:txBody>
      </p:sp>
      <p:sp>
        <p:nvSpPr>
          <p:cNvPr id="72" name="Google Shape;72;p39"/>
          <p:cNvSpPr txBox="1">
            <a:spLocks noGrp="1"/>
          </p:cNvSpPr>
          <p:nvPr>
            <p:ph type="subTitle" idx="3"/>
          </p:nvPr>
        </p:nvSpPr>
        <p:spPr>
          <a:xfrm>
            <a:off x="1936387" y="3619725"/>
            <a:ext cx="13941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a:endParaRPr/>
          </a:p>
        </p:txBody>
      </p:sp>
      <p:sp>
        <p:nvSpPr>
          <p:cNvPr id="73" name="Google Shape;73;p39"/>
          <p:cNvSpPr txBox="1">
            <a:spLocks noGrp="1"/>
          </p:cNvSpPr>
          <p:nvPr>
            <p:ph type="ctrTitle"/>
          </p:nvPr>
        </p:nvSpPr>
        <p:spPr>
          <a:xfrm>
            <a:off x="3533994" y="3503375"/>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9pPr>
          </a:lstStyle>
          <a:p>
            <a:endParaRPr/>
          </a:p>
        </p:txBody>
      </p:sp>
      <p:sp>
        <p:nvSpPr>
          <p:cNvPr id="74" name="Google Shape;74;p39"/>
          <p:cNvSpPr txBox="1">
            <a:spLocks noGrp="1"/>
          </p:cNvSpPr>
          <p:nvPr>
            <p:ph type="ctrTitle" idx="4"/>
          </p:nvPr>
        </p:nvSpPr>
        <p:spPr>
          <a:xfrm>
            <a:off x="5472556" y="3523450"/>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9pPr>
          </a:lstStyle>
          <a:p>
            <a:endParaRPr/>
          </a:p>
        </p:txBody>
      </p:sp>
      <p:sp>
        <p:nvSpPr>
          <p:cNvPr id="75" name="Google Shape;75;p39"/>
          <p:cNvSpPr txBox="1">
            <a:spLocks noGrp="1"/>
          </p:cNvSpPr>
          <p:nvPr>
            <p:ph type="ctrTitle" idx="5"/>
          </p:nvPr>
        </p:nvSpPr>
        <p:spPr>
          <a:xfrm>
            <a:off x="1595444" y="3503375"/>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9pPr>
          </a:lstStyle>
          <a:p>
            <a:endParaRPr/>
          </a:p>
        </p:txBody>
      </p:sp>
      <p:sp>
        <p:nvSpPr>
          <p:cNvPr id="76" name="Google Shape;76;p39"/>
          <p:cNvSpPr txBox="1">
            <a:spLocks noGrp="1"/>
          </p:cNvSpPr>
          <p:nvPr>
            <p:ph type="ctrTitle" idx="6"/>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Font typeface="Roboto Black"/>
              <a:buNone/>
              <a:defRPr sz="3000" b="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77"/>
        <p:cNvGrpSpPr/>
        <p:nvPr/>
      </p:nvGrpSpPr>
      <p:grpSpPr>
        <a:xfrm>
          <a:off x="0" y="0"/>
          <a:ext cx="0" cy="0"/>
          <a:chOff x="0" y="0"/>
          <a:chExt cx="0" cy="0"/>
        </a:xfrm>
      </p:grpSpPr>
      <p:sp>
        <p:nvSpPr>
          <p:cNvPr id="78" name="Google Shape;78;p40"/>
          <p:cNvSpPr txBox="1">
            <a:spLocks noGrp="1"/>
          </p:cNvSpPr>
          <p:nvPr>
            <p:ph type="ctrTitle"/>
          </p:nvPr>
        </p:nvSpPr>
        <p:spPr>
          <a:xfrm>
            <a:off x="4893700" y="1737500"/>
            <a:ext cx="35304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Font typeface="Roboto Black"/>
              <a:buNone/>
              <a:defRPr sz="3600" b="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79" name="Google Shape;79;p40"/>
          <p:cNvSpPr txBox="1">
            <a:spLocks noGrp="1"/>
          </p:cNvSpPr>
          <p:nvPr>
            <p:ph type="subTitle" idx="1"/>
          </p:nvPr>
        </p:nvSpPr>
        <p:spPr>
          <a:xfrm>
            <a:off x="4893700" y="2746375"/>
            <a:ext cx="3457500" cy="1420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1" name="Shape 80"/>
        <p:cNvGrpSpPr/>
        <p:nvPr/>
      </p:nvGrpSpPr>
      <p:grpSpPr>
        <a:xfrm>
          <a:off x="0" y="0"/>
          <a:ext cx="0" cy="0"/>
          <a:chOff x="0" y="0"/>
          <a:chExt cx="0" cy="0"/>
        </a:xfrm>
      </p:grpSpPr>
      <p:sp>
        <p:nvSpPr>
          <p:cNvPr id="81" name="Google Shape;81;p35"/>
          <p:cNvSpPr txBox="1">
            <a:spLocks noGrp="1"/>
          </p:cNvSpPr>
          <p:nvPr>
            <p:ph type="ctrTitle"/>
          </p:nvPr>
        </p:nvSpPr>
        <p:spPr>
          <a:xfrm>
            <a:off x="5393881" y="2071888"/>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82" name="Google Shape;82;p35"/>
          <p:cNvSpPr txBox="1">
            <a:spLocks noGrp="1"/>
          </p:cNvSpPr>
          <p:nvPr>
            <p:ph type="ctrTitle" idx="2"/>
          </p:nvPr>
        </p:nvSpPr>
        <p:spPr>
          <a:xfrm>
            <a:off x="5393881" y="3474575"/>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83" name="Google Shape;83;p35"/>
          <p:cNvSpPr txBox="1">
            <a:spLocks noGrp="1"/>
          </p:cNvSpPr>
          <p:nvPr>
            <p:ph type="ctrTitle" idx="3"/>
          </p:nvPr>
        </p:nvSpPr>
        <p:spPr>
          <a:xfrm>
            <a:off x="5393881" y="2773231"/>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84" name="Google Shape;84;p35"/>
          <p:cNvSpPr txBox="1">
            <a:spLocks noGrp="1"/>
          </p:cNvSpPr>
          <p:nvPr>
            <p:ph type="ctrTitle" idx="4"/>
          </p:nvPr>
        </p:nvSpPr>
        <p:spPr>
          <a:xfrm>
            <a:off x="256200" y="637927"/>
            <a:ext cx="7833900" cy="606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3000"/>
              <a:buFont typeface="Roboto Black"/>
              <a:buNone/>
              <a:defRPr sz="3000" b="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REDITS">
  <p:cSld name="TITLE_1_1_2_1_1">
    <p:bg>
      <p:bgPr>
        <a:gradFill>
          <a:gsLst>
            <a:gs pos="0">
              <a:srgbClr val="052643"/>
            </a:gs>
            <a:gs pos="100000">
              <a:srgbClr val="041523"/>
            </a:gs>
          </a:gsLst>
          <a:path path="circle">
            <a:fillToRect l="50000" t="50000" r="50000" b="50000"/>
          </a:path>
          <a:tileRect/>
        </a:gradFill>
        <a:effectLst/>
      </p:bgPr>
    </p:bg>
    <p:spTree>
      <p:nvGrpSpPr>
        <p:cNvPr id="1" name="Shape 85"/>
        <p:cNvGrpSpPr/>
        <p:nvPr/>
      </p:nvGrpSpPr>
      <p:grpSpPr>
        <a:xfrm>
          <a:off x="0" y="0"/>
          <a:ext cx="0" cy="0"/>
          <a:chOff x="0" y="0"/>
          <a:chExt cx="0" cy="0"/>
        </a:xfrm>
      </p:grpSpPr>
      <p:sp>
        <p:nvSpPr>
          <p:cNvPr id="86" name="Google Shape;86;p30"/>
          <p:cNvSpPr/>
          <p:nvPr/>
        </p:nvSpPr>
        <p:spPr>
          <a:xfrm>
            <a:off x="-349375" y="1621200"/>
            <a:ext cx="6832200" cy="29373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30"/>
          <p:cNvSpPr txBox="1">
            <a:spLocks noGrp="1"/>
          </p:cNvSpPr>
          <p:nvPr>
            <p:ph type="body" idx="1"/>
          </p:nvPr>
        </p:nvSpPr>
        <p:spPr>
          <a:xfrm>
            <a:off x="810000" y="2169000"/>
            <a:ext cx="8520600" cy="3416400"/>
          </a:xfrm>
          <a:prstGeom prst="rect">
            <a:avLst/>
          </a:prstGeom>
          <a:noFill/>
          <a:ln>
            <a:noFill/>
          </a:ln>
        </p:spPr>
        <p:txBody>
          <a:bodyPr spcFirstLastPara="1" wrap="square" lIns="91425" tIns="91425" rIns="91425" bIns="91425" anchor="t" anchorCtr="0">
            <a:noAutofit/>
          </a:bodyPr>
          <a:lstStyle>
            <a:lvl1pPr marL="457200" lvl="0" indent="-292100" algn="l">
              <a:lnSpc>
                <a:spcPct val="115000"/>
              </a:lnSpc>
              <a:spcBef>
                <a:spcPts val="0"/>
              </a:spcBef>
              <a:spcAft>
                <a:spcPts val="0"/>
              </a:spcAft>
              <a:buClr>
                <a:srgbClr val="161234"/>
              </a:buClr>
              <a:buSzPts val="1000"/>
              <a:buChar char="●"/>
              <a:defRPr sz="1000">
                <a:solidFill>
                  <a:srgbClr val="161234"/>
                </a:solidFill>
              </a:defRPr>
            </a:lvl1pPr>
            <a:lvl2pPr marL="914400" lvl="1" indent="-292100" algn="l">
              <a:lnSpc>
                <a:spcPct val="115000"/>
              </a:lnSpc>
              <a:spcBef>
                <a:spcPts val="1600"/>
              </a:spcBef>
              <a:spcAft>
                <a:spcPts val="0"/>
              </a:spcAft>
              <a:buClr>
                <a:srgbClr val="161234"/>
              </a:buClr>
              <a:buSzPts val="1000"/>
              <a:buChar char="○"/>
              <a:defRPr sz="1000">
                <a:solidFill>
                  <a:srgbClr val="161234"/>
                </a:solidFill>
              </a:defRPr>
            </a:lvl2pPr>
            <a:lvl3pPr marL="1371600" lvl="2" indent="-292100" algn="l">
              <a:lnSpc>
                <a:spcPct val="115000"/>
              </a:lnSpc>
              <a:spcBef>
                <a:spcPts val="1600"/>
              </a:spcBef>
              <a:spcAft>
                <a:spcPts val="0"/>
              </a:spcAft>
              <a:buClr>
                <a:srgbClr val="161234"/>
              </a:buClr>
              <a:buSzPts val="1000"/>
              <a:buChar char="■"/>
              <a:defRPr sz="1000">
                <a:solidFill>
                  <a:srgbClr val="161234"/>
                </a:solidFill>
              </a:defRPr>
            </a:lvl3pPr>
            <a:lvl4pPr marL="1828800" lvl="3" indent="-292100" algn="l">
              <a:lnSpc>
                <a:spcPct val="115000"/>
              </a:lnSpc>
              <a:spcBef>
                <a:spcPts val="1600"/>
              </a:spcBef>
              <a:spcAft>
                <a:spcPts val="0"/>
              </a:spcAft>
              <a:buClr>
                <a:srgbClr val="161234"/>
              </a:buClr>
              <a:buSzPts val="1000"/>
              <a:buChar char="●"/>
              <a:defRPr sz="1000">
                <a:solidFill>
                  <a:srgbClr val="161234"/>
                </a:solidFill>
              </a:defRPr>
            </a:lvl4pPr>
            <a:lvl5pPr marL="2286000" lvl="4" indent="-292100" algn="l">
              <a:lnSpc>
                <a:spcPct val="115000"/>
              </a:lnSpc>
              <a:spcBef>
                <a:spcPts val="1600"/>
              </a:spcBef>
              <a:spcAft>
                <a:spcPts val="0"/>
              </a:spcAft>
              <a:buClr>
                <a:srgbClr val="161234"/>
              </a:buClr>
              <a:buSzPts val="1000"/>
              <a:buChar char="○"/>
              <a:defRPr sz="1000">
                <a:solidFill>
                  <a:srgbClr val="161234"/>
                </a:solidFill>
              </a:defRPr>
            </a:lvl5pPr>
            <a:lvl6pPr marL="2743200" lvl="5" indent="-292100" algn="l">
              <a:lnSpc>
                <a:spcPct val="115000"/>
              </a:lnSpc>
              <a:spcBef>
                <a:spcPts val="1600"/>
              </a:spcBef>
              <a:spcAft>
                <a:spcPts val="0"/>
              </a:spcAft>
              <a:buClr>
                <a:srgbClr val="161234"/>
              </a:buClr>
              <a:buSzPts val="1000"/>
              <a:buChar char="■"/>
              <a:defRPr sz="1000">
                <a:solidFill>
                  <a:srgbClr val="161234"/>
                </a:solidFill>
              </a:defRPr>
            </a:lvl6pPr>
            <a:lvl7pPr marL="3200400" lvl="6" indent="-292100" algn="l">
              <a:lnSpc>
                <a:spcPct val="115000"/>
              </a:lnSpc>
              <a:spcBef>
                <a:spcPts val="1600"/>
              </a:spcBef>
              <a:spcAft>
                <a:spcPts val="0"/>
              </a:spcAft>
              <a:buClr>
                <a:srgbClr val="161234"/>
              </a:buClr>
              <a:buSzPts val="1000"/>
              <a:buChar char="●"/>
              <a:defRPr sz="1000">
                <a:solidFill>
                  <a:srgbClr val="161234"/>
                </a:solidFill>
              </a:defRPr>
            </a:lvl7pPr>
            <a:lvl8pPr marL="3657600" lvl="7" indent="-292100" algn="l">
              <a:lnSpc>
                <a:spcPct val="115000"/>
              </a:lnSpc>
              <a:spcBef>
                <a:spcPts val="1600"/>
              </a:spcBef>
              <a:spcAft>
                <a:spcPts val="0"/>
              </a:spcAft>
              <a:buClr>
                <a:srgbClr val="161234"/>
              </a:buClr>
              <a:buSzPts val="1000"/>
              <a:buChar char="○"/>
              <a:defRPr sz="1000">
                <a:solidFill>
                  <a:srgbClr val="161234"/>
                </a:solidFill>
              </a:defRPr>
            </a:lvl8pPr>
            <a:lvl9pPr marL="4114800" lvl="8" indent="-292100" algn="l">
              <a:lnSpc>
                <a:spcPct val="115000"/>
              </a:lnSpc>
              <a:spcBef>
                <a:spcPts val="1600"/>
              </a:spcBef>
              <a:spcAft>
                <a:spcPts val="1600"/>
              </a:spcAft>
              <a:buClr>
                <a:srgbClr val="161234"/>
              </a:buClr>
              <a:buSzPts val="1000"/>
              <a:buChar char="■"/>
              <a:defRPr sz="1000">
                <a:solidFill>
                  <a:srgbClr val="161234"/>
                </a:solidFill>
              </a:defRPr>
            </a:lvl9pPr>
          </a:lstStyle>
          <a:p>
            <a:endParaRPr/>
          </a:p>
        </p:txBody>
      </p:sp>
      <p:sp>
        <p:nvSpPr>
          <p:cNvPr id="88" name="Google Shape;88;p30"/>
          <p:cNvSpPr txBox="1">
            <a:spLocks noGrp="1"/>
          </p:cNvSpPr>
          <p:nvPr>
            <p:ph type="ctrTitle"/>
          </p:nvPr>
        </p:nvSpPr>
        <p:spPr>
          <a:xfrm>
            <a:off x="892325" y="644550"/>
            <a:ext cx="79401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Font typeface="Roboto Black"/>
              <a:buNone/>
              <a:defRPr sz="3000" b="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31"/>
          <p:cNvSpPr txBox="1">
            <a:spLocks noGrp="1"/>
          </p:cNvSpPr>
          <p:nvPr>
            <p:ph type="ctrTitle"/>
          </p:nvPr>
        </p:nvSpPr>
        <p:spPr>
          <a:xfrm>
            <a:off x="2770350" y="1558300"/>
            <a:ext cx="3530400" cy="1940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a:endParaRPr/>
          </a:p>
        </p:txBody>
      </p:sp>
      <p:sp>
        <p:nvSpPr>
          <p:cNvPr id="92" name="Google Shape;92;p31"/>
          <p:cNvSpPr txBox="1">
            <a:spLocks noGrp="1"/>
          </p:cNvSpPr>
          <p:nvPr>
            <p:ph type="subTitle" idx="1"/>
          </p:nvPr>
        </p:nvSpPr>
        <p:spPr>
          <a:xfrm>
            <a:off x="2806800" y="1757550"/>
            <a:ext cx="3457500" cy="1420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chemeClr val="lt1"/>
        </a:solid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12"/>
        <p:cNvGrpSpPr/>
        <p:nvPr/>
      </p:nvGrpSpPr>
      <p:grpSpPr>
        <a:xfrm>
          <a:off x="0" y="0"/>
          <a:ext cx="0" cy="0"/>
          <a:chOff x="0" y="0"/>
          <a:chExt cx="0" cy="0"/>
        </a:xfrm>
      </p:grpSpPr>
      <p:sp>
        <p:nvSpPr>
          <p:cNvPr id="13" name="Google Shape;13;p37"/>
          <p:cNvSpPr txBox="1">
            <a:spLocks noGrp="1"/>
          </p:cNvSpPr>
          <p:nvPr>
            <p:ph type="subTitle" idx="1"/>
          </p:nvPr>
        </p:nvSpPr>
        <p:spPr>
          <a:xfrm>
            <a:off x="819931" y="3340125"/>
            <a:ext cx="18894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a:endParaRPr/>
          </a:p>
        </p:txBody>
      </p:sp>
      <p:sp>
        <p:nvSpPr>
          <p:cNvPr id="14" name="Google Shape;14;p37"/>
          <p:cNvSpPr txBox="1">
            <a:spLocks noGrp="1"/>
          </p:cNvSpPr>
          <p:nvPr>
            <p:ph type="subTitle" idx="2"/>
          </p:nvPr>
        </p:nvSpPr>
        <p:spPr>
          <a:xfrm>
            <a:off x="6434656" y="3340125"/>
            <a:ext cx="18894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a:endParaRPr/>
          </a:p>
        </p:txBody>
      </p:sp>
      <p:sp>
        <p:nvSpPr>
          <p:cNvPr id="15" name="Google Shape;15;p37"/>
          <p:cNvSpPr txBox="1">
            <a:spLocks noGrp="1"/>
          </p:cNvSpPr>
          <p:nvPr>
            <p:ph type="subTitle" idx="3"/>
          </p:nvPr>
        </p:nvSpPr>
        <p:spPr>
          <a:xfrm>
            <a:off x="3633931" y="3340125"/>
            <a:ext cx="18894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a:endParaRPr/>
          </a:p>
        </p:txBody>
      </p:sp>
      <p:sp>
        <p:nvSpPr>
          <p:cNvPr id="16" name="Google Shape;16;p37"/>
          <p:cNvSpPr txBox="1">
            <a:spLocks noGrp="1"/>
          </p:cNvSpPr>
          <p:nvPr>
            <p:ph type="ctrTitle"/>
          </p:nvPr>
        </p:nvSpPr>
        <p:spPr>
          <a:xfrm>
            <a:off x="726631" y="3274550"/>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17" name="Google Shape;17;p37"/>
          <p:cNvSpPr txBox="1">
            <a:spLocks noGrp="1"/>
          </p:cNvSpPr>
          <p:nvPr>
            <p:ph type="ctrTitle" idx="4"/>
          </p:nvPr>
        </p:nvSpPr>
        <p:spPr>
          <a:xfrm>
            <a:off x="6341356" y="3274550"/>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18" name="Google Shape;18;p37"/>
          <p:cNvSpPr txBox="1">
            <a:spLocks noGrp="1"/>
          </p:cNvSpPr>
          <p:nvPr>
            <p:ph type="ctrTitle" idx="5"/>
          </p:nvPr>
        </p:nvSpPr>
        <p:spPr>
          <a:xfrm>
            <a:off x="3540631" y="3274550"/>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19" name="Google Shape;19;p37"/>
          <p:cNvSpPr txBox="1">
            <a:spLocks noGrp="1"/>
          </p:cNvSpPr>
          <p:nvPr>
            <p:ph type="ctrTitle" idx="6"/>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Font typeface="Roboto Black"/>
              <a:buNone/>
              <a:defRPr sz="3000" b="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IMAGE 2">
  <p:cSld name="TITLE_1_1_1_2_2">
    <p:bg>
      <p:bgPr>
        <a:gradFill>
          <a:gsLst>
            <a:gs pos="0">
              <a:srgbClr val="052643"/>
            </a:gs>
            <a:gs pos="100000">
              <a:srgbClr val="041523"/>
            </a:gs>
          </a:gsLst>
          <a:path path="circle">
            <a:fillToRect l="50000" t="50000" r="50000" b="50000"/>
          </a:path>
          <a:tileRect/>
        </a:gradFill>
        <a:effectLst/>
      </p:bgPr>
    </p:bg>
    <p:spTree>
      <p:nvGrpSpPr>
        <p:cNvPr id="1" name="Shape 20"/>
        <p:cNvGrpSpPr/>
        <p:nvPr/>
      </p:nvGrpSpPr>
      <p:grpSpPr>
        <a:xfrm>
          <a:off x="0" y="0"/>
          <a:ext cx="0" cy="0"/>
          <a:chOff x="0" y="0"/>
          <a:chExt cx="0" cy="0"/>
        </a:xfrm>
      </p:grpSpPr>
      <p:sp>
        <p:nvSpPr>
          <p:cNvPr id="21" name="Google Shape;21;p36"/>
          <p:cNvSpPr txBox="1">
            <a:spLocks noGrp="1"/>
          </p:cNvSpPr>
          <p:nvPr>
            <p:ph type="ctrTitle"/>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Font typeface="Roboto Black"/>
              <a:buNone/>
              <a:defRPr sz="3000" b="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22"/>
        <p:cNvGrpSpPr/>
        <p:nvPr/>
      </p:nvGrpSpPr>
      <p:grpSpPr>
        <a:xfrm>
          <a:off x="0" y="0"/>
          <a:ext cx="0" cy="0"/>
          <a:chOff x="0" y="0"/>
          <a:chExt cx="0" cy="0"/>
        </a:xfrm>
      </p:grpSpPr>
      <p:sp>
        <p:nvSpPr>
          <p:cNvPr id="23" name="Google Shape;23;p32"/>
          <p:cNvSpPr txBox="1">
            <a:spLocks noGrp="1"/>
          </p:cNvSpPr>
          <p:nvPr>
            <p:ph type="ctrTitle"/>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Font typeface="Roboto Black"/>
              <a:buNone/>
              <a:defRPr sz="3000" b="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4" name="Google Shape;24;p32"/>
          <p:cNvSpPr txBox="1">
            <a:spLocks noGrp="1"/>
          </p:cNvSpPr>
          <p:nvPr>
            <p:ph type="subTitle" idx="1"/>
          </p:nvPr>
        </p:nvSpPr>
        <p:spPr>
          <a:xfrm>
            <a:off x="6411225" y="2121900"/>
            <a:ext cx="1889400" cy="50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25" name="Google Shape;25;p32"/>
          <p:cNvSpPr txBox="1">
            <a:spLocks noGrp="1"/>
          </p:cNvSpPr>
          <p:nvPr>
            <p:ph type="title" idx="2"/>
          </p:nvPr>
        </p:nvSpPr>
        <p:spPr>
          <a:xfrm>
            <a:off x="5167125" y="1901250"/>
            <a:ext cx="1176900" cy="606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endParaRPr/>
          </a:p>
        </p:txBody>
      </p:sp>
      <p:sp>
        <p:nvSpPr>
          <p:cNvPr id="26" name="Google Shape;26;p32"/>
          <p:cNvSpPr txBox="1">
            <a:spLocks noGrp="1"/>
          </p:cNvSpPr>
          <p:nvPr>
            <p:ph type="subTitle" idx="3"/>
          </p:nvPr>
        </p:nvSpPr>
        <p:spPr>
          <a:xfrm>
            <a:off x="6411225" y="3046600"/>
            <a:ext cx="1889400" cy="50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27" name="Google Shape;27;p32"/>
          <p:cNvSpPr txBox="1">
            <a:spLocks noGrp="1"/>
          </p:cNvSpPr>
          <p:nvPr>
            <p:ph type="title" idx="4"/>
          </p:nvPr>
        </p:nvSpPr>
        <p:spPr>
          <a:xfrm>
            <a:off x="5167125" y="2797975"/>
            <a:ext cx="1176900" cy="606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endParaRPr/>
          </a:p>
        </p:txBody>
      </p:sp>
      <p:sp>
        <p:nvSpPr>
          <p:cNvPr id="28" name="Google Shape;28;p32"/>
          <p:cNvSpPr txBox="1">
            <a:spLocks noGrp="1"/>
          </p:cNvSpPr>
          <p:nvPr>
            <p:ph type="subTitle" idx="5"/>
          </p:nvPr>
        </p:nvSpPr>
        <p:spPr>
          <a:xfrm>
            <a:off x="6411225" y="3935450"/>
            <a:ext cx="1889400" cy="50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29" name="Google Shape;29;p32"/>
          <p:cNvSpPr txBox="1">
            <a:spLocks noGrp="1"/>
          </p:cNvSpPr>
          <p:nvPr>
            <p:ph type="title" idx="6"/>
          </p:nvPr>
        </p:nvSpPr>
        <p:spPr>
          <a:xfrm>
            <a:off x="5167125" y="3694700"/>
            <a:ext cx="1176900" cy="606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endParaRPr/>
          </a:p>
        </p:txBody>
      </p:sp>
      <p:sp>
        <p:nvSpPr>
          <p:cNvPr id="30" name="Google Shape;30;p32"/>
          <p:cNvSpPr txBox="1">
            <a:spLocks noGrp="1"/>
          </p:cNvSpPr>
          <p:nvPr>
            <p:ph type="subTitle" idx="7"/>
          </p:nvPr>
        </p:nvSpPr>
        <p:spPr>
          <a:xfrm>
            <a:off x="725750" y="2121900"/>
            <a:ext cx="2010000" cy="502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31" name="Google Shape;31;p32"/>
          <p:cNvSpPr txBox="1">
            <a:spLocks noGrp="1"/>
          </p:cNvSpPr>
          <p:nvPr>
            <p:ph type="title" idx="8"/>
          </p:nvPr>
        </p:nvSpPr>
        <p:spPr>
          <a:xfrm>
            <a:off x="2827575" y="1901250"/>
            <a:ext cx="1176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endParaRPr/>
          </a:p>
        </p:txBody>
      </p:sp>
      <p:sp>
        <p:nvSpPr>
          <p:cNvPr id="32" name="Google Shape;32;p32"/>
          <p:cNvSpPr txBox="1">
            <a:spLocks noGrp="1"/>
          </p:cNvSpPr>
          <p:nvPr>
            <p:ph type="subTitle" idx="9"/>
          </p:nvPr>
        </p:nvSpPr>
        <p:spPr>
          <a:xfrm>
            <a:off x="725750" y="3046600"/>
            <a:ext cx="2010000" cy="502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33" name="Google Shape;33;p32"/>
          <p:cNvSpPr txBox="1">
            <a:spLocks noGrp="1"/>
          </p:cNvSpPr>
          <p:nvPr>
            <p:ph type="title" idx="13"/>
          </p:nvPr>
        </p:nvSpPr>
        <p:spPr>
          <a:xfrm>
            <a:off x="2827575" y="2797975"/>
            <a:ext cx="1176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endParaRPr/>
          </a:p>
        </p:txBody>
      </p:sp>
      <p:sp>
        <p:nvSpPr>
          <p:cNvPr id="34" name="Google Shape;34;p32"/>
          <p:cNvSpPr txBox="1">
            <a:spLocks noGrp="1"/>
          </p:cNvSpPr>
          <p:nvPr>
            <p:ph type="subTitle" idx="14"/>
          </p:nvPr>
        </p:nvSpPr>
        <p:spPr>
          <a:xfrm>
            <a:off x="725750" y="3935450"/>
            <a:ext cx="2010000" cy="502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35" name="Google Shape;35;p32"/>
          <p:cNvSpPr txBox="1">
            <a:spLocks noGrp="1"/>
          </p:cNvSpPr>
          <p:nvPr>
            <p:ph type="title" idx="15"/>
          </p:nvPr>
        </p:nvSpPr>
        <p:spPr>
          <a:xfrm>
            <a:off x="2827575" y="3694700"/>
            <a:ext cx="1176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endParaRPr/>
          </a:p>
        </p:txBody>
      </p:sp>
      <p:sp>
        <p:nvSpPr>
          <p:cNvPr id="36" name="Google Shape;36;p32"/>
          <p:cNvSpPr txBox="1">
            <a:spLocks noGrp="1"/>
          </p:cNvSpPr>
          <p:nvPr>
            <p:ph type="ctrTitle" idx="16"/>
          </p:nvPr>
        </p:nvSpPr>
        <p:spPr>
          <a:xfrm>
            <a:off x="643488" y="2050763"/>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37" name="Google Shape;37;p32"/>
          <p:cNvSpPr txBox="1">
            <a:spLocks noGrp="1"/>
          </p:cNvSpPr>
          <p:nvPr>
            <p:ph type="ctrTitle" idx="17"/>
          </p:nvPr>
        </p:nvSpPr>
        <p:spPr>
          <a:xfrm>
            <a:off x="643488" y="2974963"/>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38" name="Google Shape;38;p32"/>
          <p:cNvSpPr txBox="1">
            <a:spLocks noGrp="1"/>
          </p:cNvSpPr>
          <p:nvPr>
            <p:ph type="ctrTitle" idx="18"/>
          </p:nvPr>
        </p:nvSpPr>
        <p:spPr>
          <a:xfrm>
            <a:off x="643488" y="3863900"/>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39" name="Google Shape;39;p32"/>
          <p:cNvSpPr txBox="1">
            <a:spLocks noGrp="1"/>
          </p:cNvSpPr>
          <p:nvPr>
            <p:ph type="ctrTitle" idx="19"/>
          </p:nvPr>
        </p:nvSpPr>
        <p:spPr>
          <a:xfrm>
            <a:off x="6424513" y="2050763"/>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40" name="Google Shape;40;p32"/>
          <p:cNvSpPr txBox="1">
            <a:spLocks noGrp="1"/>
          </p:cNvSpPr>
          <p:nvPr>
            <p:ph type="ctrTitle" idx="20"/>
          </p:nvPr>
        </p:nvSpPr>
        <p:spPr>
          <a:xfrm>
            <a:off x="6424513" y="2974963"/>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41" name="Google Shape;41;p32"/>
          <p:cNvSpPr txBox="1">
            <a:spLocks noGrp="1"/>
          </p:cNvSpPr>
          <p:nvPr>
            <p:ph type="ctrTitle" idx="21"/>
          </p:nvPr>
        </p:nvSpPr>
        <p:spPr>
          <a:xfrm>
            <a:off x="6424513" y="3863900"/>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GRAPHIC">
  <p:cSld name="TITLE_1_1_1_2">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38"/>
          <p:cNvSpPr txBox="1">
            <a:spLocks noGrp="1"/>
          </p:cNvSpPr>
          <p:nvPr>
            <p:ph type="ctrTitle"/>
          </p:nvPr>
        </p:nvSpPr>
        <p:spPr>
          <a:xfrm>
            <a:off x="5822506" y="2519563"/>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9pPr>
          </a:lstStyle>
          <a:p>
            <a:endParaRPr/>
          </a:p>
        </p:txBody>
      </p:sp>
      <p:sp>
        <p:nvSpPr>
          <p:cNvPr id="44" name="Google Shape;44;p38"/>
          <p:cNvSpPr txBox="1">
            <a:spLocks noGrp="1"/>
          </p:cNvSpPr>
          <p:nvPr>
            <p:ph type="ctrTitle" idx="2"/>
          </p:nvPr>
        </p:nvSpPr>
        <p:spPr>
          <a:xfrm>
            <a:off x="5822506" y="3943413"/>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9pPr>
          </a:lstStyle>
          <a:p>
            <a:endParaRPr/>
          </a:p>
        </p:txBody>
      </p:sp>
      <p:sp>
        <p:nvSpPr>
          <p:cNvPr id="45" name="Google Shape;45;p38"/>
          <p:cNvSpPr txBox="1">
            <a:spLocks noGrp="1"/>
          </p:cNvSpPr>
          <p:nvPr>
            <p:ph type="ctrTitle" idx="3"/>
          </p:nvPr>
        </p:nvSpPr>
        <p:spPr>
          <a:xfrm>
            <a:off x="5822506" y="3231488"/>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9pPr>
          </a:lstStyle>
          <a:p>
            <a:endParaRPr/>
          </a:p>
        </p:txBody>
      </p:sp>
      <p:sp>
        <p:nvSpPr>
          <p:cNvPr id="46" name="Google Shape;46;p38"/>
          <p:cNvSpPr txBox="1">
            <a:spLocks noGrp="1"/>
          </p:cNvSpPr>
          <p:nvPr>
            <p:ph type="title" idx="4"/>
          </p:nvPr>
        </p:nvSpPr>
        <p:spPr>
          <a:xfrm>
            <a:off x="5822506" y="1971825"/>
            <a:ext cx="1176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endParaRPr/>
          </a:p>
        </p:txBody>
      </p:sp>
      <p:sp>
        <p:nvSpPr>
          <p:cNvPr id="47" name="Google Shape;47;p38"/>
          <p:cNvSpPr txBox="1">
            <a:spLocks noGrp="1"/>
          </p:cNvSpPr>
          <p:nvPr>
            <p:ph type="title" idx="5"/>
          </p:nvPr>
        </p:nvSpPr>
        <p:spPr>
          <a:xfrm>
            <a:off x="5822506" y="2712375"/>
            <a:ext cx="1176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endParaRPr/>
          </a:p>
        </p:txBody>
      </p:sp>
      <p:sp>
        <p:nvSpPr>
          <p:cNvPr id="48" name="Google Shape;48;p38"/>
          <p:cNvSpPr txBox="1">
            <a:spLocks noGrp="1"/>
          </p:cNvSpPr>
          <p:nvPr>
            <p:ph type="title" idx="6"/>
          </p:nvPr>
        </p:nvSpPr>
        <p:spPr>
          <a:xfrm>
            <a:off x="5822506" y="3442200"/>
            <a:ext cx="1176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endParaRPr/>
          </a:p>
        </p:txBody>
      </p:sp>
      <p:sp>
        <p:nvSpPr>
          <p:cNvPr id="49" name="Google Shape;49;p38"/>
          <p:cNvSpPr txBox="1">
            <a:spLocks noGrp="1"/>
          </p:cNvSpPr>
          <p:nvPr>
            <p:ph type="ctrTitle" idx="7"/>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Font typeface="Roboto Black"/>
              <a:buNone/>
              <a:defRPr sz="3000" b="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50"/>
        <p:cNvGrpSpPr/>
        <p:nvPr/>
      </p:nvGrpSpPr>
      <p:grpSpPr>
        <a:xfrm>
          <a:off x="0" y="0"/>
          <a:ext cx="0" cy="0"/>
          <a:chOff x="0" y="0"/>
          <a:chExt cx="0" cy="0"/>
        </a:xfrm>
      </p:grpSpPr>
      <p:sp>
        <p:nvSpPr>
          <p:cNvPr id="51" name="Google Shape;51;p29"/>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1EFFC1"/>
              </a:solidFill>
              <a:latin typeface="Arial"/>
              <a:ea typeface="Arial"/>
              <a:cs typeface="Arial"/>
              <a:sym typeface="Arial"/>
            </a:endParaRPr>
          </a:p>
        </p:txBody>
      </p:sp>
      <p:sp>
        <p:nvSpPr>
          <p:cNvPr id="52" name="Google Shape;52;p29"/>
          <p:cNvSpPr txBox="1">
            <a:spLocks noGrp="1"/>
          </p:cNvSpPr>
          <p:nvPr>
            <p:ph type="ctrTitle"/>
          </p:nvPr>
        </p:nvSpPr>
        <p:spPr>
          <a:xfrm>
            <a:off x="3986575" y="1429225"/>
            <a:ext cx="35781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a:endParaRPr/>
          </a:p>
        </p:txBody>
      </p:sp>
      <p:sp>
        <p:nvSpPr>
          <p:cNvPr id="53" name="Google Shape;53;p29"/>
          <p:cNvSpPr txBox="1">
            <a:spLocks noGrp="1"/>
          </p:cNvSpPr>
          <p:nvPr>
            <p:ph type="subTitle" idx="1"/>
          </p:nvPr>
        </p:nvSpPr>
        <p:spPr>
          <a:xfrm>
            <a:off x="3986575" y="2421700"/>
            <a:ext cx="4470900" cy="187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54"/>
        <p:cNvGrpSpPr/>
        <p:nvPr/>
      </p:nvGrpSpPr>
      <p:grpSpPr>
        <a:xfrm>
          <a:off x="0" y="0"/>
          <a:ext cx="0" cy="0"/>
          <a:chOff x="0" y="0"/>
          <a:chExt cx="0" cy="0"/>
        </a:xfrm>
      </p:grpSpPr>
      <p:sp>
        <p:nvSpPr>
          <p:cNvPr id="55" name="Google Shape;55;p28"/>
          <p:cNvSpPr txBox="1">
            <a:spLocks noGrp="1"/>
          </p:cNvSpPr>
          <p:nvPr>
            <p:ph type="ctrTitle"/>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Font typeface="Roboto Black"/>
              <a:buNone/>
              <a:defRPr sz="3000" b="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2 ">
  <p:cSld name="TITLE_1_1_1_1_1">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33"/>
          <p:cNvSpPr txBox="1">
            <a:spLocks noGrp="1"/>
          </p:cNvSpPr>
          <p:nvPr>
            <p:ph type="subTitle" idx="1"/>
          </p:nvPr>
        </p:nvSpPr>
        <p:spPr>
          <a:xfrm>
            <a:off x="3874944" y="3523425"/>
            <a:ext cx="13941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a:endParaRPr/>
          </a:p>
        </p:txBody>
      </p:sp>
      <p:sp>
        <p:nvSpPr>
          <p:cNvPr id="58" name="Google Shape;58;p33"/>
          <p:cNvSpPr txBox="1">
            <a:spLocks noGrp="1"/>
          </p:cNvSpPr>
          <p:nvPr>
            <p:ph type="subTitle" idx="2"/>
          </p:nvPr>
        </p:nvSpPr>
        <p:spPr>
          <a:xfrm>
            <a:off x="6042106" y="3192125"/>
            <a:ext cx="13941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a:endParaRPr/>
          </a:p>
        </p:txBody>
      </p:sp>
      <p:sp>
        <p:nvSpPr>
          <p:cNvPr id="59" name="Google Shape;59;p33"/>
          <p:cNvSpPr txBox="1">
            <a:spLocks noGrp="1"/>
          </p:cNvSpPr>
          <p:nvPr>
            <p:ph type="subTitle" idx="3"/>
          </p:nvPr>
        </p:nvSpPr>
        <p:spPr>
          <a:xfrm>
            <a:off x="1707794" y="3891050"/>
            <a:ext cx="13941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a:endParaRPr/>
          </a:p>
        </p:txBody>
      </p:sp>
      <p:sp>
        <p:nvSpPr>
          <p:cNvPr id="60" name="Google Shape;60;p33"/>
          <p:cNvSpPr txBox="1">
            <a:spLocks noGrp="1"/>
          </p:cNvSpPr>
          <p:nvPr>
            <p:ph type="ctrTitle"/>
          </p:nvPr>
        </p:nvSpPr>
        <p:spPr>
          <a:xfrm>
            <a:off x="3533994" y="3422225"/>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9pPr>
          </a:lstStyle>
          <a:p>
            <a:endParaRPr/>
          </a:p>
        </p:txBody>
      </p:sp>
      <p:sp>
        <p:nvSpPr>
          <p:cNvPr id="61" name="Google Shape;61;p33"/>
          <p:cNvSpPr txBox="1">
            <a:spLocks noGrp="1"/>
          </p:cNvSpPr>
          <p:nvPr>
            <p:ph type="ctrTitle" idx="4"/>
          </p:nvPr>
        </p:nvSpPr>
        <p:spPr>
          <a:xfrm>
            <a:off x="5701156" y="3096475"/>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9pPr>
          </a:lstStyle>
          <a:p>
            <a:endParaRPr/>
          </a:p>
        </p:txBody>
      </p:sp>
      <p:sp>
        <p:nvSpPr>
          <p:cNvPr id="62" name="Google Shape;62;p33"/>
          <p:cNvSpPr txBox="1">
            <a:spLocks noGrp="1"/>
          </p:cNvSpPr>
          <p:nvPr>
            <p:ph type="ctrTitle" idx="5"/>
          </p:nvPr>
        </p:nvSpPr>
        <p:spPr>
          <a:xfrm>
            <a:off x="1366844" y="3789650"/>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9pPr>
          </a:lstStyle>
          <a:p>
            <a:endParaRPr/>
          </a:p>
        </p:txBody>
      </p:sp>
      <p:sp>
        <p:nvSpPr>
          <p:cNvPr id="63" name="Google Shape;63;p33"/>
          <p:cNvSpPr txBox="1">
            <a:spLocks noGrp="1"/>
          </p:cNvSpPr>
          <p:nvPr>
            <p:ph type="ctrTitle" idx="6"/>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Font typeface="Roboto Black"/>
              <a:buNone/>
              <a:defRPr sz="3000" b="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34"/>
          <p:cNvSpPr txBox="1">
            <a:spLocks noGrp="1"/>
          </p:cNvSpPr>
          <p:nvPr>
            <p:ph type="ctrTitle"/>
          </p:nvPr>
        </p:nvSpPr>
        <p:spPr>
          <a:xfrm>
            <a:off x="1557931" y="2064013"/>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66" name="Google Shape;66;p34"/>
          <p:cNvSpPr txBox="1">
            <a:spLocks noGrp="1"/>
          </p:cNvSpPr>
          <p:nvPr>
            <p:ph type="ctrTitle" idx="2"/>
          </p:nvPr>
        </p:nvSpPr>
        <p:spPr>
          <a:xfrm>
            <a:off x="1557931" y="3466700"/>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67" name="Google Shape;67;p34"/>
          <p:cNvSpPr txBox="1">
            <a:spLocks noGrp="1"/>
          </p:cNvSpPr>
          <p:nvPr>
            <p:ph type="ctrTitle" idx="3"/>
          </p:nvPr>
        </p:nvSpPr>
        <p:spPr>
          <a:xfrm>
            <a:off x="1557931" y="2765356"/>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68" name="Google Shape;68;p34"/>
          <p:cNvSpPr txBox="1">
            <a:spLocks noGrp="1"/>
          </p:cNvSpPr>
          <p:nvPr>
            <p:ph type="ctrTitle" idx="4"/>
          </p:nvPr>
        </p:nvSpPr>
        <p:spPr>
          <a:xfrm>
            <a:off x="998325" y="644550"/>
            <a:ext cx="7833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Font typeface="Roboto Black"/>
              <a:buNone/>
              <a:defRPr sz="3000" b="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6"/>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800"/>
              <a:buFont typeface="Roboto Black"/>
              <a:buNone/>
              <a:defRPr sz="2800" b="0" i="0" u="none" strike="noStrike" cap="none">
                <a:solidFill>
                  <a:schemeClr val="lt1"/>
                </a:solidFill>
                <a:latin typeface="Roboto Black"/>
                <a:ea typeface="Roboto Black"/>
                <a:cs typeface="Roboto Black"/>
                <a:sym typeface="Roboto Black"/>
              </a:defRPr>
            </a:lvl1pPr>
            <a:lvl2pPr marR="0" lvl="1" algn="l" rtl="0">
              <a:lnSpc>
                <a:spcPct val="100000"/>
              </a:lnSpc>
              <a:spcBef>
                <a:spcPts val="0"/>
              </a:spcBef>
              <a:spcAft>
                <a:spcPts val="0"/>
              </a:spcAft>
              <a:buClr>
                <a:schemeClr val="lt1"/>
              </a:buClr>
              <a:buSzPts val="2800"/>
              <a:buFont typeface="Bree Serif"/>
              <a:buNone/>
              <a:defRPr sz="2800" b="1" i="0" u="none" strike="noStrike" cap="none">
                <a:solidFill>
                  <a:schemeClr val="lt1"/>
                </a:solidFill>
                <a:latin typeface="Bree Serif"/>
                <a:ea typeface="Bree Serif"/>
                <a:cs typeface="Bree Serif"/>
                <a:sym typeface="Bree Serif"/>
              </a:defRPr>
            </a:lvl2pPr>
            <a:lvl3pPr marR="0" lvl="2" algn="l" rtl="0">
              <a:lnSpc>
                <a:spcPct val="100000"/>
              </a:lnSpc>
              <a:spcBef>
                <a:spcPts val="0"/>
              </a:spcBef>
              <a:spcAft>
                <a:spcPts val="0"/>
              </a:spcAft>
              <a:buClr>
                <a:schemeClr val="lt1"/>
              </a:buClr>
              <a:buSzPts val="2800"/>
              <a:buFont typeface="Bree Serif"/>
              <a:buNone/>
              <a:defRPr sz="2800" b="1" i="0" u="none" strike="noStrike" cap="none">
                <a:solidFill>
                  <a:schemeClr val="lt1"/>
                </a:solidFill>
                <a:latin typeface="Bree Serif"/>
                <a:ea typeface="Bree Serif"/>
                <a:cs typeface="Bree Serif"/>
                <a:sym typeface="Bree Serif"/>
              </a:defRPr>
            </a:lvl3pPr>
            <a:lvl4pPr marR="0" lvl="3" algn="l" rtl="0">
              <a:lnSpc>
                <a:spcPct val="100000"/>
              </a:lnSpc>
              <a:spcBef>
                <a:spcPts val="0"/>
              </a:spcBef>
              <a:spcAft>
                <a:spcPts val="0"/>
              </a:spcAft>
              <a:buClr>
                <a:schemeClr val="lt1"/>
              </a:buClr>
              <a:buSzPts val="2800"/>
              <a:buFont typeface="Bree Serif"/>
              <a:buNone/>
              <a:defRPr sz="2800" b="1" i="0" u="none" strike="noStrike" cap="none">
                <a:solidFill>
                  <a:schemeClr val="lt1"/>
                </a:solidFill>
                <a:latin typeface="Bree Serif"/>
                <a:ea typeface="Bree Serif"/>
                <a:cs typeface="Bree Serif"/>
                <a:sym typeface="Bree Serif"/>
              </a:defRPr>
            </a:lvl4pPr>
            <a:lvl5pPr marR="0" lvl="4" algn="l" rtl="0">
              <a:lnSpc>
                <a:spcPct val="100000"/>
              </a:lnSpc>
              <a:spcBef>
                <a:spcPts val="0"/>
              </a:spcBef>
              <a:spcAft>
                <a:spcPts val="0"/>
              </a:spcAft>
              <a:buClr>
                <a:schemeClr val="lt1"/>
              </a:buClr>
              <a:buSzPts val="2800"/>
              <a:buFont typeface="Bree Serif"/>
              <a:buNone/>
              <a:defRPr sz="2800" b="1" i="0" u="none" strike="noStrike" cap="none">
                <a:solidFill>
                  <a:schemeClr val="lt1"/>
                </a:solidFill>
                <a:latin typeface="Bree Serif"/>
                <a:ea typeface="Bree Serif"/>
                <a:cs typeface="Bree Serif"/>
                <a:sym typeface="Bree Serif"/>
              </a:defRPr>
            </a:lvl5pPr>
            <a:lvl6pPr marR="0" lvl="5" algn="l" rtl="0">
              <a:lnSpc>
                <a:spcPct val="100000"/>
              </a:lnSpc>
              <a:spcBef>
                <a:spcPts val="0"/>
              </a:spcBef>
              <a:spcAft>
                <a:spcPts val="0"/>
              </a:spcAft>
              <a:buClr>
                <a:schemeClr val="lt1"/>
              </a:buClr>
              <a:buSzPts val="2800"/>
              <a:buFont typeface="Bree Serif"/>
              <a:buNone/>
              <a:defRPr sz="2800" b="1" i="0" u="none" strike="noStrike" cap="none">
                <a:solidFill>
                  <a:schemeClr val="lt1"/>
                </a:solidFill>
                <a:latin typeface="Bree Serif"/>
                <a:ea typeface="Bree Serif"/>
                <a:cs typeface="Bree Serif"/>
                <a:sym typeface="Bree Serif"/>
              </a:defRPr>
            </a:lvl6pPr>
            <a:lvl7pPr marR="0" lvl="6" algn="l" rtl="0">
              <a:lnSpc>
                <a:spcPct val="100000"/>
              </a:lnSpc>
              <a:spcBef>
                <a:spcPts val="0"/>
              </a:spcBef>
              <a:spcAft>
                <a:spcPts val="0"/>
              </a:spcAft>
              <a:buClr>
                <a:schemeClr val="lt1"/>
              </a:buClr>
              <a:buSzPts val="2800"/>
              <a:buFont typeface="Bree Serif"/>
              <a:buNone/>
              <a:defRPr sz="2800" b="1" i="0" u="none" strike="noStrike" cap="none">
                <a:solidFill>
                  <a:schemeClr val="lt1"/>
                </a:solidFill>
                <a:latin typeface="Bree Serif"/>
                <a:ea typeface="Bree Serif"/>
                <a:cs typeface="Bree Serif"/>
                <a:sym typeface="Bree Serif"/>
              </a:defRPr>
            </a:lvl7pPr>
            <a:lvl8pPr marR="0" lvl="7" algn="l" rtl="0">
              <a:lnSpc>
                <a:spcPct val="100000"/>
              </a:lnSpc>
              <a:spcBef>
                <a:spcPts val="0"/>
              </a:spcBef>
              <a:spcAft>
                <a:spcPts val="0"/>
              </a:spcAft>
              <a:buClr>
                <a:schemeClr val="lt1"/>
              </a:buClr>
              <a:buSzPts val="2800"/>
              <a:buFont typeface="Bree Serif"/>
              <a:buNone/>
              <a:defRPr sz="2800" b="1" i="0" u="none" strike="noStrike" cap="none">
                <a:solidFill>
                  <a:schemeClr val="lt1"/>
                </a:solidFill>
                <a:latin typeface="Bree Serif"/>
                <a:ea typeface="Bree Serif"/>
                <a:cs typeface="Bree Serif"/>
                <a:sym typeface="Bree Serif"/>
              </a:defRPr>
            </a:lvl8pPr>
            <a:lvl9pPr marR="0" lvl="8" algn="l" rtl="0">
              <a:lnSpc>
                <a:spcPct val="100000"/>
              </a:lnSpc>
              <a:spcBef>
                <a:spcPts val="0"/>
              </a:spcBef>
              <a:spcAft>
                <a:spcPts val="0"/>
              </a:spcAft>
              <a:buClr>
                <a:schemeClr val="lt1"/>
              </a:buClr>
              <a:buSzPts val="2800"/>
              <a:buFont typeface="Bree Serif"/>
              <a:buNone/>
              <a:defRPr sz="2800" b="1" i="0" u="none" strike="noStrike" cap="none">
                <a:solidFill>
                  <a:schemeClr val="lt1"/>
                </a:solidFill>
                <a:latin typeface="Bree Serif"/>
                <a:ea typeface="Bree Serif"/>
                <a:cs typeface="Bree Serif"/>
                <a:sym typeface="Bree Serif"/>
              </a:defRPr>
            </a:lvl9pPr>
          </a:lstStyle>
          <a:p>
            <a:endParaRPr/>
          </a:p>
        </p:txBody>
      </p:sp>
      <p:sp>
        <p:nvSpPr>
          <p:cNvPr id="7" name="Google Shape;7;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1"/>
              </a:buClr>
              <a:buSzPts val="1800"/>
              <a:buFont typeface="Roboto Light"/>
              <a:buChar char="●"/>
              <a:defRPr sz="1800" b="0" i="0" u="none" strike="noStrike" cap="none">
                <a:solidFill>
                  <a:schemeClr val="lt1"/>
                </a:solidFill>
                <a:latin typeface="Roboto Light"/>
                <a:ea typeface="Roboto Light"/>
                <a:cs typeface="Roboto Light"/>
                <a:sym typeface="Roboto Light"/>
              </a:defRPr>
            </a:lvl1pPr>
            <a:lvl2pPr marL="914400" marR="0" lvl="1" indent="-317500" algn="l" rtl="0">
              <a:lnSpc>
                <a:spcPct val="115000"/>
              </a:lnSpc>
              <a:spcBef>
                <a:spcPts val="1600"/>
              </a:spcBef>
              <a:spcAft>
                <a:spcPts val="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2pPr>
            <a:lvl3pPr marL="1371600" marR="0" lvl="2" indent="-317500" algn="l" rtl="0">
              <a:lnSpc>
                <a:spcPct val="115000"/>
              </a:lnSpc>
              <a:spcBef>
                <a:spcPts val="1600"/>
              </a:spcBef>
              <a:spcAft>
                <a:spcPts val="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3pPr>
            <a:lvl4pPr marL="1828800" marR="0" lvl="3" indent="-317500" algn="l" rtl="0">
              <a:lnSpc>
                <a:spcPct val="115000"/>
              </a:lnSpc>
              <a:spcBef>
                <a:spcPts val="1600"/>
              </a:spcBef>
              <a:spcAft>
                <a:spcPts val="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4pPr>
            <a:lvl5pPr marL="2286000" marR="0" lvl="4" indent="-317500" algn="l" rtl="0">
              <a:lnSpc>
                <a:spcPct val="115000"/>
              </a:lnSpc>
              <a:spcBef>
                <a:spcPts val="1600"/>
              </a:spcBef>
              <a:spcAft>
                <a:spcPts val="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5pPr>
            <a:lvl6pPr marL="2743200" marR="0" lvl="5" indent="-317500" algn="l" rtl="0">
              <a:lnSpc>
                <a:spcPct val="115000"/>
              </a:lnSpc>
              <a:spcBef>
                <a:spcPts val="1600"/>
              </a:spcBef>
              <a:spcAft>
                <a:spcPts val="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6pPr>
            <a:lvl7pPr marL="3200400" marR="0" lvl="6" indent="-317500" algn="l" rtl="0">
              <a:lnSpc>
                <a:spcPct val="115000"/>
              </a:lnSpc>
              <a:spcBef>
                <a:spcPts val="1600"/>
              </a:spcBef>
              <a:spcAft>
                <a:spcPts val="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7pPr>
            <a:lvl8pPr marL="3657600" marR="0" lvl="7" indent="-317500" algn="l" rtl="0">
              <a:lnSpc>
                <a:spcPct val="115000"/>
              </a:lnSpc>
              <a:spcBef>
                <a:spcPts val="1600"/>
              </a:spcBef>
              <a:spcAft>
                <a:spcPts val="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8pPr>
            <a:lvl9pPr marL="4114800" marR="0" lvl="8" indent="-317500" algn="l" rtl="0">
              <a:lnSpc>
                <a:spcPct val="115000"/>
              </a:lnSpc>
              <a:spcBef>
                <a:spcPts val="1600"/>
              </a:spcBef>
              <a:spcAft>
                <a:spcPts val="160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9pPr>
          </a:lstStyle>
          <a:p>
            <a:endParaRPr/>
          </a:p>
        </p:txBody>
      </p:sp>
      <p:pic>
        <p:nvPicPr>
          <p:cNvPr id="8" name="Google Shape;8;p26"/>
          <p:cNvPicPr preferRelativeResize="0"/>
          <p:nvPr/>
        </p:nvPicPr>
        <p:blipFill rotWithShape="1">
          <a:blip r:embed="rId17">
            <a:alphaModFix/>
          </a:blip>
          <a:srcRect/>
          <a:stretch/>
        </p:blipFill>
        <p:spPr>
          <a:xfrm>
            <a:off x="7785930" y="98225"/>
            <a:ext cx="1229945" cy="3468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
          <p:cNvSpPr txBox="1">
            <a:spLocks noGrp="1"/>
          </p:cNvSpPr>
          <p:nvPr>
            <p:ph type="ctrTitle"/>
          </p:nvPr>
        </p:nvSpPr>
        <p:spPr>
          <a:xfrm>
            <a:off x="5237375" y="3670025"/>
            <a:ext cx="3745200" cy="6066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3000"/>
              <a:buNone/>
            </a:pPr>
            <a:r>
              <a:rPr lang="en-GB"/>
              <a:t>Sesiune Teoretica 3</a:t>
            </a:r>
            <a:endParaRPr/>
          </a:p>
        </p:txBody>
      </p:sp>
      <p:sp>
        <p:nvSpPr>
          <p:cNvPr id="99" name="Google Shape;99;p1"/>
          <p:cNvSpPr txBox="1">
            <a:spLocks noGrp="1"/>
          </p:cNvSpPr>
          <p:nvPr>
            <p:ph type="subTitle" idx="1"/>
          </p:nvPr>
        </p:nvSpPr>
        <p:spPr>
          <a:xfrm>
            <a:off x="5727625" y="4148638"/>
            <a:ext cx="3129600" cy="606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r>
              <a:rPr lang="en-GB" sz="1700"/>
              <a:t>TDD vs BDD - POM</a:t>
            </a:r>
            <a:endParaRPr sz="1700"/>
          </a:p>
        </p:txBody>
      </p:sp>
      <p:sp>
        <p:nvSpPr>
          <p:cNvPr id="100" name="Google Shape;100;p1"/>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
          <p:cNvSpPr/>
          <p:nvPr/>
        </p:nvSpPr>
        <p:spPr>
          <a:xfrm>
            <a:off x="1655007" y="2725228"/>
            <a:ext cx="24" cy="24"/>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2501c481ae9_0_27"/>
          <p:cNvSpPr txBox="1">
            <a:spLocks noGrp="1"/>
          </p:cNvSpPr>
          <p:nvPr>
            <p:ph type="ctrTitle"/>
          </p:nvPr>
        </p:nvSpPr>
        <p:spPr>
          <a:xfrm>
            <a:off x="153850" y="69375"/>
            <a:ext cx="17235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GB"/>
              <a:t>Gherkin</a:t>
            </a:r>
            <a:endParaRPr b="1">
              <a:solidFill>
                <a:schemeClr val="lt2"/>
              </a:solidFill>
              <a:latin typeface="Roboto"/>
              <a:ea typeface="Roboto"/>
              <a:cs typeface="Roboto"/>
              <a:sym typeface="Roboto"/>
            </a:endParaRPr>
          </a:p>
        </p:txBody>
      </p:sp>
      <p:cxnSp>
        <p:nvCxnSpPr>
          <p:cNvPr id="265" name="Google Shape;265;g2501c481ae9_0_27"/>
          <p:cNvCxnSpPr/>
          <p:nvPr/>
        </p:nvCxnSpPr>
        <p:spPr>
          <a:xfrm>
            <a:off x="311700" y="636238"/>
            <a:ext cx="8520600" cy="0"/>
          </a:xfrm>
          <a:prstGeom prst="straightConnector1">
            <a:avLst/>
          </a:prstGeom>
          <a:noFill/>
          <a:ln w="9525" cap="flat" cmpd="sng">
            <a:solidFill>
              <a:schemeClr val="accent1"/>
            </a:solidFill>
            <a:prstDash val="solid"/>
            <a:round/>
            <a:headEnd type="none" w="sm" len="sm"/>
            <a:tailEnd type="none" w="sm" len="sm"/>
          </a:ln>
        </p:spPr>
      </p:cxnSp>
      <p:sp>
        <p:nvSpPr>
          <p:cNvPr id="266" name="Google Shape;266;g2501c481ae9_0_27"/>
          <p:cNvSpPr txBox="1"/>
          <p:nvPr/>
        </p:nvSpPr>
        <p:spPr>
          <a:xfrm>
            <a:off x="311700" y="1416500"/>
            <a:ext cx="8520600" cy="4002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Roboto"/>
              <a:ea typeface="Roboto"/>
              <a:cs typeface="Roboto"/>
              <a:sym typeface="Roboto"/>
            </a:endParaRPr>
          </a:p>
        </p:txBody>
      </p:sp>
      <p:sp>
        <p:nvSpPr>
          <p:cNvPr id="267" name="Google Shape;267;g2501c481ae9_0_27"/>
          <p:cNvSpPr txBox="1"/>
          <p:nvPr/>
        </p:nvSpPr>
        <p:spPr>
          <a:xfrm>
            <a:off x="311700" y="964125"/>
            <a:ext cx="4410900" cy="3879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GB" sz="1000" b="1">
                <a:solidFill>
                  <a:schemeClr val="lt1"/>
                </a:solidFill>
                <a:latin typeface="Roboto"/>
                <a:ea typeface="Roboto"/>
                <a:cs typeface="Roboto"/>
                <a:sym typeface="Roboto"/>
              </a:rPr>
              <a:t>Gherkin este un limbaj descriptiv folosit in procesul de BDD pentru a putea implementa scenariile de business intr-un limbaj natural, scris intr-o engleza simpla astfel incat sa poata sa fie inteles de catre toate persoanele implicate. </a:t>
            </a:r>
            <a:endParaRPr sz="1000" b="1">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000" b="1">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GB" sz="1000" b="1">
                <a:solidFill>
                  <a:schemeClr val="lt1"/>
                </a:solidFill>
                <a:latin typeface="Roboto"/>
                <a:ea typeface="Roboto"/>
                <a:cs typeface="Roboto"/>
                <a:sym typeface="Roboto"/>
              </a:rPr>
              <a:t>Exista mai multe elemente care pot fi folosite in limbajul gherkin, dar cele mai utilizate sunt: GIVEN, WHEN, THEN, SCENARIO, SCENARIO OUTLINE, BACKGROUND</a:t>
            </a:r>
            <a:endParaRPr sz="1000" b="1">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000" b="1">
              <a:solidFill>
                <a:schemeClr val="lt1"/>
              </a:solidFill>
              <a:latin typeface="Roboto"/>
              <a:ea typeface="Roboto"/>
              <a:cs typeface="Roboto"/>
              <a:sym typeface="Roboto"/>
            </a:endParaRPr>
          </a:p>
          <a:p>
            <a:pPr marL="457200" marR="0" lvl="0" indent="-292100" algn="l" rtl="0">
              <a:lnSpc>
                <a:spcPct val="100000"/>
              </a:lnSpc>
              <a:spcBef>
                <a:spcPts val="0"/>
              </a:spcBef>
              <a:spcAft>
                <a:spcPts val="0"/>
              </a:spcAft>
              <a:buClr>
                <a:schemeClr val="lt1"/>
              </a:buClr>
              <a:buSzPts val="1000"/>
              <a:buFont typeface="Roboto"/>
              <a:buChar char="●"/>
            </a:pPr>
            <a:r>
              <a:rPr lang="en-GB" sz="1000" b="1">
                <a:solidFill>
                  <a:schemeClr val="lt1"/>
                </a:solidFill>
                <a:latin typeface="Roboto"/>
                <a:ea typeface="Roboto"/>
                <a:cs typeface="Roboto"/>
                <a:sym typeface="Roboto"/>
              </a:rPr>
              <a:t>Scenario - reprezinta testul pe care il facem. Spre exemplu: Verifica faptul ca utilizatorul se poate loga in aplicatie cu credentiale valide</a:t>
            </a:r>
            <a:endParaRPr sz="1000" b="1">
              <a:solidFill>
                <a:schemeClr val="lt1"/>
              </a:solidFill>
              <a:latin typeface="Roboto"/>
              <a:ea typeface="Roboto"/>
              <a:cs typeface="Roboto"/>
              <a:sym typeface="Roboto"/>
            </a:endParaRPr>
          </a:p>
          <a:p>
            <a:pPr marL="457200" marR="0" lvl="0" indent="-292100" algn="l" rtl="0">
              <a:lnSpc>
                <a:spcPct val="100000"/>
              </a:lnSpc>
              <a:spcBef>
                <a:spcPts val="0"/>
              </a:spcBef>
              <a:spcAft>
                <a:spcPts val="0"/>
              </a:spcAft>
              <a:buClr>
                <a:schemeClr val="lt1"/>
              </a:buClr>
              <a:buSzPts val="1000"/>
              <a:buFont typeface="Roboto"/>
              <a:buChar char="●"/>
            </a:pPr>
            <a:r>
              <a:rPr lang="en-GB" sz="1000" b="1">
                <a:solidFill>
                  <a:schemeClr val="lt1"/>
                </a:solidFill>
                <a:latin typeface="Roboto"/>
                <a:ea typeface="Roboto"/>
                <a:cs typeface="Roboto"/>
                <a:sym typeface="Roboto"/>
              </a:rPr>
              <a:t>Scenario outline este folosit atunci cand vrem sa executam aceiasi pasi de mai multe ori cu diverse seturi de inputuri</a:t>
            </a:r>
            <a:endParaRPr sz="1000" b="1">
              <a:solidFill>
                <a:schemeClr val="lt1"/>
              </a:solidFill>
              <a:latin typeface="Roboto"/>
              <a:ea typeface="Roboto"/>
              <a:cs typeface="Roboto"/>
              <a:sym typeface="Roboto"/>
            </a:endParaRPr>
          </a:p>
          <a:p>
            <a:pPr marL="457200" marR="0" lvl="0" indent="-292100" algn="l" rtl="0">
              <a:lnSpc>
                <a:spcPct val="100000"/>
              </a:lnSpc>
              <a:spcBef>
                <a:spcPts val="0"/>
              </a:spcBef>
              <a:spcAft>
                <a:spcPts val="0"/>
              </a:spcAft>
              <a:buClr>
                <a:schemeClr val="lt1"/>
              </a:buClr>
              <a:buSzPts val="1000"/>
              <a:buFont typeface="Roboto"/>
              <a:buChar char="●"/>
            </a:pPr>
            <a:r>
              <a:rPr lang="en-GB" sz="1000" b="1">
                <a:solidFill>
                  <a:schemeClr val="lt1"/>
                </a:solidFill>
                <a:latin typeface="Roboto"/>
                <a:ea typeface="Roboto"/>
                <a:cs typeface="Roboto"/>
                <a:sym typeface="Roboto"/>
              </a:rPr>
              <a:t>Given - descrie contextul in care se desfasoara actiunea, ca un fel de preconditii</a:t>
            </a:r>
            <a:endParaRPr sz="1000" b="1">
              <a:solidFill>
                <a:schemeClr val="lt1"/>
              </a:solidFill>
              <a:latin typeface="Roboto"/>
              <a:ea typeface="Roboto"/>
              <a:cs typeface="Roboto"/>
              <a:sym typeface="Roboto"/>
            </a:endParaRPr>
          </a:p>
          <a:p>
            <a:pPr marL="457200" marR="0" lvl="0" indent="-292100" algn="l" rtl="0">
              <a:lnSpc>
                <a:spcPct val="100000"/>
              </a:lnSpc>
              <a:spcBef>
                <a:spcPts val="0"/>
              </a:spcBef>
              <a:spcAft>
                <a:spcPts val="0"/>
              </a:spcAft>
              <a:buClr>
                <a:schemeClr val="lt1"/>
              </a:buClr>
              <a:buSzPts val="1000"/>
              <a:buFont typeface="Roboto"/>
              <a:buChar char="●"/>
            </a:pPr>
            <a:r>
              <a:rPr lang="en-GB" sz="1000" b="1">
                <a:solidFill>
                  <a:schemeClr val="lt1"/>
                </a:solidFill>
                <a:latin typeface="Roboto"/>
                <a:ea typeface="Roboto"/>
                <a:cs typeface="Roboto"/>
                <a:sym typeface="Roboto"/>
              </a:rPr>
              <a:t>When - descrie pas cu pas ce ar trebui sa facem ca sa putem sa validam corectitudinea functionalitatii care ne intereseaza</a:t>
            </a:r>
            <a:endParaRPr sz="1000" b="1">
              <a:solidFill>
                <a:schemeClr val="lt1"/>
              </a:solidFill>
              <a:latin typeface="Roboto"/>
              <a:ea typeface="Roboto"/>
              <a:cs typeface="Roboto"/>
              <a:sym typeface="Roboto"/>
            </a:endParaRPr>
          </a:p>
          <a:p>
            <a:pPr marL="457200" marR="0" lvl="0" indent="-292100" algn="l" rtl="0">
              <a:lnSpc>
                <a:spcPct val="100000"/>
              </a:lnSpc>
              <a:spcBef>
                <a:spcPts val="0"/>
              </a:spcBef>
              <a:spcAft>
                <a:spcPts val="0"/>
              </a:spcAft>
              <a:buClr>
                <a:schemeClr val="lt1"/>
              </a:buClr>
              <a:buSzPts val="1000"/>
              <a:buFont typeface="Roboto"/>
              <a:buChar char="●"/>
            </a:pPr>
            <a:r>
              <a:rPr lang="en-GB" sz="1000" b="1">
                <a:solidFill>
                  <a:schemeClr val="lt1"/>
                </a:solidFill>
                <a:latin typeface="Roboto"/>
                <a:ea typeface="Roboto"/>
                <a:cs typeface="Roboto"/>
                <a:sym typeface="Roboto"/>
              </a:rPr>
              <a:t>Then - descrie ce ar trebui sa se intample in urma secventei de activitati descrise prin When</a:t>
            </a:r>
            <a:endParaRPr sz="1000" b="1">
              <a:solidFill>
                <a:schemeClr val="lt1"/>
              </a:solidFill>
              <a:latin typeface="Roboto"/>
              <a:ea typeface="Roboto"/>
              <a:cs typeface="Roboto"/>
              <a:sym typeface="Roboto"/>
            </a:endParaRPr>
          </a:p>
          <a:p>
            <a:pPr marL="457200" marR="0" lvl="0" indent="-292100" algn="l" rtl="0">
              <a:lnSpc>
                <a:spcPct val="100000"/>
              </a:lnSpc>
              <a:spcBef>
                <a:spcPts val="0"/>
              </a:spcBef>
              <a:spcAft>
                <a:spcPts val="0"/>
              </a:spcAft>
              <a:buClr>
                <a:schemeClr val="lt1"/>
              </a:buClr>
              <a:buSzPts val="1000"/>
              <a:buFont typeface="Roboto"/>
              <a:buChar char="●"/>
            </a:pPr>
            <a:r>
              <a:rPr lang="en-GB" sz="1000" b="1">
                <a:solidFill>
                  <a:schemeClr val="lt1"/>
                </a:solidFill>
                <a:latin typeface="Roboto"/>
                <a:ea typeface="Roboto"/>
                <a:cs typeface="Roboto"/>
                <a:sym typeface="Roboto"/>
              </a:rPr>
              <a:t>Background se foloseste atunci cand vrem sa dam un context general tuturor scenariilor din fisierul curent, astfel incat putem sa scriem un given o singura data si sa se propage la toate scenariile, in loc sa scriem cod redundant pentru fiecare scenariu</a:t>
            </a:r>
            <a:endParaRPr sz="1000" b="1">
              <a:solidFill>
                <a:schemeClr val="lt1"/>
              </a:solidFill>
              <a:latin typeface="Roboto"/>
              <a:ea typeface="Roboto"/>
              <a:cs typeface="Roboto"/>
              <a:sym typeface="Roboto"/>
            </a:endParaRPr>
          </a:p>
        </p:txBody>
      </p:sp>
      <p:pic>
        <p:nvPicPr>
          <p:cNvPr id="268" name="Google Shape;268;g2501c481ae9_0_27"/>
          <p:cNvPicPr preferRelativeResize="0"/>
          <p:nvPr/>
        </p:nvPicPr>
        <p:blipFill rotWithShape="1">
          <a:blip r:embed="rId3">
            <a:alphaModFix/>
          </a:blip>
          <a:srcRect/>
          <a:stretch/>
        </p:blipFill>
        <p:spPr>
          <a:xfrm>
            <a:off x="5076648" y="1029688"/>
            <a:ext cx="3755650" cy="3747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g244b7ec9674_0_2"/>
          <p:cNvSpPr txBox="1">
            <a:spLocks noGrp="1"/>
          </p:cNvSpPr>
          <p:nvPr>
            <p:ph type="ctrTitle"/>
          </p:nvPr>
        </p:nvSpPr>
        <p:spPr>
          <a:xfrm>
            <a:off x="311700" y="395275"/>
            <a:ext cx="15825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GB"/>
              <a:t>Tag-uri</a:t>
            </a:r>
            <a:endParaRPr/>
          </a:p>
        </p:txBody>
      </p:sp>
      <p:cxnSp>
        <p:nvCxnSpPr>
          <p:cNvPr id="274" name="Google Shape;274;g244b7ec9674_0_2"/>
          <p:cNvCxnSpPr/>
          <p:nvPr/>
        </p:nvCxnSpPr>
        <p:spPr>
          <a:xfrm>
            <a:off x="311700" y="1001875"/>
            <a:ext cx="8520600" cy="0"/>
          </a:xfrm>
          <a:prstGeom prst="straightConnector1">
            <a:avLst/>
          </a:prstGeom>
          <a:noFill/>
          <a:ln w="9525" cap="flat" cmpd="sng">
            <a:solidFill>
              <a:schemeClr val="accent1"/>
            </a:solidFill>
            <a:prstDash val="solid"/>
            <a:round/>
            <a:headEnd type="none" w="sm" len="sm"/>
            <a:tailEnd type="none" w="sm" len="sm"/>
          </a:ln>
        </p:spPr>
      </p:cxnSp>
      <p:sp>
        <p:nvSpPr>
          <p:cNvPr id="275" name="Google Shape;275;g244b7ec9674_0_2"/>
          <p:cNvSpPr txBox="1"/>
          <p:nvPr/>
        </p:nvSpPr>
        <p:spPr>
          <a:xfrm>
            <a:off x="311700" y="1657100"/>
            <a:ext cx="8520600" cy="1477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GB" sz="1200" b="1">
                <a:solidFill>
                  <a:schemeClr val="lt1"/>
                </a:solidFill>
                <a:latin typeface="Roboto"/>
                <a:ea typeface="Roboto"/>
                <a:cs typeface="Roboto"/>
                <a:sym typeface="Roboto"/>
              </a:rPr>
              <a:t>Atunci cand vrem sa rulam doar anumite scenarii ne putem folosi de conceptul de tag-uri. Fiecare scenariu poate sa aiba unul sau mai multe tag-uri precedate de caracterul @. </a:t>
            </a:r>
            <a:endParaRPr sz="1200" b="1">
              <a:solidFill>
                <a:schemeClr val="lt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a:buNone/>
            </a:pPr>
            <a:endParaRPr sz="1200" b="1">
              <a:solidFill>
                <a:schemeClr val="lt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a:buNone/>
            </a:pPr>
            <a:r>
              <a:rPr lang="en-GB" sz="1200" b="1">
                <a:solidFill>
                  <a:schemeClr val="lt1"/>
                </a:solidFill>
                <a:latin typeface="Roboto"/>
                <a:ea typeface="Roboto"/>
                <a:cs typeface="Roboto"/>
                <a:sym typeface="Roboto"/>
              </a:rPr>
              <a:t>Spre exemplu putem sa ii punem unui test tag-ul @T1 sau tagul @smoketesting sau tag-ul @regressiontesting sau tag-ul @checkout. Textul este user defined dar este important sa aiba o relevanta pentru noi.</a:t>
            </a:r>
            <a:endParaRPr sz="1200" b="1">
              <a:solidFill>
                <a:schemeClr val="lt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a:buNone/>
            </a:pPr>
            <a:endParaRPr sz="1200" b="1">
              <a:solidFill>
                <a:schemeClr val="lt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a:buNone/>
            </a:pPr>
            <a:r>
              <a:rPr lang="en-GB" sz="1200" b="1">
                <a:solidFill>
                  <a:schemeClr val="lt1"/>
                </a:solidFill>
                <a:latin typeface="Roboto"/>
                <a:ea typeface="Roboto"/>
                <a:cs typeface="Roboto"/>
                <a:sym typeface="Roboto"/>
              </a:rPr>
              <a:t>Aceste tag-uri vor fi utilizate la momentul rularii fisierelor de tip feature, asa cum veti vedea la sesiunile viitoare.</a:t>
            </a:r>
            <a:endParaRPr sz="1200" b="1">
              <a:solidFill>
                <a:schemeClr val="lt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5">
                                            <p:txEl>
                                              <p:pRg st="0" end="0"/>
                                            </p:txEl>
                                          </p:spTgt>
                                        </p:tgtEl>
                                        <p:attrNameLst>
                                          <p:attrName>style.visibility</p:attrName>
                                        </p:attrNameLst>
                                      </p:cBhvr>
                                      <p:to>
                                        <p:strVal val="visible"/>
                                      </p:to>
                                    </p:set>
                                    <p:animEffect transition="in" filter="fade">
                                      <p:cBhvr>
                                        <p:cTn id="7" dur="1000"/>
                                        <p:tgtEl>
                                          <p:spTgt spid="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5">
                                            <p:txEl>
                                              <p:pRg st="1" end="1"/>
                                            </p:txEl>
                                          </p:spTgt>
                                        </p:tgtEl>
                                        <p:attrNameLst>
                                          <p:attrName>style.visibility</p:attrName>
                                        </p:attrNameLst>
                                      </p:cBhvr>
                                      <p:to>
                                        <p:strVal val="visible"/>
                                      </p:to>
                                    </p:set>
                                    <p:animEffect transition="in" filter="fade">
                                      <p:cBhvr>
                                        <p:cTn id="12" dur="1000"/>
                                        <p:tgtEl>
                                          <p:spTgt spid="2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5">
                                            <p:txEl>
                                              <p:pRg st="2" end="2"/>
                                            </p:txEl>
                                          </p:spTgt>
                                        </p:tgtEl>
                                        <p:attrNameLst>
                                          <p:attrName>style.visibility</p:attrName>
                                        </p:attrNameLst>
                                      </p:cBhvr>
                                      <p:to>
                                        <p:strVal val="visible"/>
                                      </p:to>
                                    </p:set>
                                    <p:animEffect transition="in" filter="fade">
                                      <p:cBhvr>
                                        <p:cTn id="17" dur="1000"/>
                                        <p:tgtEl>
                                          <p:spTgt spid="2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5">
                                            <p:txEl>
                                              <p:pRg st="3" end="3"/>
                                            </p:txEl>
                                          </p:spTgt>
                                        </p:tgtEl>
                                        <p:attrNameLst>
                                          <p:attrName>style.visibility</p:attrName>
                                        </p:attrNameLst>
                                      </p:cBhvr>
                                      <p:to>
                                        <p:strVal val="visible"/>
                                      </p:to>
                                    </p:set>
                                    <p:animEffect transition="in" filter="fade">
                                      <p:cBhvr>
                                        <p:cTn id="22" dur="1000"/>
                                        <p:tgtEl>
                                          <p:spTgt spid="2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5">
                                            <p:txEl>
                                              <p:pRg st="4" end="4"/>
                                            </p:txEl>
                                          </p:spTgt>
                                        </p:tgtEl>
                                        <p:attrNameLst>
                                          <p:attrName>style.visibility</p:attrName>
                                        </p:attrNameLst>
                                      </p:cBhvr>
                                      <p:to>
                                        <p:strVal val="visible"/>
                                      </p:to>
                                    </p:set>
                                    <p:animEffect transition="in" filter="fade">
                                      <p:cBhvr>
                                        <p:cTn id="27" dur="1000"/>
                                        <p:tgtEl>
                                          <p:spTgt spid="2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1108150b074_0_43"/>
          <p:cNvSpPr txBox="1">
            <a:spLocks noGrp="1"/>
          </p:cNvSpPr>
          <p:nvPr>
            <p:ph type="ctrTitle"/>
          </p:nvPr>
        </p:nvSpPr>
        <p:spPr>
          <a:xfrm>
            <a:off x="60700" y="41850"/>
            <a:ext cx="31719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GB" sz="2800"/>
              <a:t>Design Patterns</a:t>
            </a:r>
            <a:endParaRPr sz="2800" b="1">
              <a:solidFill>
                <a:schemeClr val="lt2"/>
              </a:solidFill>
              <a:latin typeface="Roboto"/>
              <a:ea typeface="Roboto"/>
              <a:cs typeface="Roboto"/>
              <a:sym typeface="Roboto"/>
            </a:endParaRPr>
          </a:p>
        </p:txBody>
      </p:sp>
      <p:cxnSp>
        <p:nvCxnSpPr>
          <p:cNvPr id="281" name="Google Shape;281;g1108150b074_0_43"/>
          <p:cNvCxnSpPr/>
          <p:nvPr/>
        </p:nvCxnSpPr>
        <p:spPr>
          <a:xfrm>
            <a:off x="311700" y="749463"/>
            <a:ext cx="8520600" cy="0"/>
          </a:xfrm>
          <a:prstGeom prst="straightConnector1">
            <a:avLst/>
          </a:prstGeom>
          <a:noFill/>
          <a:ln w="9525" cap="flat" cmpd="sng">
            <a:solidFill>
              <a:schemeClr val="accent1"/>
            </a:solidFill>
            <a:prstDash val="solid"/>
            <a:round/>
            <a:headEnd type="none" w="sm" len="sm"/>
            <a:tailEnd type="none" w="sm" len="sm"/>
          </a:ln>
        </p:spPr>
      </p:cxnSp>
      <p:sp>
        <p:nvSpPr>
          <p:cNvPr id="282" name="Google Shape;282;g1108150b074_0_43"/>
          <p:cNvSpPr txBox="1"/>
          <p:nvPr/>
        </p:nvSpPr>
        <p:spPr>
          <a:xfrm>
            <a:off x="311700" y="1416500"/>
            <a:ext cx="8520600" cy="4002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Roboto"/>
              <a:ea typeface="Roboto"/>
              <a:cs typeface="Roboto"/>
              <a:sym typeface="Roboto"/>
            </a:endParaRPr>
          </a:p>
        </p:txBody>
      </p:sp>
      <p:sp>
        <p:nvSpPr>
          <p:cNvPr id="283" name="Google Shape;283;g1108150b074_0_43"/>
          <p:cNvSpPr txBox="1"/>
          <p:nvPr/>
        </p:nvSpPr>
        <p:spPr>
          <a:xfrm>
            <a:off x="311700" y="1044100"/>
            <a:ext cx="3905700" cy="367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GB" sz="1100" b="1">
                <a:solidFill>
                  <a:schemeClr val="lt1"/>
                </a:solidFill>
                <a:latin typeface="Roboto"/>
                <a:ea typeface="Roboto"/>
                <a:cs typeface="Roboto"/>
                <a:sym typeface="Roboto"/>
              </a:rPr>
              <a:t>Daca pana acum am vorbit despre BDD, este important sa stiti ca BDD-ul se bazeaza pe ceea ce se numeste Page Object Model care este un design pattern.</a:t>
            </a:r>
            <a:endParaRPr sz="1100" b="1">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endParaRPr sz="1100" b="1">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r>
              <a:rPr lang="en-GB" sz="1100" b="1">
                <a:solidFill>
                  <a:schemeClr val="lt1"/>
                </a:solidFill>
                <a:latin typeface="Roboto"/>
                <a:ea typeface="Roboto"/>
                <a:cs typeface="Roboto"/>
                <a:sym typeface="Roboto"/>
              </a:rPr>
              <a:t>Un design pattern reprezinta, asa cum ii spune si numele, un tipar de definire a codului.</a:t>
            </a:r>
            <a:r>
              <a:rPr lang="en-GB" sz="1000" b="1">
                <a:solidFill>
                  <a:schemeClr val="lt1"/>
                </a:solidFill>
                <a:latin typeface="Roboto"/>
                <a:ea typeface="Roboto"/>
                <a:cs typeface="Roboto"/>
                <a:sym typeface="Roboto"/>
              </a:rPr>
              <a:t> Sunt soluții la problemele generale cu care s-au confruntat dezvoltatorii de software în timpul dezvoltării software si care ne ajuta sa avem un cod mai stabil si mai bine structurat. </a:t>
            </a:r>
            <a:endParaRPr sz="1000" b="1">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endParaRPr sz="1000" b="1">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r>
              <a:rPr lang="en-GB" sz="1000" b="1">
                <a:solidFill>
                  <a:schemeClr val="lt1"/>
                </a:solidFill>
                <a:latin typeface="Roboto"/>
                <a:ea typeface="Roboto"/>
                <a:cs typeface="Roboto"/>
                <a:sym typeface="Roboto"/>
              </a:rPr>
              <a:t>Pentru BDD se foloseste in general un design care se numeste Page Object Model (POM) si care a fost implementat pentru gruparea tuturor elementelor dintr-o pagina web intr-un singur fisier python. </a:t>
            </a:r>
            <a:endParaRPr sz="1000" b="1">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endParaRPr sz="1000" b="1">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r>
              <a:rPr lang="en-GB" sz="1000" b="1">
                <a:solidFill>
                  <a:schemeClr val="lt1"/>
                </a:solidFill>
                <a:latin typeface="Roboto"/>
                <a:ea typeface="Roboto"/>
                <a:cs typeface="Roboto"/>
                <a:sym typeface="Roboto"/>
              </a:rPr>
              <a:t>Astfel, fiecare pagina web va avea ca si corespondent un singur fisier de python care va contine toate elementele dintr-o pagina web si respectiv toate actiunile care se pot face pe acea pagina web. </a:t>
            </a:r>
            <a:endParaRPr sz="1000" b="1">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endParaRPr sz="1000" b="1">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r>
              <a:rPr lang="en-GB" sz="1000" b="1">
                <a:solidFill>
                  <a:schemeClr val="lt1"/>
                </a:solidFill>
                <a:latin typeface="Roboto"/>
                <a:ea typeface="Roboto"/>
                <a:cs typeface="Roboto"/>
                <a:sym typeface="Roboto"/>
              </a:rPr>
              <a:t>Aceste pages vor fi acoperite mai pe larg in sesiunile viitoare.</a:t>
            </a:r>
            <a:endParaRPr sz="1000" b="1">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endParaRPr sz="1100" b="1">
              <a:solidFill>
                <a:schemeClr val="lt1"/>
              </a:solidFill>
              <a:latin typeface="Roboto"/>
              <a:ea typeface="Roboto"/>
              <a:cs typeface="Roboto"/>
              <a:sym typeface="Roboto"/>
            </a:endParaRPr>
          </a:p>
        </p:txBody>
      </p:sp>
      <p:pic>
        <p:nvPicPr>
          <p:cNvPr id="284" name="Google Shape;284;g1108150b074_0_43"/>
          <p:cNvPicPr preferRelativeResize="0"/>
          <p:nvPr/>
        </p:nvPicPr>
        <p:blipFill rotWithShape="1">
          <a:blip r:embed="rId3">
            <a:alphaModFix/>
          </a:blip>
          <a:srcRect/>
          <a:stretch/>
        </p:blipFill>
        <p:spPr>
          <a:xfrm>
            <a:off x="4410850" y="1316575"/>
            <a:ext cx="4514799" cy="30280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g2521dc8c375_0_6"/>
          <p:cNvSpPr txBox="1">
            <a:spLocks noGrp="1"/>
          </p:cNvSpPr>
          <p:nvPr>
            <p:ph type="ctrTitle"/>
          </p:nvPr>
        </p:nvSpPr>
        <p:spPr>
          <a:xfrm>
            <a:off x="60700" y="41850"/>
            <a:ext cx="19092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GB" sz="2800"/>
              <a:t>Exercitiu</a:t>
            </a:r>
            <a:endParaRPr sz="2800" b="1">
              <a:solidFill>
                <a:schemeClr val="lt2"/>
              </a:solidFill>
              <a:latin typeface="Roboto"/>
              <a:ea typeface="Roboto"/>
              <a:cs typeface="Roboto"/>
              <a:sym typeface="Roboto"/>
            </a:endParaRPr>
          </a:p>
        </p:txBody>
      </p:sp>
      <p:cxnSp>
        <p:nvCxnSpPr>
          <p:cNvPr id="290" name="Google Shape;290;g2521dc8c375_0_6"/>
          <p:cNvCxnSpPr/>
          <p:nvPr/>
        </p:nvCxnSpPr>
        <p:spPr>
          <a:xfrm>
            <a:off x="311700" y="749463"/>
            <a:ext cx="8520600" cy="0"/>
          </a:xfrm>
          <a:prstGeom prst="straightConnector1">
            <a:avLst/>
          </a:prstGeom>
          <a:noFill/>
          <a:ln w="9525" cap="flat" cmpd="sng">
            <a:solidFill>
              <a:schemeClr val="accent1"/>
            </a:solidFill>
            <a:prstDash val="solid"/>
            <a:round/>
            <a:headEnd type="none" w="sm" len="sm"/>
            <a:tailEnd type="none" w="sm" len="sm"/>
          </a:ln>
        </p:spPr>
      </p:cxnSp>
      <p:sp>
        <p:nvSpPr>
          <p:cNvPr id="291" name="Google Shape;291;g2521dc8c375_0_6"/>
          <p:cNvSpPr txBox="1"/>
          <p:nvPr/>
        </p:nvSpPr>
        <p:spPr>
          <a:xfrm>
            <a:off x="311704" y="2003775"/>
            <a:ext cx="8520600" cy="692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GB" sz="1100" b="1">
                <a:solidFill>
                  <a:schemeClr val="lt1"/>
                </a:solidFill>
                <a:latin typeface="Roboto"/>
                <a:ea typeface="Roboto"/>
                <a:cs typeface="Roboto"/>
                <a:sym typeface="Roboto"/>
              </a:rPr>
              <a:t>Implementati exercitiile din libraria unit test in fisiere de tip feature file care sa descrie fiecare scenariu in parte in limbajul gherkin.</a:t>
            </a:r>
            <a:endParaRPr sz="1100" b="1">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endParaRPr sz="1100" b="1">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r>
              <a:rPr lang="en-GB" sz="1100" b="1">
                <a:solidFill>
                  <a:schemeClr val="lt1"/>
                </a:solidFill>
                <a:latin typeface="Roboto"/>
                <a:ea typeface="Roboto"/>
                <a:cs typeface="Roboto"/>
                <a:sym typeface="Roboto"/>
              </a:rPr>
              <a:t>Incercati sa implementati pe rand given, when, then, scenario, scenario outline, background si tag-uri.</a:t>
            </a:r>
            <a:endParaRPr sz="1100" b="1">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10c0645ead7_0_0"/>
          <p:cNvSpPr txBox="1">
            <a:spLocks noGrp="1"/>
          </p:cNvSpPr>
          <p:nvPr>
            <p:ph type="ctrTitle"/>
          </p:nvPr>
        </p:nvSpPr>
        <p:spPr>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GB"/>
              <a:t>Sfaturi generale</a:t>
            </a:r>
            <a:endParaRPr b="1">
              <a:solidFill>
                <a:schemeClr val="lt2"/>
              </a:solidFill>
              <a:latin typeface="Roboto"/>
              <a:ea typeface="Roboto"/>
              <a:cs typeface="Roboto"/>
              <a:sym typeface="Roboto"/>
            </a:endParaRPr>
          </a:p>
        </p:txBody>
      </p:sp>
      <p:cxnSp>
        <p:nvCxnSpPr>
          <p:cNvPr id="208" name="Google Shape;208;g10c0645ead7_0_0"/>
          <p:cNvCxnSpPr/>
          <p:nvPr/>
        </p:nvCxnSpPr>
        <p:spPr>
          <a:xfrm>
            <a:off x="311700" y="1191700"/>
            <a:ext cx="8520600" cy="0"/>
          </a:xfrm>
          <a:prstGeom prst="straightConnector1">
            <a:avLst/>
          </a:prstGeom>
          <a:noFill/>
          <a:ln w="9525" cap="flat" cmpd="sng">
            <a:solidFill>
              <a:schemeClr val="accent1"/>
            </a:solidFill>
            <a:prstDash val="solid"/>
            <a:round/>
            <a:headEnd type="none" w="sm" len="sm"/>
            <a:tailEnd type="none" w="sm" len="sm"/>
          </a:ln>
        </p:spPr>
      </p:cxnSp>
      <p:sp>
        <p:nvSpPr>
          <p:cNvPr id="209" name="Google Shape;209;g10c0645ead7_0_0"/>
          <p:cNvSpPr txBox="1"/>
          <p:nvPr/>
        </p:nvSpPr>
        <p:spPr>
          <a:xfrm>
            <a:off x="311700" y="1416500"/>
            <a:ext cx="8520600" cy="3417000"/>
          </a:xfrm>
          <a:prstGeom prst="rect">
            <a:avLst/>
          </a:prstGeom>
          <a:noFill/>
          <a:ln>
            <a:noFill/>
          </a:ln>
        </p:spPr>
        <p:txBody>
          <a:bodyPr spcFirstLastPara="1" wrap="square" lIns="91425" tIns="91425" rIns="91425" bIns="91425" anchor="t" anchorCtr="0">
            <a:spAutoFit/>
          </a:bodyPr>
          <a:lstStyle/>
          <a:p>
            <a:pPr marL="457200" marR="0" lvl="0" indent="-323850" algn="l" rtl="0">
              <a:lnSpc>
                <a:spcPct val="100000"/>
              </a:lnSpc>
              <a:spcBef>
                <a:spcPts val="0"/>
              </a:spcBef>
              <a:spcAft>
                <a:spcPts val="0"/>
              </a:spcAft>
              <a:buClr>
                <a:schemeClr val="accent1"/>
              </a:buClr>
              <a:buSzPts val="1500"/>
              <a:buFont typeface="Roboto"/>
              <a:buChar char="●"/>
            </a:pPr>
            <a:r>
              <a:rPr lang="en-GB" sz="1500" b="1" i="0" u="none" strike="noStrike" cap="none">
                <a:solidFill>
                  <a:schemeClr val="lt1"/>
                </a:solidFill>
                <a:latin typeface="Roboto"/>
                <a:ea typeface="Roboto"/>
                <a:cs typeface="Roboto"/>
                <a:sym typeface="Roboto"/>
              </a:rPr>
              <a:t>Să tratați cu </a:t>
            </a:r>
            <a:r>
              <a:rPr lang="en-GB" sz="1500" b="1" i="0" u="none" strike="noStrike" cap="none">
                <a:solidFill>
                  <a:schemeClr val="accent1"/>
                </a:solidFill>
                <a:latin typeface="Roboto"/>
                <a:ea typeface="Roboto"/>
                <a:cs typeface="Roboto"/>
                <a:sym typeface="Roboto"/>
              </a:rPr>
              <a:t>seriozitate</a:t>
            </a:r>
            <a:r>
              <a:rPr lang="en-GB" sz="1500" b="1" i="0" u="none" strike="noStrike" cap="none">
                <a:solidFill>
                  <a:schemeClr val="lt1"/>
                </a:solidFill>
                <a:latin typeface="Roboto"/>
                <a:ea typeface="Roboto"/>
                <a:cs typeface="Roboto"/>
                <a:sym typeface="Roboto"/>
              </a:rPr>
              <a:t> și </a:t>
            </a:r>
            <a:r>
              <a:rPr lang="en-GB" sz="1500" b="1" i="0" u="none" strike="noStrike" cap="none">
                <a:solidFill>
                  <a:schemeClr val="accent1"/>
                </a:solidFill>
                <a:latin typeface="Roboto"/>
                <a:ea typeface="Roboto"/>
                <a:cs typeface="Roboto"/>
                <a:sym typeface="Roboto"/>
              </a:rPr>
              <a:t>profesionalism</a:t>
            </a:r>
            <a:r>
              <a:rPr lang="en-GB" sz="1500" b="1" i="0" u="none" strike="noStrike" cap="none">
                <a:solidFill>
                  <a:schemeClr val="lt1"/>
                </a:solidFill>
                <a:latin typeface="Roboto"/>
                <a:ea typeface="Roboto"/>
                <a:cs typeface="Roboto"/>
                <a:sym typeface="Roboto"/>
              </a:rPr>
              <a:t> acest nou obiectiv.</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accent1"/>
              </a:buClr>
              <a:buSzPts val="1500"/>
              <a:buFont typeface="Roboto"/>
              <a:buChar char="●"/>
            </a:pPr>
            <a:r>
              <a:rPr lang="en-GB" sz="1500" b="1" i="0" u="none" strike="noStrike" cap="none">
                <a:solidFill>
                  <a:schemeClr val="lt1"/>
                </a:solidFill>
                <a:latin typeface="Roboto"/>
                <a:ea typeface="Roboto"/>
                <a:cs typeface="Roboto"/>
                <a:sym typeface="Roboto"/>
              </a:rPr>
              <a:t>Cei care își ating obiectivele nu sunt întotdeauna cei mai smart, dar întotdeauna vor fi cei mai </a:t>
            </a:r>
            <a:r>
              <a:rPr lang="en-GB" sz="1500" b="1" i="0" u="none" strike="noStrike" cap="none">
                <a:solidFill>
                  <a:schemeClr val="accent1"/>
                </a:solidFill>
                <a:latin typeface="Roboto"/>
                <a:ea typeface="Roboto"/>
                <a:cs typeface="Roboto"/>
                <a:sym typeface="Roboto"/>
              </a:rPr>
              <a:t>muncitori!.</a:t>
            </a:r>
            <a:endParaRPr sz="1500" b="1" i="0" u="none" strike="noStrike" cap="none">
              <a:solidFill>
                <a:schemeClr val="accent1"/>
              </a:solidFill>
              <a:latin typeface="Roboto"/>
              <a:ea typeface="Roboto"/>
              <a:cs typeface="Roboto"/>
              <a:sym typeface="Roboto"/>
            </a:endParaRPr>
          </a:p>
          <a:p>
            <a:pPr marL="457200" marR="0" lvl="0" indent="-323850" algn="l" rtl="0">
              <a:lnSpc>
                <a:spcPct val="100000"/>
              </a:lnSpc>
              <a:spcBef>
                <a:spcPts val="0"/>
              </a:spcBef>
              <a:spcAft>
                <a:spcPts val="0"/>
              </a:spcAft>
              <a:buClr>
                <a:schemeClr val="accent1"/>
              </a:buClr>
              <a:buSzPts val="1500"/>
              <a:buFont typeface="Roboto"/>
              <a:buChar char="●"/>
            </a:pPr>
            <a:r>
              <a:rPr lang="en-GB" sz="1500" b="1" i="0" u="none" strike="noStrike" cap="none">
                <a:solidFill>
                  <a:schemeClr val="lt1"/>
                </a:solidFill>
                <a:latin typeface="Roboto"/>
                <a:ea typeface="Roboto"/>
                <a:cs typeface="Roboto"/>
                <a:sym typeface="Roboto"/>
              </a:rPr>
              <a:t>Alocă-ți timp pentru studiu. Rutina dă </a:t>
            </a:r>
            <a:r>
              <a:rPr lang="en-GB" sz="1500" b="1" i="0" u="none" strike="noStrike" cap="none">
                <a:solidFill>
                  <a:schemeClr val="accent1"/>
                </a:solidFill>
                <a:latin typeface="Roboto"/>
                <a:ea typeface="Roboto"/>
                <a:cs typeface="Roboto"/>
                <a:sym typeface="Roboto"/>
              </a:rPr>
              <a:t>consistență</a:t>
            </a:r>
            <a:r>
              <a:rPr lang="en-GB" sz="1500" b="1" i="0" u="none" strike="noStrike" cap="none">
                <a:solidFill>
                  <a:schemeClr val="lt1"/>
                </a:solidFill>
                <a:latin typeface="Roboto"/>
                <a:ea typeface="Roboto"/>
                <a:cs typeface="Roboto"/>
                <a:sym typeface="Roboto"/>
              </a:rPr>
              <a:t>. Consistența dă </a:t>
            </a:r>
            <a:r>
              <a:rPr lang="en-GB" sz="1500" b="1" i="0" u="none" strike="noStrike" cap="none">
                <a:solidFill>
                  <a:schemeClr val="accent1"/>
                </a:solidFill>
                <a:latin typeface="Roboto"/>
                <a:ea typeface="Roboto"/>
                <a:cs typeface="Roboto"/>
                <a:sym typeface="Roboto"/>
              </a:rPr>
              <a:t>excelență</a:t>
            </a:r>
            <a:r>
              <a:rPr lang="en-GB" sz="1500" b="1" i="0" u="none" strike="noStrike" cap="none">
                <a:solidFill>
                  <a:schemeClr val="lt1"/>
                </a:solidFill>
                <a:latin typeface="Roboto"/>
                <a:ea typeface="Roboto"/>
                <a:cs typeface="Roboto"/>
                <a:sym typeface="Roboto"/>
              </a:rPr>
              <a:t>.</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accent1"/>
              </a:buClr>
              <a:buSzPts val="1500"/>
              <a:buFont typeface="Roboto"/>
              <a:buChar char="●"/>
            </a:pPr>
            <a:r>
              <a:rPr lang="en-GB" sz="1500" b="1" i="0" u="none" strike="noStrike" cap="none">
                <a:solidFill>
                  <a:schemeClr val="lt1"/>
                </a:solidFill>
                <a:latin typeface="Roboto"/>
                <a:ea typeface="Roboto"/>
                <a:cs typeface="Roboto"/>
                <a:sym typeface="Roboto"/>
              </a:rPr>
              <a:t>Să faceți tot posibilul să participați la </a:t>
            </a:r>
            <a:r>
              <a:rPr lang="en-GB" sz="1500" b="1" i="0" u="none" strike="noStrike" cap="none">
                <a:solidFill>
                  <a:schemeClr val="accent1"/>
                </a:solidFill>
                <a:latin typeface="Roboto"/>
                <a:ea typeface="Roboto"/>
                <a:cs typeface="Roboto"/>
                <a:sym typeface="Roboto"/>
              </a:rPr>
              <a:t>toate</a:t>
            </a:r>
            <a:r>
              <a:rPr lang="en-GB" sz="1500" b="1" i="0" u="none" strike="noStrike" cap="none">
                <a:solidFill>
                  <a:schemeClr val="lt1"/>
                </a:solidFill>
                <a:latin typeface="Roboto"/>
                <a:ea typeface="Roboto"/>
                <a:cs typeface="Roboto"/>
                <a:sym typeface="Roboto"/>
              </a:rPr>
              <a:t> sesiunile live.</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accent1"/>
              </a:buClr>
              <a:buSzPts val="1500"/>
              <a:buFont typeface="Roboto"/>
              <a:buChar char="●"/>
            </a:pPr>
            <a:r>
              <a:rPr lang="en-GB" sz="1500" b="1" i="0" u="none" strike="noStrike" cap="none">
                <a:solidFill>
                  <a:schemeClr val="lt1"/>
                </a:solidFill>
                <a:latin typeface="Roboto"/>
                <a:ea typeface="Roboto"/>
                <a:cs typeface="Roboto"/>
                <a:sym typeface="Roboto"/>
              </a:rPr>
              <a:t>Să vă lăsați </a:t>
            </a:r>
            <a:r>
              <a:rPr lang="en-GB" sz="1500" b="1" i="0" u="none" strike="noStrike" cap="none">
                <a:solidFill>
                  <a:schemeClr val="accent1"/>
                </a:solidFill>
                <a:latin typeface="Roboto"/>
                <a:ea typeface="Roboto"/>
                <a:cs typeface="Roboto"/>
                <a:sym typeface="Roboto"/>
              </a:rPr>
              <a:t>comentarii</a:t>
            </a:r>
            <a:r>
              <a:rPr lang="en-GB" sz="1500" b="1" i="0" u="none" strike="noStrike" cap="none">
                <a:solidFill>
                  <a:schemeClr val="lt1"/>
                </a:solidFill>
                <a:latin typeface="Roboto"/>
                <a:ea typeface="Roboto"/>
                <a:cs typeface="Roboto"/>
                <a:sym typeface="Roboto"/>
              </a:rPr>
              <a:t> explicative în cod. Notițe pentru voi din viitor.  </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accent1"/>
              </a:buClr>
              <a:buSzPts val="1500"/>
              <a:buFont typeface="Roboto"/>
              <a:buChar char="●"/>
            </a:pPr>
            <a:r>
              <a:rPr lang="en-GB" sz="1500" b="1" i="0" u="none" strike="noStrike" cap="none">
                <a:solidFill>
                  <a:schemeClr val="lt1"/>
                </a:solidFill>
                <a:latin typeface="Roboto"/>
                <a:ea typeface="Roboto"/>
                <a:cs typeface="Roboto"/>
                <a:sym typeface="Roboto"/>
              </a:rPr>
              <a:t>Recomand să vizualizați </a:t>
            </a:r>
            <a:r>
              <a:rPr lang="en-GB" sz="1500" b="1" i="0" u="none" strike="noStrike" cap="none">
                <a:solidFill>
                  <a:schemeClr val="accent1"/>
                </a:solidFill>
                <a:latin typeface="Roboto"/>
                <a:ea typeface="Roboto"/>
                <a:cs typeface="Roboto"/>
                <a:sym typeface="Roboto"/>
              </a:rPr>
              <a:t>înregistrarea</a:t>
            </a:r>
            <a:r>
              <a:rPr lang="en-GB" sz="1500" b="1" i="0" u="none" strike="noStrike" cap="none">
                <a:solidFill>
                  <a:schemeClr val="lt1"/>
                </a:solidFill>
                <a:latin typeface="Roboto"/>
                <a:ea typeface="Roboto"/>
                <a:cs typeface="Roboto"/>
                <a:sym typeface="Roboto"/>
              </a:rPr>
              <a:t>. Să vă notați aspectele importante + întrebări pentru trainer pentru ora următoare. </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accent1"/>
              </a:buClr>
              <a:buSzPts val="1500"/>
              <a:buFont typeface="Roboto"/>
              <a:buChar char="●"/>
            </a:pPr>
            <a:r>
              <a:rPr lang="en-GB" sz="1500" b="1" i="0" u="none" strike="noStrike" cap="none">
                <a:solidFill>
                  <a:schemeClr val="lt1"/>
                </a:solidFill>
                <a:latin typeface="Roboto"/>
                <a:ea typeface="Roboto"/>
                <a:cs typeface="Roboto"/>
                <a:sym typeface="Roboto"/>
              </a:rPr>
              <a:t>Să vă faceți </a:t>
            </a:r>
            <a:r>
              <a:rPr lang="en-GB" sz="1500" b="1" i="0" u="none" strike="noStrike" cap="none">
                <a:solidFill>
                  <a:schemeClr val="accent1"/>
                </a:solidFill>
                <a:latin typeface="Roboto"/>
                <a:ea typeface="Roboto"/>
                <a:cs typeface="Roboto"/>
                <a:sym typeface="Roboto"/>
              </a:rPr>
              <a:t>temele</a:t>
            </a:r>
            <a:r>
              <a:rPr lang="en-GB" sz="1500" b="1" i="0" u="none" strike="noStrike" cap="none">
                <a:solidFill>
                  <a:schemeClr val="lt1"/>
                </a:solidFill>
                <a:latin typeface="Roboto"/>
                <a:ea typeface="Roboto"/>
                <a:cs typeface="Roboto"/>
                <a:sym typeface="Roboto"/>
              </a:rPr>
              <a:t> și unde nu reușiți singuri, să întrebați pe </a:t>
            </a:r>
            <a:r>
              <a:rPr lang="en-GB" sz="1500" b="1" i="0" u="none" strike="noStrike" cap="none">
                <a:solidFill>
                  <a:schemeClr val="accent1"/>
                </a:solidFill>
                <a:latin typeface="Roboto"/>
                <a:ea typeface="Roboto"/>
                <a:cs typeface="Roboto"/>
                <a:sym typeface="Roboto"/>
              </a:rPr>
              <a:t>grup</a:t>
            </a:r>
            <a:r>
              <a:rPr lang="en-GB" sz="1500" b="1" i="0" u="none" strike="noStrike" cap="none">
                <a:solidFill>
                  <a:schemeClr val="lt1"/>
                </a:solidFill>
                <a:latin typeface="Roboto"/>
                <a:ea typeface="Roboto"/>
                <a:cs typeface="Roboto"/>
                <a:sym typeface="Roboto"/>
              </a:rPr>
              <a:t>. Trainerul va </a:t>
            </a:r>
            <a:r>
              <a:rPr lang="en-GB" sz="1500" b="1" i="0" u="none" strike="noStrike" cap="none">
                <a:solidFill>
                  <a:schemeClr val="accent1"/>
                </a:solidFill>
                <a:latin typeface="Roboto"/>
                <a:ea typeface="Roboto"/>
                <a:cs typeface="Roboto"/>
                <a:sym typeface="Roboto"/>
              </a:rPr>
              <a:t>răspunde</a:t>
            </a:r>
            <a:r>
              <a:rPr lang="en-GB" sz="1500" b="1" i="0" u="none" strike="noStrike" cap="none">
                <a:solidFill>
                  <a:schemeClr val="lt1"/>
                </a:solidFill>
                <a:latin typeface="Roboto"/>
                <a:ea typeface="Roboto"/>
                <a:cs typeface="Roboto"/>
                <a:sym typeface="Roboto"/>
              </a:rPr>
              <a:t> și vor beneficia și ceilalți cursanți de răspuns.</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accent1"/>
              </a:buClr>
              <a:buSzPts val="1500"/>
              <a:buFont typeface="Roboto"/>
              <a:buChar char="●"/>
            </a:pPr>
            <a:r>
              <a:rPr lang="en-GB" sz="1500" b="1" i="0" u="none" strike="noStrike" cap="none">
                <a:solidFill>
                  <a:schemeClr val="lt1"/>
                </a:solidFill>
                <a:latin typeface="Roboto"/>
                <a:ea typeface="Roboto"/>
                <a:cs typeface="Roboto"/>
                <a:sym typeface="Roboto"/>
              </a:rPr>
              <a:t>Puteți chiar să faceți un grup doar de studenți și să vă întâlniți o dată pe săptămână să discutați temele </a:t>
            </a:r>
            <a:r>
              <a:rPr lang="en-GB" sz="1500" b="1" i="0" u="none" strike="noStrike" cap="none">
                <a:solidFill>
                  <a:schemeClr val="accent1"/>
                </a:solidFill>
                <a:latin typeface="Roboto"/>
                <a:ea typeface="Roboto"/>
                <a:cs typeface="Roboto"/>
                <a:sym typeface="Roboto"/>
              </a:rPr>
              <a:t>împreună</a:t>
            </a:r>
            <a:r>
              <a:rPr lang="en-GB" sz="1500" b="1" i="0" u="none" strike="noStrike" cap="none">
                <a:solidFill>
                  <a:schemeClr val="lt1"/>
                </a:solidFill>
                <a:latin typeface="Roboto"/>
                <a:ea typeface="Roboto"/>
                <a:cs typeface="Roboto"/>
                <a:sym typeface="Roboto"/>
              </a:rPr>
              <a:t>. Fiecare va veni cu o perspectivă nouă și în final toți vor avea de câștigat. </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accent1"/>
              </a:buClr>
              <a:buSzPts val="1500"/>
              <a:buFont typeface="Roboto"/>
              <a:buChar char="●"/>
            </a:pPr>
            <a:r>
              <a:rPr lang="en-GB" sz="1500" b="1" i="0" u="none" strike="noStrike" cap="none">
                <a:solidFill>
                  <a:schemeClr val="lt1"/>
                </a:solidFill>
                <a:latin typeface="Roboto"/>
                <a:ea typeface="Roboto"/>
                <a:cs typeface="Roboto"/>
                <a:sym typeface="Roboto"/>
              </a:rPr>
              <a:t>În timpul orelor, să aveți </a:t>
            </a:r>
            <a:r>
              <a:rPr lang="en-GB" sz="1500" b="1" i="0" u="none" strike="noStrike" cap="none">
                <a:solidFill>
                  <a:schemeClr val="accent1"/>
                </a:solidFill>
                <a:latin typeface="Roboto"/>
                <a:ea typeface="Roboto"/>
                <a:cs typeface="Roboto"/>
                <a:sym typeface="Roboto"/>
              </a:rPr>
              <a:t>curaj</a:t>
            </a:r>
            <a:r>
              <a:rPr lang="en-GB" sz="1500" b="1" i="0" u="none" strike="noStrike" cap="none">
                <a:solidFill>
                  <a:schemeClr val="lt1"/>
                </a:solidFill>
                <a:latin typeface="Roboto"/>
                <a:ea typeface="Roboto"/>
                <a:cs typeface="Roboto"/>
                <a:sym typeface="Roboto"/>
              </a:rPr>
              <a:t> să puneți </a:t>
            </a:r>
            <a:r>
              <a:rPr lang="en-GB" sz="1500" b="1" i="0" u="none" strike="noStrike" cap="none">
                <a:solidFill>
                  <a:schemeClr val="accent1"/>
                </a:solidFill>
                <a:latin typeface="Roboto"/>
                <a:ea typeface="Roboto"/>
                <a:cs typeface="Roboto"/>
                <a:sym typeface="Roboto"/>
              </a:rPr>
              <a:t>întrebări</a:t>
            </a:r>
            <a:r>
              <a:rPr lang="en-GB" sz="1500" b="1" i="0" u="none" strike="noStrike" cap="none">
                <a:solidFill>
                  <a:schemeClr val="lt1"/>
                </a:solidFill>
                <a:latin typeface="Roboto"/>
                <a:ea typeface="Roboto"/>
                <a:cs typeface="Roboto"/>
                <a:sym typeface="Roboto"/>
              </a:rPr>
              <a:t> când ceva nu e clar.</a:t>
            </a:r>
            <a:endParaRPr sz="1500" b="1" i="0" u="none" strike="noStrike" cap="none">
              <a:solidFill>
                <a:schemeClr val="lt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9">
                                            <p:txEl>
                                              <p:pRg st="0" end="0"/>
                                            </p:txEl>
                                          </p:spTgt>
                                        </p:tgtEl>
                                        <p:attrNameLst>
                                          <p:attrName>style.visibility</p:attrName>
                                        </p:attrNameLst>
                                      </p:cBhvr>
                                      <p:to>
                                        <p:strVal val="visible"/>
                                      </p:to>
                                    </p:set>
                                    <p:animEffect transition="in" filter="fade">
                                      <p:cBhvr>
                                        <p:cTn id="7" dur="1000"/>
                                        <p:tgtEl>
                                          <p:spTgt spid="2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9">
                                            <p:txEl>
                                              <p:pRg st="1" end="1"/>
                                            </p:txEl>
                                          </p:spTgt>
                                        </p:tgtEl>
                                        <p:attrNameLst>
                                          <p:attrName>style.visibility</p:attrName>
                                        </p:attrNameLst>
                                      </p:cBhvr>
                                      <p:to>
                                        <p:strVal val="visible"/>
                                      </p:to>
                                    </p:set>
                                    <p:animEffect transition="in" filter="fade">
                                      <p:cBhvr>
                                        <p:cTn id="12" dur="1000"/>
                                        <p:tgtEl>
                                          <p:spTgt spid="20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9">
                                            <p:txEl>
                                              <p:pRg st="2" end="2"/>
                                            </p:txEl>
                                          </p:spTgt>
                                        </p:tgtEl>
                                        <p:attrNameLst>
                                          <p:attrName>style.visibility</p:attrName>
                                        </p:attrNameLst>
                                      </p:cBhvr>
                                      <p:to>
                                        <p:strVal val="visible"/>
                                      </p:to>
                                    </p:set>
                                    <p:animEffect transition="in" filter="fade">
                                      <p:cBhvr>
                                        <p:cTn id="17" dur="1000"/>
                                        <p:tgtEl>
                                          <p:spTgt spid="20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9">
                                            <p:txEl>
                                              <p:pRg st="3" end="3"/>
                                            </p:txEl>
                                          </p:spTgt>
                                        </p:tgtEl>
                                        <p:attrNameLst>
                                          <p:attrName>style.visibility</p:attrName>
                                        </p:attrNameLst>
                                      </p:cBhvr>
                                      <p:to>
                                        <p:strVal val="visible"/>
                                      </p:to>
                                    </p:set>
                                    <p:animEffect transition="in" filter="fade">
                                      <p:cBhvr>
                                        <p:cTn id="22" dur="1000"/>
                                        <p:tgtEl>
                                          <p:spTgt spid="20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9">
                                            <p:txEl>
                                              <p:pRg st="4" end="4"/>
                                            </p:txEl>
                                          </p:spTgt>
                                        </p:tgtEl>
                                        <p:attrNameLst>
                                          <p:attrName>style.visibility</p:attrName>
                                        </p:attrNameLst>
                                      </p:cBhvr>
                                      <p:to>
                                        <p:strVal val="visible"/>
                                      </p:to>
                                    </p:set>
                                    <p:animEffect transition="in" filter="fade">
                                      <p:cBhvr>
                                        <p:cTn id="27" dur="1000"/>
                                        <p:tgtEl>
                                          <p:spTgt spid="20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9">
                                            <p:txEl>
                                              <p:pRg st="5" end="5"/>
                                            </p:txEl>
                                          </p:spTgt>
                                        </p:tgtEl>
                                        <p:attrNameLst>
                                          <p:attrName>style.visibility</p:attrName>
                                        </p:attrNameLst>
                                      </p:cBhvr>
                                      <p:to>
                                        <p:strVal val="visible"/>
                                      </p:to>
                                    </p:set>
                                    <p:animEffect transition="in" filter="fade">
                                      <p:cBhvr>
                                        <p:cTn id="32" dur="1000"/>
                                        <p:tgtEl>
                                          <p:spTgt spid="20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9">
                                            <p:txEl>
                                              <p:pRg st="6" end="6"/>
                                            </p:txEl>
                                          </p:spTgt>
                                        </p:tgtEl>
                                        <p:attrNameLst>
                                          <p:attrName>style.visibility</p:attrName>
                                        </p:attrNameLst>
                                      </p:cBhvr>
                                      <p:to>
                                        <p:strVal val="visible"/>
                                      </p:to>
                                    </p:set>
                                    <p:animEffect transition="in" filter="fade">
                                      <p:cBhvr>
                                        <p:cTn id="37" dur="1000"/>
                                        <p:tgtEl>
                                          <p:spTgt spid="20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9">
                                            <p:txEl>
                                              <p:pRg st="7" end="7"/>
                                            </p:txEl>
                                          </p:spTgt>
                                        </p:tgtEl>
                                        <p:attrNameLst>
                                          <p:attrName>style.visibility</p:attrName>
                                        </p:attrNameLst>
                                      </p:cBhvr>
                                      <p:to>
                                        <p:strVal val="visible"/>
                                      </p:to>
                                    </p:set>
                                    <p:animEffect transition="in" filter="fade">
                                      <p:cBhvr>
                                        <p:cTn id="42" dur="1000"/>
                                        <p:tgtEl>
                                          <p:spTgt spid="20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09">
                                            <p:txEl>
                                              <p:pRg st="8" end="8"/>
                                            </p:txEl>
                                          </p:spTgt>
                                        </p:tgtEl>
                                        <p:attrNameLst>
                                          <p:attrName>style.visibility</p:attrName>
                                        </p:attrNameLst>
                                      </p:cBhvr>
                                      <p:to>
                                        <p:strVal val="visible"/>
                                      </p:to>
                                    </p:set>
                                    <p:animEffect transition="in" filter="fade">
                                      <p:cBhvr>
                                        <p:cTn id="47" dur="1000"/>
                                        <p:tgtEl>
                                          <p:spTgt spid="20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1108150b074_0_10"/>
          <p:cNvSpPr txBox="1">
            <a:spLocks noGrp="1"/>
          </p:cNvSpPr>
          <p:nvPr>
            <p:ph type="ctrTitle"/>
          </p:nvPr>
        </p:nvSpPr>
        <p:spPr>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GB"/>
              <a:t>Reguli curs</a:t>
            </a:r>
            <a:endParaRPr b="1">
              <a:solidFill>
                <a:schemeClr val="lt2"/>
              </a:solidFill>
              <a:latin typeface="Roboto"/>
              <a:ea typeface="Roboto"/>
              <a:cs typeface="Roboto"/>
              <a:sym typeface="Roboto"/>
            </a:endParaRPr>
          </a:p>
        </p:txBody>
      </p:sp>
      <p:cxnSp>
        <p:nvCxnSpPr>
          <p:cNvPr id="215" name="Google Shape;215;g1108150b074_0_10"/>
          <p:cNvCxnSpPr/>
          <p:nvPr/>
        </p:nvCxnSpPr>
        <p:spPr>
          <a:xfrm>
            <a:off x="311700" y="1191700"/>
            <a:ext cx="8520600" cy="0"/>
          </a:xfrm>
          <a:prstGeom prst="straightConnector1">
            <a:avLst/>
          </a:prstGeom>
          <a:noFill/>
          <a:ln w="9525" cap="flat" cmpd="sng">
            <a:solidFill>
              <a:schemeClr val="accent1"/>
            </a:solidFill>
            <a:prstDash val="solid"/>
            <a:round/>
            <a:headEnd type="none" w="sm" len="sm"/>
            <a:tailEnd type="none" w="sm" len="sm"/>
          </a:ln>
        </p:spPr>
      </p:cxnSp>
      <p:sp>
        <p:nvSpPr>
          <p:cNvPr id="216" name="Google Shape;216;g1108150b074_0_10"/>
          <p:cNvSpPr txBox="1"/>
          <p:nvPr/>
        </p:nvSpPr>
        <p:spPr>
          <a:xfrm>
            <a:off x="311700" y="1416500"/>
            <a:ext cx="8520600" cy="3648000"/>
          </a:xfrm>
          <a:prstGeom prst="rect">
            <a:avLst/>
          </a:prstGeom>
          <a:noFill/>
          <a:ln>
            <a:noFill/>
          </a:ln>
        </p:spPr>
        <p:txBody>
          <a:bodyPr spcFirstLastPara="1" wrap="square" lIns="91425" tIns="91425" rIns="91425" bIns="91425" anchor="t" anchorCtr="0">
            <a:spAutoFit/>
          </a:bodyPr>
          <a:lstStyle/>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Va exista un sheet de prezenta. </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In cadrul acestuia ne vom asuma si notiunile invatate. Nu trecem mai departe pana nu isi asuma toti noile concepte.</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Temele se vor adauga in Folderul grupei, veti face fiecare folder cu numele vostru. Veti primi feedback la aceste teme.</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Temele vor fi impartite in 2 categorii. </a:t>
            </a:r>
            <a:endParaRPr sz="1500" b="1" i="0" u="none" strike="noStrike" cap="none">
              <a:solidFill>
                <a:schemeClr val="lt1"/>
              </a:solidFill>
              <a:latin typeface="Roboto"/>
              <a:ea typeface="Roboto"/>
              <a:cs typeface="Roboto"/>
              <a:sym typeface="Roboto"/>
            </a:endParaRPr>
          </a:p>
          <a:p>
            <a:pPr marL="914400" marR="0" lvl="1"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Obligatorii (se pot face doar cu notiunile invatate la clasa)</a:t>
            </a:r>
            <a:endParaRPr sz="1500" b="1" i="0" u="none" strike="noStrike" cap="none">
              <a:solidFill>
                <a:schemeClr val="lt1"/>
              </a:solidFill>
              <a:latin typeface="Roboto"/>
              <a:ea typeface="Roboto"/>
              <a:cs typeface="Roboto"/>
              <a:sym typeface="Roboto"/>
            </a:endParaRPr>
          </a:p>
          <a:p>
            <a:pPr marL="914400" marR="0" lvl="1"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Optionale (acestea vor fi mai advanced si necesita poate extra research).  Acest lucru ii va motiva si pe cei care au mai mult timp si le place sa se aventureze prin task-uri mai dificile. </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Va rog sa ma intrerupeti oricand aveti intrebari. Doar asa imi pot da seama unde trebuie sa mai insist cu explicatii/exemple. </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Va rog sa intrati cu 3 minute mai devreme in caz ca apar probleme tehnice. Astfel putem profita la maxim de cele 2 ore alocate</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Daca nu puteti intra, sau daca intarziati, anuntati trainerul pe grup</a:t>
            </a:r>
            <a:endParaRPr sz="1500" b="1" i="0" u="none" strike="noStrike" cap="none">
              <a:solidFill>
                <a:schemeClr val="lt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6">
                                            <p:txEl>
                                              <p:pRg st="0" end="0"/>
                                            </p:txEl>
                                          </p:spTgt>
                                        </p:tgtEl>
                                        <p:attrNameLst>
                                          <p:attrName>style.visibility</p:attrName>
                                        </p:attrNameLst>
                                      </p:cBhvr>
                                      <p:to>
                                        <p:strVal val="visible"/>
                                      </p:to>
                                    </p:set>
                                    <p:animEffect transition="in" filter="fade">
                                      <p:cBhvr>
                                        <p:cTn id="7" dur="1000"/>
                                        <p:tgtEl>
                                          <p:spTgt spid="2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6">
                                            <p:txEl>
                                              <p:pRg st="1" end="1"/>
                                            </p:txEl>
                                          </p:spTgt>
                                        </p:tgtEl>
                                        <p:attrNameLst>
                                          <p:attrName>style.visibility</p:attrName>
                                        </p:attrNameLst>
                                      </p:cBhvr>
                                      <p:to>
                                        <p:strVal val="visible"/>
                                      </p:to>
                                    </p:set>
                                    <p:animEffect transition="in" filter="fade">
                                      <p:cBhvr>
                                        <p:cTn id="12" dur="1000"/>
                                        <p:tgtEl>
                                          <p:spTgt spid="2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6">
                                            <p:txEl>
                                              <p:pRg st="2" end="2"/>
                                            </p:txEl>
                                          </p:spTgt>
                                        </p:tgtEl>
                                        <p:attrNameLst>
                                          <p:attrName>style.visibility</p:attrName>
                                        </p:attrNameLst>
                                      </p:cBhvr>
                                      <p:to>
                                        <p:strVal val="visible"/>
                                      </p:to>
                                    </p:set>
                                    <p:animEffect transition="in" filter="fade">
                                      <p:cBhvr>
                                        <p:cTn id="17" dur="1000"/>
                                        <p:tgtEl>
                                          <p:spTgt spid="2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6">
                                            <p:txEl>
                                              <p:pRg st="3" end="3"/>
                                            </p:txEl>
                                          </p:spTgt>
                                        </p:tgtEl>
                                        <p:attrNameLst>
                                          <p:attrName>style.visibility</p:attrName>
                                        </p:attrNameLst>
                                      </p:cBhvr>
                                      <p:to>
                                        <p:strVal val="visible"/>
                                      </p:to>
                                    </p:set>
                                    <p:animEffect transition="in" filter="fade">
                                      <p:cBhvr>
                                        <p:cTn id="22" dur="1000"/>
                                        <p:tgtEl>
                                          <p:spTgt spid="2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6">
                                            <p:txEl>
                                              <p:pRg st="4" end="4"/>
                                            </p:txEl>
                                          </p:spTgt>
                                        </p:tgtEl>
                                        <p:attrNameLst>
                                          <p:attrName>style.visibility</p:attrName>
                                        </p:attrNameLst>
                                      </p:cBhvr>
                                      <p:to>
                                        <p:strVal val="visible"/>
                                      </p:to>
                                    </p:set>
                                    <p:animEffect transition="in" filter="fade">
                                      <p:cBhvr>
                                        <p:cTn id="27" dur="1000"/>
                                        <p:tgtEl>
                                          <p:spTgt spid="21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6">
                                            <p:txEl>
                                              <p:pRg st="5" end="5"/>
                                            </p:txEl>
                                          </p:spTgt>
                                        </p:tgtEl>
                                        <p:attrNameLst>
                                          <p:attrName>style.visibility</p:attrName>
                                        </p:attrNameLst>
                                      </p:cBhvr>
                                      <p:to>
                                        <p:strVal val="visible"/>
                                      </p:to>
                                    </p:set>
                                    <p:animEffect transition="in" filter="fade">
                                      <p:cBhvr>
                                        <p:cTn id="32" dur="1000"/>
                                        <p:tgtEl>
                                          <p:spTgt spid="21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6">
                                            <p:txEl>
                                              <p:pRg st="6" end="6"/>
                                            </p:txEl>
                                          </p:spTgt>
                                        </p:tgtEl>
                                        <p:attrNameLst>
                                          <p:attrName>style.visibility</p:attrName>
                                        </p:attrNameLst>
                                      </p:cBhvr>
                                      <p:to>
                                        <p:strVal val="visible"/>
                                      </p:to>
                                    </p:set>
                                    <p:animEffect transition="in" filter="fade">
                                      <p:cBhvr>
                                        <p:cTn id="37" dur="1000"/>
                                        <p:tgtEl>
                                          <p:spTgt spid="21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6">
                                            <p:txEl>
                                              <p:pRg st="7" end="7"/>
                                            </p:txEl>
                                          </p:spTgt>
                                        </p:tgtEl>
                                        <p:attrNameLst>
                                          <p:attrName>style.visibility</p:attrName>
                                        </p:attrNameLst>
                                      </p:cBhvr>
                                      <p:to>
                                        <p:strVal val="visible"/>
                                      </p:to>
                                    </p:set>
                                    <p:animEffect transition="in" filter="fade">
                                      <p:cBhvr>
                                        <p:cTn id="42" dur="1000"/>
                                        <p:tgtEl>
                                          <p:spTgt spid="21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16">
                                            <p:txEl>
                                              <p:pRg st="8" end="8"/>
                                            </p:txEl>
                                          </p:spTgt>
                                        </p:tgtEl>
                                        <p:attrNameLst>
                                          <p:attrName>style.visibility</p:attrName>
                                        </p:attrNameLst>
                                      </p:cBhvr>
                                      <p:to>
                                        <p:strVal val="visible"/>
                                      </p:to>
                                    </p:set>
                                    <p:animEffect transition="in" filter="fade">
                                      <p:cBhvr>
                                        <p:cTn id="47" dur="1000"/>
                                        <p:tgtEl>
                                          <p:spTgt spid="21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1108150b074_0_16"/>
          <p:cNvSpPr txBox="1">
            <a:spLocks noGrp="1"/>
          </p:cNvSpPr>
          <p:nvPr>
            <p:ph type="ctrTitle"/>
          </p:nvPr>
        </p:nvSpPr>
        <p:spPr>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GB"/>
              <a:t>Obiective principale</a:t>
            </a:r>
            <a:endParaRPr b="1">
              <a:solidFill>
                <a:schemeClr val="lt2"/>
              </a:solidFill>
              <a:latin typeface="Roboto"/>
              <a:ea typeface="Roboto"/>
              <a:cs typeface="Roboto"/>
              <a:sym typeface="Roboto"/>
            </a:endParaRPr>
          </a:p>
        </p:txBody>
      </p:sp>
      <p:cxnSp>
        <p:nvCxnSpPr>
          <p:cNvPr id="222" name="Google Shape;222;g1108150b074_0_16"/>
          <p:cNvCxnSpPr/>
          <p:nvPr/>
        </p:nvCxnSpPr>
        <p:spPr>
          <a:xfrm>
            <a:off x="311700" y="1191700"/>
            <a:ext cx="8520600" cy="0"/>
          </a:xfrm>
          <a:prstGeom prst="straightConnector1">
            <a:avLst/>
          </a:prstGeom>
          <a:noFill/>
          <a:ln w="9525" cap="flat" cmpd="sng">
            <a:solidFill>
              <a:schemeClr val="accent1"/>
            </a:solidFill>
            <a:prstDash val="solid"/>
            <a:round/>
            <a:headEnd type="none" w="sm" len="sm"/>
            <a:tailEnd type="none" w="sm" len="sm"/>
          </a:ln>
        </p:spPr>
      </p:cxnSp>
      <p:sp>
        <p:nvSpPr>
          <p:cNvPr id="223" name="Google Shape;223;g1108150b074_0_16"/>
          <p:cNvSpPr txBox="1"/>
          <p:nvPr/>
        </p:nvSpPr>
        <p:spPr>
          <a:xfrm>
            <a:off x="311700" y="1416500"/>
            <a:ext cx="8520600" cy="34170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Clr>
                <a:srgbClr val="000000"/>
              </a:buClr>
              <a:buSzPts val="1500"/>
              <a:buFont typeface="Arial"/>
              <a:buNone/>
            </a:pPr>
            <a:r>
              <a:rPr lang="en-GB" sz="1500" b="1" i="0" u="none" strike="noStrike" cap="none">
                <a:solidFill>
                  <a:schemeClr val="lt1"/>
                </a:solidFill>
                <a:latin typeface="Roboto"/>
                <a:ea typeface="Roboto"/>
                <a:cs typeface="Roboto"/>
                <a:sym typeface="Roboto"/>
              </a:rPr>
              <a:t>Pana la final TOTI veti avea:</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Cunostinte solide despre bazele programarii in Python</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Cunostinte mai avansate si extrem de utile despre programarea bazata pe obiecte. </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Capacitatea sa identifice elemente si sa scrie test scripts cu ajutorul Selenium</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Un Proiect final de testare automata a aplicatiilor web. </a:t>
            </a:r>
            <a:endParaRPr sz="1500" b="1" i="0" u="none" strike="noStrike" cap="none">
              <a:solidFill>
                <a:schemeClr val="lt1"/>
              </a:solidFill>
              <a:latin typeface="Roboto"/>
              <a:ea typeface="Roboto"/>
              <a:cs typeface="Roboto"/>
              <a:sym typeface="Roboto"/>
            </a:endParaRPr>
          </a:p>
          <a:p>
            <a:pPr marL="914400" marR="0" lvl="1"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Acesta va folosi tendintele actuale: metodologia Behavior Driven Development si Page Object Model Design pattern. </a:t>
            </a:r>
            <a:endParaRPr sz="1500" b="1" i="0" u="none" strike="noStrike" cap="none">
              <a:solidFill>
                <a:schemeClr val="lt1"/>
              </a:solidFill>
              <a:latin typeface="Roboto"/>
              <a:ea typeface="Roboto"/>
              <a:cs typeface="Roboto"/>
              <a:sym typeface="Roboto"/>
            </a:endParaRPr>
          </a:p>
          <a:p>
            <a:pPr marL="914400" marR="0" lvl="1"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Va avea capacitatea sa genereze rapoarte HTML (‘living documentation’)</a:t>
            </a:r>
            <a:endParaRPr sz="1500" b="1" i="0" u="none" strike="noStrike" cap="none">
              <a:solidFill>
                <a:schemeClr val="lt1"/>
              </a:solidFill>
              <a:latin typeface="Roboto"/>
              <a:ea typeface="Roboto"/>
              <a:cs typeface="Roboto"/>
              <a:sym typeface="Roboto"/>
            </a:endParaRPr>
          </a:p>
          <a:p>
            <a:pPr marL="914400" marR="0" lvl="1"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Veti sti de la A la Z acest framework, astfel ca veti avea capacitatea sa continuati sa il dezvoltati post curs acest proiect (pentru orice website doriti). </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Notiuni de baza despre API testing. (testarea backend - ce e in spate la un website). </a:t>
            </a:r>
            <a:endParaRPr sz="1500" b="1" i="0" u="none" strike="noStrike" cap="none">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500"/>
              <a:buFont typeface="Arial"/>
              <a:buNone/>
            </a:pPr>
            <a:endParaRPr sz="1500" b="1" i="0" u="none" strike="noStrike" cap="none">
              <a:solidFill>
                <a:schemeClr val="lt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a:buNone/>
            </a:pPr>
            <a:r>
              <a:rPr lang="en-GB" sz="1500" b="1" i="0" u="none" strike="noStrike" cap="none">
                <a:solidFill>
                  <a:schemeClr val="lt1"/>
                </a:solidFill>
                <a:latin typeface="Roboto"/>
                <a:ea typeface="Roboto"/>
                <a:cs typeface="Roboto"/>
                <a:sym typeface="Roboto"/>
              </a:rPr>
              <a:t>* toti cei care sunt activi, implicati, isi fac temele, dedica timp pentru studiu individual si pun intrebari trainerului vor atinge aceste obiective.</a:t>
            </a:r>
            <a:endParaRPr sz="1500" b="1" i="0" u="none" strike="noStrike" cap="none">
              <a:solidFill>
                <a:schemeClr val="lt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3">
                                            <p:txEl>
                                              <p:pRg st="0" end="0"/>
                                            </p:txEl>
                                          </p:spTgt>
                                        </p:tgtEl>
                                        <p:attrNameLst>
                                          <p:attrName>style.visibility</p:attrName>
                                        </p:attrNameLst>
                                      </p:cBhvr>
                                      <p:to>
                                        <p:strVal val="visible"/>
                                      </p:to>
                                    </p:set>
                                    <p:animEffect transition="in" filter="fade">
                                      <p:cBhvr>
                                        <p:cTn id="7" dur="1000"/>
                                        <p:tgtEl>
                                          <p:spTgt spid="2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3">
                                            <p:txEl>
                                              <p:pRg st="1" end="1"/>
                                            </p:txEl>
                                          </p:spTgt>
                                        </p:tgtEl>
                                        <p:attrNameLst>
                                          <p:attrName>style.visibility</p:attrName>
                                        </p:attrNameLst>
                                      </p:cBhvr>
                                      <p:to>
                                        <p:strVal val="visible"/>
                                      </p:to>
                                    </p:set>
                                    <p:animEffect transition="in" filter="fade">
                                      <p:cBhvr>
                                        <p:cTn id="12" dur="1000"/>
                                        <p:tgtEl>
                                          <p:spTgt spid="2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3">
                                            <p:txEl>
                                              <p:pRg st="2" end="2"/>
                                            </p:txEl>
                                          </p:spTgt>
                                        </p:tgtEl>
                                        <p:attrNameLst>
                                          <p:attrName>style.visibility</p:attrName>
                                        </p:attrNameLst>
                                      </p:cBhvr>
                                      <p:to>
                                        <p:strVal val="visible"/>
                                      </p:to>
                                    </p:set>
                                    <p:animEffect transition="in" filter="fade">
                                      <p:cBhvr>
                                        <p:cTn id="17" dur="1000"/>
                                        <p:tgtEl>
                                          <p:spTgt spid="2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3">
                                            <p:txEl>
                                              <p:pRg st="3" end="3"/>
                                            </p:txEl>
                                          </p:spTgt>
                                        </p:tgtEl>
                                        <p:attrNameLst>
                                          <p:attrName>style.visibility</p:attrName>
                                        </p:attrNameLst>
                                      </p:cBhvr>
                                      <p:to>
                                        <p:strVal val="visible"/>
                                      </p:to>
                                    </p:set>
                                    <p:animEffect transition="in" filter="fade">
                                      <p:cBhvr>
                                        <p:cTn id="22" dur="1000"/>
                                        <p:tgtEl>
                                          <p:spTgt spid="2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3">
                                            <p:txEl>
                                              <p:pRg st="4" end="4"/>
                                            </p:txEl>
                                          </p:spTgt>
                                        </p:tgtEl>
                                        <p:attrNameLst>
                                          <p:attrName>style.visibility</p:attrName>
                                        </p:attrNameLst>
                                      </p:cBhvr>
                                      <p:to>
                                        <p:strVal val="visible"/>
                                      </p:to>
                                    </p:set>
                                    <p:animEffect transition="in" filter="fade">
                                      <p:cBhvr>
                                        <p:cTn id="27" dur="1000"/>
                                        <p:tgtEl>
                                          <p:spTgt spid="2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3">
                                            <p:txEl>
                                              <p:pRg st="5" end="5"/>
                                            </p:txEl>
                                          </p:spTgt>
                                        </p:tgtEl>
                                        <p:attrNameLst>
                                          <p:attrName>style.visibility</p:attrName>
                                        </p:attrNameLst>
                                      </p:cBhvr>
                                      <p:to>
                                        <p:strVal val="visible"/>
                                      </p:to>
                                    </p:set>
                                    <p:animEffect transition="in" filter="fade">
                                      <p:cBhvr>
                                        <p:cTn id="32" dur="1000"/>
                                        <p:tgtEl>
                                          <p:spTgt spid="2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3">
                                            <p:txEl>
                                              <p:pRg st="6" end="6"/>
                                            </p:txEl>
                                          </p:spTgt>
                                        </p:tgtEl>
                                        <p:attrNameLst>
                                          <p:attrName>style.visibility</p:attrName>
                                        </p:attrNameLst>
                                      </p:cBhvr>
                                      <p:to>
                                        <p:strVal val="visible"/>
                                      </p:to>
                                    </p:set>
                                    <p:animEffect transition="in" filter="fade">
                                      <p:cBhvr>
                                        <p:cTn id="37" dur="1000"/>
                                        <p:tgtEl>
                                          <p:spTgt spid="22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23">
                                            <p:txEl>
                                              <p:pRg st="7" end="7"/>
                                            </p:txEl>
                                          </p:spTgt>
                                        </p:tgtEl>
                                        <p:attrNameLst>
                                          <p:attrName>style.visibility</p:attrName>
                                        </p:attrNameLst>
                                      </p:cBhvr>
                                      <p:to>
                                        <p:strVal val="visible"/>
                                      </p:to>
                                    </p:set>
                                    <p:animEffect transition="in" filter="fade">
                                      <p:cBhvr>
                                        <p:cTn id="42" dur="1000"/>
                                        <p:tgtEl>
                                          <p:spTgt spid="22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23">
                                            <p:txEl>
                                              <p:pRg st="8" end="8"/>
                                            </p:txEl>
                                          </p:spTgt>
                                        </p:tgtEl>
                                        <p:attrNameLst>
                                          <p:attrName>style.visibility</p:attrName>
                                        </p:attrNameLst>
                                      </p:cBhvr>
                                      <p:to>
                                        <p:strVal val="visible"/>
                                      </p:to>
                                    </p:set>
                                    <p:animEffect transition="in" filter="fade">
                                      <p:cBhvr>
                                        <p:cTn id="47" dur="1000"/>
                                        <p:tgtEl>
                                          <p:spTgt spid="22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23">
                                            <p:txEl>
                                              <p:pRg st="9" end="9"/>
                                            </p:txEl>
                                          </p:spTgt>
                                        </p:tgtEl>
                                        <p:attrNameLst>
                                          <p:attrName>style.visibility</p:attrName>
                                        </p:attrNameLst>
                                      </p:cBhvr>
                                      <p:to>
                                        <p:strVal val="visible"/>
                                      </p:to>
                                    </p:set>
                                    <p:animEffect transition="in" filter="fade">
                                      <p:cBhvr>
                                        <p:cTn id="52" dur="1000"/>
                                        <p:tgtEl>
                                          <p:spTgt spid="22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23">
                                            <p:txEl>
                                              <p:pRg st="10" end="10"/>
                                            </p:txEl>
                                          </p:spTgt>
                                        </p:tgtEl>
                                        <p:attrNameLst>
                                          <p:attrName>style.visibility</p:attrName>
                                        </p:attrNameLst>
                                      </p:cBhvr>
                                      <p:to>
                                        <p:strVal val="visible"/>
                                      </p:to>
                                    </p:set>
                                    <p:animEffect transition="in" filter="fade">
                                      <p:cBhvr>
                                        <p:cTn id="57" dur="1000"/>
                                        <p:tgtEl>
                                          <p:spTgt spid="22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1108150b074_0_22"/>
          <p:cNvSpPr txBox="1">
            <a:spLocks noGrp="1"/>
          </p:cNvSpPr>
          <p:nvPr>
            <p:ph type="ctrTitle"/>
          </p:nvPr>
        </p:nvSpPr>
        <p:spPr>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GB"/>
              <a:t>Obiective secundare</a:t>
            </a:r>
            <a:endParaRPr b="1">
              <a:solidFill>
                <a:schemeClr val="lt2"/>
              </a:solidFill>
              <a:latin typeface="Roboto"/>
              <a:ea typeface="Roboto"/>
              <a:cs typeface="Roboto"/>
              <a:sym typeface="Roboto"/>
            </a:endParaRPr>
          </a:p>
        </p:txBody>
      </p:sp>
      <p:cxnSp>
        <p:nvCxnSpPr>
          <p:cNvPr id="229" name="Google Shape;229;g1108150b074_0_22"/>
          <p:cNvCxnSpPr/>
          <p:nvPr/>
        </p:nvCxnSpPr>
        <p:spPr>
          <a:xfrm>
            <a:off x="311700" y="1191700"/>
            <a:ext cx="8520600" cy="0"/>
          </a:xfrm>
          <a:prstGeom prst="straightConnector1">
            <a:avLst/>
          </a:prstGeom>
          <a:noFill/>
          <a:ln w="9525" cap="flat" cmpd="sng">
            <a:solidFill>
              <a:schemeClr val="accent1"/>
            </a:solidFill>
            <a:prstDash val="solid"/>
            <a:round/>
            <a:headEnd type="none" w="sm" len="sm"/>
            <a:tailEnd type="none" w="sm" len="sm"/>
          </a:ln>
        </p:spPr>
      </p:cxnSp>
      <p:sp>
        <p:nvSpPr>
          <p:cNvPr id="230" name="Google Shape;230;g1108150b074_0_22"/>
          <p:cNvSpPr txBox="1"/>
          <p:nvPr/>
        </p:nvSpPr>
        <p:spPr>
          <a:xfrm>
            <a:off x="311700" y="1416500"/>
            <a:ext cx="8520600" cy="29553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Clr>
                <a:srgbClr val="000000"/>
              </a:buClr>
              <a:buSzPts val="1500"/>
              <a:buFont typeface="Arial"/>
              <a:buNone/>
            </a:pPr>
            <a:r>
              <a:rPr lang="en-GB" sz="1500" b="1" i="0" u="none" strike="noStrike" cap="none">
                <a:solidFill>
                  <a:schemeClr val="lt1"/>
                </a:solidFill>
                <a:latin typeface="Roboto"/>
                <a:ea typeface="Roboto"/>
                <a:cs typeface="Roboto"/>
                <a:sym typeface="Roboto"/>
              </a:rPr>
              <a:t>Nu fac parte din curricula cursului LIVE dar va punem la dispozitie materiale extra ca sa aveti un avantaj la interviuri. Sfatul meu e sa va focusati pe ele doar dupa cursul live. Sa nu fiti overwhelmed de new info. </a:t>
            </a:r>
            <a:endParaRPr sz="1500" b="1" i="0" u="none" strike="noStrike" cap="none">
              <a:solidFill>
                <a:schemeClr val="lt1"/>
              </a:solidFill>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500"/>
              <a:buFont typeface="Arial"/>
              <a:buNone/>
            </a:pP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Cunostinte ale bazelor de date relationale - mySQL (Curs baze de date)</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Cunostinte teoretice despre testarea manuala - acces la o platforma mobila</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Capacitatea de a construi un mic brand personal (Curs Portofoliu Wordpress). Trebuie sa ai:</a:t>
            </a:r>
            <a:endParaRPr sz="1500" b="1" i="0" u="none" strike="noStrike" cap="none">
              <a:solidFill>
                <a:schemeClr val="lt1"/>
              </a:solidFill>
              <a:latin typeface="Roboto"/>
              <a:ea typeface="Roboto"/>
              <a:cs typeface="Roboto"/>
              <a:sym typeface="Roboto"/>
            </a:endParaRPr>
          </a:p>
          <a:p>
            <a:pPr marL="1371600" marR="0" lvl="1"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Website propriu prin care angajatorul sa te cunoasca pe tine si munca ta</a:t>
            </a:r>
            <a:endParaRPr sz="1500" b="1" i="0" u="none" strike="noStrike" cap="none">
              <a:solidFill>
                <a:schemeClr val="lt1"/>
              </a:solidFill>
              <a:latin typeface="Roboto"/>
              <a:ea typeface="Roboto"/>
              <a:cs typeface="Roboto"/>
              <a:sym typeface="Roboto"/>
            </a:endParaRPr>
          </a:p>
          <a:p>
            <a:pPr marL="1371600" marR="0" lvl="1"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CV european in eng / sau canva.com</a:t>
            </a:r>
            <a:endParaRPr sz="1500" b="1" i="0" u="none" strike="noStrike" cap="none">
              <a:solidFill>
                <a:schemeClr val="lt1"/>
              </a:solidFill>
              <a:latin typeface="Roboto"/>
              <a:ea typeface="Roboto"/>
              <a:cs typeface="Roboto"/>
              <a:sym typeface="Roboto"/>
            </a:endParaRPr>
          </a:p>
          <a:p>
            <a:pPr marL="1371600" marR="0" lvl="1"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Profil LinkedIn</a:t>
            </a:r>
            <a:endParaRPr sz="1500" b="1" i="0" u="none" strike="noStrike" cap="none">
              <a:solidFill>
                <a:schemeClr val="lt1"/>
              </a:solidFill>
              <a:latin typeface="Roboto"/>
              <a:ea typeface="Roboto"/>
              <a:cs typeface="Roboto"/>
              <a:sym typeface="Roboto"/>
            </a:endParaRPr>
          </a:p>
          <a:p>
            <a:pPr marL="1371600" marR="0" lvl="1"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Github public (un loc in cloud unde se pune codul scris de tine)</a:t>
            </a:r>
            <a:endParaRPr sz="1500" b="1" i="0" u="none" strike="noStrike" cap="none">
              <a:solidFill>
                <a:schemeClr val="lt1"/>
              </a:solidFill>
              <a:latin typeface="Roboto"/>
              <a:ea typeface="Roboto"/>
              <a:cs typeface="Roboto"/>
              <a:sym typeface="Roboto"/>
            </a:endParaRPr>
          </a:p>
          <a:p>
            <a:pPr marL="1371600" marR="0" lvl="1"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Veti primi feedback daca ne trimiteti un email cu ele la hello@itfactory.ro</a:t>
            </a:r>
            <a:endParaRPr sz="1500" b="1" i="0" u="none" strike="noStrike" cap="none">
              <a:solidFill>
                <a:schemeClr val="lt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0">
                                            <p:txEl>
                                              <p:pRg st="0" end="0"/>
                                            </p:txEl>
                                          </p:spTgt>
                                        </p:tgtEl>
                                        <p:attrNameLst>
                                          <p:attrName>style.visibility</p:attrName>
                                        </p:attrNameLst>
                                      </p:cBhvr>
                                      <p:to>
                                        <p:strVal val="visible"/>
                                      </p:to>
                                    </p:set>
                                    <p:animEffect transition="in" filter="fade">
                                      <p:cBhvr>
                                        <p:cTn id="7" dur="1000"/>
                                        <p:tgtEl>
                                          <p:spTgt spid="2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0">
                                            <p:txEl>
                                              <p:pRg st="1" end="1"/>
                                            </p:txEl>
                                          </p:spTgt>
                                        </p:tgtEl>
                                        <p:attrNameLst>
                                          <p:attrName>style.visibility</p:attrName>
                                        </p:attrNameLst>
                                      </p:cBhvr>
                                      <p:to>
                                        <p:strVal val="visible"/>
                                      </p:to>
                                    </p:set>
                                    <p:animEffect transition="in" filter="fade">
                                      <p:cBhvr>
                                        <p:cTn id="12" dur="1000"/>
                                        <p:tgtEl>
                                          <p:spTgt spid="2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0">
                                            <p:txEl>
                                              <p:pRg st="2" end="2"/>
                                            </p:txEl>
                                          </p:spTgt>
                                        </p:tgtEl>
                                        <p:attrNameLst>
                                          <p:attrName>style.visibility</p:attrName>
                                        </p:attrNameLst>
                                      </p:cBhvr>
                                      <p:to>
                                        <p:strVal val="visible"/>
                                      </p:to>
                                    </p:set>
                                    <p:animEffect transition="in" filter="fade">
                                      <p:cBhvr>
                                        <p:cTn id="17" dur="1000"/>
                                        <p:tgtEl>
                                          <p:spTgt spid="2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0">
                                            <p:txEl>
                                              <p:pRg st="3" end="3"/>
                                            </p:txEl>
                                          </p:spTgt>
                                        </p:tgtEl>
                                        <p:attrNameLst>
                                          <p:attrName>style.visibility</p:attrName>
                                        </p:attrNameLst>
                                      </p:cBhvr>
                                      <p:to>
                                        <p:strVal val="visible"/>
                                      </p:to>
                                    </p:set>
                                    <p:animEffect transition="in" filter="fade">
                                      <p:cBhvr>
                                        <p:cTn id="22" dur="1000"/>
                                        <p:tgtEl>
                                          <p:spTgt spid="2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0">
                                            <p:txEl>
                                              <p:pRg st="4" end="4"/>
                                            </p:txEl>
                                          </p:spTgt>
                                        </p:tgtEl>
                                        <p:attrNameLst>
                                          <p:attrName>style.visibility</p:attrName>
                                        </p:attrNameLst>
                                      </p:cBhvr>
                                      <p:to>
                                        <p:strVal val="visible"/>
                                      </p:to>
                                    </p:set>
                                    <p:animEffect transition="in" filter="fade">
                                      <p:cBhvr>
                                        <p:cTn id="27" dur="1000"/>
                                        <p:tgtEl>
                                          <p:spTgt spid="23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0">
                                            <p:txEl>
                                              <p:pRg st="5" end="5"/>
                                            </p:txEl>
                                          </p:spTgt>
                                        </p:tgtEl>
                                        <p:attrNameLst>
                                          <p:attrName>style.visibility</p:attrName>
                                        </p:attrNameLst>
                                      </p:cBhvr>
                                      <p:to>
                                        <p:strVal val="visible"/>
                                      </p:to>
                                    </p:set>
                                    <p:animEffect transition="in" filter="fade">
                                      <p:cBhvr>
                                        <p:cTn id="32" dur="1000"/>
                                        <p:tgtEl>
                                          <p:spTgt spid="23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0">
                                            <p:txEl>
                                              <p:pRg st="6" end="6"/>
                                            </p:txEl>
                                          </p:spTgt>
                                        </p:tgtEl>
                                        <p:attrNameLst>
                                          <p:attrName>style.visibility</p:attrName>
                                        </p:attrNameLst>
                                      </p:cBhvr>
                                      <p:to>
                                        <p:strVal val="visible"/>
                                      </p:to>
                                    </p:set>
                                    <p:animEffect transition="in" filter="fade">
                                      <p:cBhvr>
                                        <p:cTn id="37" dur="1000"/>
                                        <p:tgtEl>
                                          <p:spTgt spid="23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0">
                                            <p:txEl>
                                              <p:pRg st="7" end="7"/>
                                            </p:txEl>
                                          </p:spTgt>
                                        </p:tgtEl>
                                        <p:attrNameLst>
                                          <p:attrName>style.visibility</p:attrName>
                                        </p:attrNameLst>
                                      </p:cBhvr>
                                      <p:to>
                                        <p:strVal val="visible"/>
                                      </p:to>
                                    </p:set>
                                    <p:animEffect transition="in" filter="fade">
                                      <p:cBhvr>
                                        <p:cTn id="42" dur="1000"/>
                                        <p:tgtEl>
                                          <p:spTgt spid="23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30">
                                            <p:txEl>
                                              <p:pRg st="8" end="8"/>
                                            </p:txEl>
                                          </p:spTgt>
                                        </p:tgtEl>
                                        <p:attrNameLst>
                                          <p:attrName>style.visibility</p:attrName>
                                        </p:attrNameLst>
                                      </p:cBhvr>
                                      <p:to>
                                        <p:strVal val="visible"/>
                                      </p:to>
                                    </p:set>
                                    <p:animEffect transition="in" filter="fade">
                                      <p:cBhvr>
                                        <p:cTn id="47" dur="1000"/>
                                        <p:tgtEl>
                                          <p:spTgt spid="23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30">
                                            <p:txEl>
                                              <p:pRg st="9" end="9"/>
                                            </p:txEl>
                                          </p:spTgt>
                                        </p:tgtEl>
                                        <p:attrNameLst>
                                          <p:attrName>style.visibility</p:attrName>
                                        </p:attrNameLst>
                                      </p:cBhvr>
                                      <p:to>
                                        <p:strVal val="visible"/>
                                      </p:to>
                                    </p:set>
                                    <p:animEffect transition="in" filter="fade">
                                      <p:cBhvr>
                                        <p:cTn id="52" dur="1000"/>
                                        <p:tgtEl>
                                          <p:spTgt spid="23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1108150b074_0_28"/>
          <p:cNvSpPr txBox="1">
            <a:spLocks noGrp="1"/>
          </p:cNvSpPr>
          <p:nvPr>
            <p:ph type="ctrTitle"/>
          </p:nvPr>
        </p:nvSpPr>
        <p:spPr>
          <a:xfrm>
            <a:off x="311700" y="644550"/>
            <a:ext cx="54717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GB"/>
              <a:t>Obiective Sesiune Teoretica 3</a:t>
            </a:r>
            <a:endParaRPr b="1">
              <a:solidFill>
                <a:schemeClr val="lt2"/>
              </a:solidFill>
              <a:latin typeface="Roboto"/>
              <a:ea typeface="Roboto"/>
              <a:cs typeface="Roboto"/>
              <a:sym typeface="Roboto"/>
            </a:endParaRPr>
          </a:p>
        </p:txBody>
      </p:sp>
      <p:cxnSp>
        <p:nvCxnSpPr>
          <p:cNvPr id="236" name="Google Shape;236;g1108150b074_0_28"/>
          <p:cNvCxnSpPr/>
          <p:nvPr/>
        </p:nvCxnSpPr>
        <p:spPr>
          <a:xfrm>
            <a:off x="311700" y="1191700"/>
            <a:ext cx="8520600" cy="0"/>
          </a:xfrm>
          <a:prstGeom prst="straightConnector1">
            <a:avLst/>
          </a:prstGeom>
          <a:noFill/>
          <a:ln w="9525" cap="flat" cmpd="sng">
            <a:solidFill>
              <a:schemeClr val="accent1"/>
            </a:solidFill>
            <a:prstDash val="solid"/>
            <a:round/>
            <a:headEnd type="none" w="sm" len="sm"/>
            <a:tailEnd type="none" w="sm" len="sm"/>
          </a:ln>
        </p:spPr>
      </p:cxnSp>
      <p:sp>
        <p:nvSpPr>
          <p:cNvPr id="237" name="Google Shape;237;g1108150b074_0_28"/>
          <p:cNvSpPr txBox="1"/>
          <p:nvPr/>
        </p:nvSpPr>
        <p:spPr>
          <a:xfrm>
            <a:off x="311700" y="1873500"/>
            <a:ext cx="8520600" cy="877200"/>
          </a:xfrm>
          <a:prstGeom prst="rect">
            <a:avLst/>
          </a:prstGeom>
          <a:noFill/>
          <a:ln>
            <a:noFill/>
          </a:ln>
        </p:spPr>
        <p:txBody>
          <a:bodyPr spcFirstLastPara="1" wrap="square" lIns="91425" tIns="91425" rIns="91425" bIns="91425" anchor="t" anchorCtr="0">
            <a:spAutoFit/>
          </a:bodyPr>
          <a:lstStyle/>
          <a:p>
            <a:pPr marL="457200" marR="0" lvl="0" indent="-323850" algn="l" rtl="0">
              <a:lnSpc>
                <a:spcPct val="100000"/>
              </a:lnSpc>
              <a:spcBef>
                <a:spcPts val="0"/>
              </a:spcBef>
              <a:spcAft>
                <a:spcPts val="0"/>
              </a:spcAft>
              <a:buClr>
                <a:schemeClr val="lt1"/>
              </a:buClr>
              <a:buSzPts val="1500"/>
              <a:buFont typeface="Arial"/>
              <a:buChar char="-"/>
            </a:pPr>
            <a:r>
              <a:rPr lang="en-GB" sz="1500" dirty="0">
                <a:solidFill>
                  <a:schemeClr val="lt1"/>
                </a:solidFill>
              </a:rPr>
              <a:t>Sa </a:t>
            </a:r>
            <a:r>
              <a:rPr lang="en-GB" sz="1500" dirty="0" err="1">
                <a:solidFill>
                  <a:schemeClr val="lt1"/>
                </a:solidFill>
              </a:rPr>
              <a:t>intelegem</a:t>
            </a:r>
            <a:r>
              <a:rPr lang="en-GB" sz="1500" dirty="0">
                <a:solidFill>
                  <a:schemeClr val="lt1"/>
                </a:solidFill>
              </a:rPr>
              <a:t> </a:t>
            </a:r>
            <a:r>
              <a:rPr lang="en-GB" sz="1500" dirty="0" err="1">
                <a:solidFill>
                  <a:schemeClr val="lt1"/>
                </a:solidFill>
              </a:rPr>
              <a:t>ce</a:t>
            </a:r>
            <a:r>
              <a:rPr lang="en-GB" sz="1500" dirty="0">
                <a:solidFill>
                  <a:schemeClr val="lt1"/>
                </a:solidFill>
              </a:rPr>
              <a:t> </a:t>
            </a:r>
            <a:r>
              <a:rPr lang="en-GB" sz="1500" dirty="0" err="1">
                <a:solidFill>
                  <a:schemeClr val="lt1"/>
                </a:solidFill>
              </a:rPr>
              <a:t>este</a:t>
            </a:r>
            <a:r>
              <a:rPr lang="en-GB" sz="1500" dirty="0">
                <a:solidFill>
                  <a:schemeClr val="lt1"/>
                </a:solidFill>
              </a:rPr>
              <a:t> TDD </a:t>
            </a:r>
            <a:r>
              <a:rPr lang="en-GB" sz="1500" dirty="0" err="1">
                <a:solidFill>
                  <a:schemeClr val="lt1"/>
                </a:solidFill>
              </a:rPr>
              <a:t>si</a:t>
            </a:r>
            <a:r>
              <a:rPr lang="en-GB" sz="1500" dirty="0">
                <a:solidFill>
                  <a:schemeClr val="lt1"/>
                </a:solidFill>
              </a:rPr>
              <a:t> </a:t>
            </a:r>
            <a:r>
              <a:rPr lang="en-GB" sz="1500" dirty="0" err="1">
                <a:solidFill>
                  <a:schemeClr val="lt1"/>
                </a:solidFill>
              </a:rPr>
              <a:t>respectiv</a:t>
            </a:r>
            <a:r>
              <a:rPr lang="en-GB" sz="1500" dirty="0">
                <a:solidFill>
                  <a:schemeClr val="lt1"/>
                </a:solidFill>
              </a:rPr>
              <a:t> BDD </a:t>
            </a:r>
            <a:r>
              <a:rPr lang="en-GB" sz="1500" dirty="0" err="1">
                <a:solidFill>
                  <a:schemeClr val="lt1"/>
                </a:solidFill>
              </a:rPr>
              <a:t>si</a:t>
            </a:r>
            <a:r>
              <a:rPr lang="en-GB" sz="1500" dirty="0">
                <a:solidFill>
                  <a:schemeClr val="lt1"/>
                </a:solidFill>
              </a:rPr>
              <a:t> care e </a:t>
            </a:r>
            <a:r>
              <a:rPr lang="en-GB" sz="1500" dirty="0" err="1">
                <a:solidFill>
                  <a:schemeClr val="lt1"/>
                </a:solidFill>
              </a:rPr>
              <a:t>diferenta</a:t>
            </a:r>
            <a:r>
              <a:rPr lang="en-GB" sz="1500" dirty="0">
                <a:solidFill>
                  <a:schemeClr val="lt1"/>
                </a:solidFill>
              </a:rPr>
              <a:t> </a:t>
            </a:r>
            <a:r>
              <a:rPr lang="en-GB" sz="1500" dirty="0" err="1">
                <a:solidFill>
                  <a:schemeClr val="lt1"/>
                </a:solidFill>
              </a:rPr>
              <a:t>intre</a:t>
            </a:r>
            <a:r>
              <a:rPr lang="en-GB" sz="1500" dirty="0">
                <a:solidFill>
                  <a:schemeClr val="lt1"/>
                </a:solidFill>
              </a:rPr>
              <a:t> </a:t>
            </a:r>
            <a:r>
              <a:rPr lang="en-GB" sz="1500" dirty="0" err="1">
                <a:solidFill>
                  <a:schemeClr val="lt1"/>
                </a:solidFill>
              </a:rPr>
              <a:t>ele</a:t>
            </a:r>
            <a:endParaRPr sz="1500" dirty="0">
              <a:solidFill>
                <a:schemeClr val="lt1"/>
              </a:solidFill>
            </a:endParaRPr>
          </a:p>
          <a:p>
            <a:pPr marL="457200" marR="0" lvl="0" indent="-323850" algn="l" rtl="0">
              <a:lnSpc>
                <a:spcPct val="100000"/>
              </a:lnSpc>
              <a:spcBef>
                <a:spcPts val="0"/>
              </a:spcBef>
              <a:spcAft>
                <a:spcPts val="0"/>
              </a:spcAft>
              <a:buClr>
                <a:schemeClr val="lt1"/>
              </a:buClr>
              <a:buSzPts val="1500"/>
              <a:buChar char="-"/>
            </a:pPr>
            <a:r>
              <a:rPr lang="en-GB" sz="1500" dirty="0">
                <a:solidFill>
                  <a:schemeClr val="lt1"/>
                </a:solidFill>
              </a:rPr>
              <a:t>Sa </a:t>
            </a:r>
            <a:r>
              <a:rPr lang="en-GB" sz="1500" dirty="0" err="1">
                <a:solidFill>
                  <a:schemeClr val="lt1"/>
                </a:solidFill>
              </a:rPr>
              <a:t>aflam</a:t>
            </a:r>
            <a:r>
              <a:rPr lang="en-GB" sz="1500" dirty="0">
                <a:solidFill>
                  <a:schemeClr val="lt1"/>
                </a:solidFill>
              </a:rPr>
              <a:t> </a:t>
            </a:r>
            <a:r>
              <a:rPr lang="en-GB" sz="1500" dirty="0" err="1">
                <a:solidFill>
                  <a:schemeClr val="lt1"/>
                </a:solidFill>
              </a:rPr>
              <a:t>ce</a:t>
            </a:r>
            <a:r>
              <a:rPr lang="en-GB" sz="1500" dirty="0">
                <a:solidFill>
                  <a:schemeClr val="lt1"/>
                </a:solidFill>
              </a:rPr>
              <a:t> </a:t>
            </a:r>
            <a:r>
              <a:rPr lang="en-GB" sz="1500" dirty="0" err="1">
                <a:solidFill>
                  <a:schemeClr val="lt1"/>
                </a:solidFill>
              </a:rPr>
              <a:t>este</a:t>
            </a:r>
            <a:r>
              <a:rPr lang="en-GB" sz="1500" dirty="0">
                <a:solidFill>
                  <a:schemeClr val="lt1"/>
                </a:solidFill>
              </a:rPr>
              <a:t> un design pattern</a:t>
            </a:r>
            <a:endParaRPr sz="1500" dirty="0">
              <a:solidFill>
                <a:schemeClr val="lt1"/>
              </a:solidFill>
            </a:endParaRPr>
          </a:p>
          <a:p>
            <a:pPr marL="457200" marR="0" lvl="0" indent="-323850" algn="l" rtl="0">
              <a:lnSpc>
                <a:spcPct val="100000"/>
              </a:lnSpc>
              <a:spcBef>
                <a:spcPts val="0"/>
              </a:spcBef>
              <a:spcAft>
                <a:spcPts val="0"/>
              </a:spcAft>
              <a:buClr>
                <a:schemeClr val="lt1"/>
              </a:buClr>
              <a:buSzPts val="1500"/>
              <a:buChar char="-"/>
            </a:pPr>
            <a:r>
              <a:rPr lang="en-GB" sz="1500" dirty="0">
                <a:solidFill>
                  <a:schemeClr val="lt1"/>
                </a:solidFill>
              </a:rPr>
              <a:t>Sa </a:t>
            </a:r>
            <a:r>
              <a:rPr lang="en-GB" sz="1500" dirty="0" err="1">
                <a:solidFill>
                  <a:schemeClr val="lt1"/>
                </a:solidFill>
              </a:rPr>
              <a:t>vedem</a:t>
            </a:r>
            <a:r>
              <a:rPr lang="en-GB" sz="1500" dirty="0">
                <a:solidFill>
                  <a:schemeClr val="lt1"/>
                </a:solidFill>
              </a:rPr>
              <a:t> </a:t>
            </a:r>
            <a:r>
              <a:rPr lang="en-GB" sz="1500" dirty="0" err="1">
                <a:solidFill>
                  <a:schemeClr val="lt1"/>
                </a:solidFill>
              </a:rPr>
              <a:t>ce</a:t>
            </a:r>
            <a:r>
              <a:rPr lang="en-GB" sz="1500" dirty="0">
                <a:solidFill>
                  <a:schemeClr val="lt1"/>
                </a:solidFill>
              </a:rPr>
              <a:t> </a:t>
            </a:r>
            <a:r>
              <a:rPr lang="en-GB" sz="1500" dirty="0" err="1">
                <a:solidFill>
                  <a:schemeClr val="lt1"/>
                </a:solidFill>
              </a:rPr>
              <a:t>este</a:t>
            </a:r>
            <a:r>
              <a:rPr lang="en-GB" sz="1500" dirty="0">
                <a:solidFill>
                  <a:schemeClr val="lt1"/>
                </a:solidFill>
              </a:rPr>
              <a:t> POM </a:t>
            </a:r>
            <a:r>
              <a:rPr lang="en-GB" sz="1500" dirty="0" err="1">
                <a:solidFill>
                  <a:schemeClr val="lt1"/>
                </a:solidFill>
              </a:rPr>
              <a:t>si</a:t>
            </a:r>
            <a:r>
              <a:rPr lang="en-GB" sz="1500" dirty="0">
                <a:solidFill>
                  <a:schemeClr val="lt1"/>
                </a:solidFill>
              </a:rPr>
              <a:t> cum se </a:t>
            </a:r>
            <a:r>
              <a:rPr lang="en-GB" sz="1500" dirty="0" err="1">
                <a:solidFill>
                  <a:schemeClr val="lt1"/>
                </a:solidFill>
              </a:rPr>
              <a:t>poate</a:t>
            </a:r>
            <a:r>
              <a:rPr lang="en-GB" sz="1500" dirty="0">
                <a:solidFill>
                  <a:schemeClr val="lt1"/>
                </a:solidFill>
              </a:rPr>
              <a:t> </a:t>
            </a:r>
            <a:r>
              <a:rPr lang="en-GB" sz="1500" dirty="0" err="1">
                <a:solidFill>
                  <a:schemeClr val="lt1"/>
                </a:solidFill>
              </a:rPr>
              <a:t>folosi</a:t>
            </a:r>
            <a:endParaRPr sz="1500" dirty="0">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7">
                                            <p:txEl>
                                              <p:pRg st="0" end="0"/>
                                            </p:txEl>
                                          </p:spTgt>
                                        </p:tgtEl>
                                        <p:attrNameLst>
                                          <p:attrName>style.visibility</p:attrName>
                                        </p:attrNameLst>
                                      </p:cBhvr>
                                      <p:to>
                                        <p:strVal val="visible"/>
                                      </p:to>
                                    </p:set>
                                    <p:animEffect transition="in" filter="fade">
                                      <p:cBhvr>
                                        <p:cTn id="7" dur="1000"/>
                                        <p:tgtEl>
                                          <p:spTgt spid="2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7">
                                            <p:txEl>
                                              <p:pRg st="1" end="1"/>
                                            </p:txEl>
                                          </p:spTgt>
                                        </p:tgtEl>
                                        <p:attrNameLst>
                                          <p:attrName>style.visibility</p:attrName>
                                        </p:attrNameLst>
                                      </p:cBhvr>
                                      <p:to>
                                        <p:strVal val="visible"/>
                                      </p:to>
                                    </p:set>
                                    <p:animEffect transition="in" filter="fade">
                                      <p:cBhvr>
                                        <p:cTn id="12" dur="1000"/>
                                        <p:tgtEl>
                                          <p:spTgt spid="2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7">
                                            <p:txEl>
                                              <p:pRg st="2" end="2"/>
                                            </p:txEl>
                                          </p:spTgt>
                                        </p:tgtEl>
                                        <p:attrNameLst>
                                          <p:attrName>style.visibility</p:attrName>
                                        </p:attrNameLst>
                                      </p:cBhvr>
                                      <p:to>
                                        <p:strVal val="visible"/>
                                      </p:to>
                                    </p:set>
                                    <p:animEffect transition="in" filter="fade">
                                      <p:cBhvr>
                                        <p:cTn id="17" dur="1000"/>
                                        <p:tgtEl>
                                          <p:spTgt spid="23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1108150b074_0_34"/>
          <p:cNvSpPr txBox="1">
            <a:spLocks noGrp="1"/>
          </p:cNvSpPr>
          <p:nvPr>
            <p:ph type="ctrTitle"/>
          </p:nvPr>
        </p:nvSpPr>
        <p:spPr>
          <a:xfrm>
            <a:off x="253550" y="254000"/>
            <a:ext cx="10596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GB"/>
              <a:t>TDD</a:t>
            </a:r>
            <a:endParaRPr b="1">
              <a:solidFill>
                <a:schemeClr val="lt2"/>
              </a:solidFill>
              <a:latin typeface="Roboto"/>
              <a:ea typeface="Roboto"/>
              <a:cs typeface="Roboto"/>
              <a:sym typeface="Roboto"/>
            </a:endParaRPr>
          </a:p>
        </p:txBody>
      </p:sp>
      <p:cxnSp>
        <p:nvCxnSpPr>
          <p:cNvPr id="243" name="Google Shape;243;g1108150b074_0_34"/>
          <p:cNvCxnSpPr/>
          <p:nvPr/>
        </p:nvCxnSpPr>
        <p:spPr>
          <a:xfrm>
            <a:off x="386475" y="860600"/>
            <a:ext cx="8520600" cy="0"/>
          </a:xfrm>
          <a:prstGeom prst="straightConnector1">
            <a:avLst/>
          </a:prstGeom>
          <a:noFill/>
          <a:ln w="9525" cap="flat" cmpd="sng">
            <a:solidFill>
              <a:schemeClr val="accent1"/>
            </a:solidFill>
            <a:prstDash val="solid"/>
            <a:round/>
            <a:headEnd type="none" w="sm" len="sm"/>
            <a:tailEnd type="none" w="sm" len="sm"/>
          </a:ln>
        </p:spPr>
      </p:cxnSp>
      <p:sp>
        <p:nvSpPr>
          <p:cNvPr id="244" name="Google Shape;244;g1108150b074_0_34"/>
          <p:cNvSpPr txBox="1"/>
          <p:nvPr/>
        </p:nvSpPr>
        <p:spPr>
          <a:xfrm>
            <a:off x="386475" y="869491"/>
            <a:ext cx="8520600" cy="406262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GB" sz="1200" dirty="0">
                <a:solidFill>
                  <a:schemeClr val="lt1"/>
                </a:solidFill>
                <a:latin typeface="Roboto"/>
                <a:ea typeface="Roboto"/>
                <a:cs typeface="Roboto"/>
                <a:sym typeface="Roboto"/>
              </a:rPr>
              <a:t>TDD </a:t>
            </a:r>
            <a:r>
              <a:rPr lang="en-GB" sz="1200" dirty="0" err="1">
                <a:solidFill>
                  <a:schemeClr val="lt1"/>
                </a:solidFill>
                <a:latin typeface="Roboto"/>
                <a:ea typeface="Roboto"/>
                <a:cs typeface="Roboto"/>
                <a:sym typeface="Roboto"/>
              </a:rPr>
              <a:t>este</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prescurtarea</a:t>
            </a:r>
            <a:r>
              <a:rPr lang="en-GB" sz="1200" dirty="0">
                <a:solidFill>
                  <a:schemeClr val="lt1"/>
                </a:solidFill>
                <a:latin typeface="Roboto"/>
                <a:ea typeface="Roboto"/>
                <a:cs typeface="Roboto"/>
                <a:sym typeface="Roboto"/>
              </a:rPr>
              <a:t> de la Test Driven Development </a:t>
            </a:r>
            <a:r>
              <a:rPr lang="en-GB" sz="1200" dirty="0" err="1">
                <a:solidFill>
                  <a:schemeClr val="lt1"/>
                </a:solidFill>
                <a:latin typeface="Roboto"/>
                <a:ea typeface="Roboto"/>
                <a:cs typeface="Roboto"/>
                <a:sym typeface="Roboto"/>
              </a:rPr>
              <a:t>si</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este</a:t>
            </a:r>
            <a:r>
              <a:rPr lang="en-GB" sz="1200" dirty="0">
                <a:solidFill>
                  <a:schemeClr val="lt1"/>
                </a:solidFill>
                <a:latin typeface="Roboto"/>
                <a:ea typeface="Roboto"/>
                <a:cs typeface="Roboto"/>
                <a:sym typeface="Roboto"/>
              </a:rPr>
              <a:t> un </a:t>
            </a:r>
            <a:r>
              <a:rPr lang="en-GB" sz="1200" dirty="0" err="1">
                <a:solidFill>
                  <a:schemeClr val="lt1"/>
                </a:solidFill>
                <a:latin typeface="Roboto"/>
                <a:ea typeface="Roboto"/>
                <a:cs typeface="Roboto"/>
                <a:sym typeface="Roboto"/>
              </a:rPr>
              <a:t>proces</a:t>
            </a:r>
            <a:r>
              <a:rPr lang="en-GB" sz="1200" dirty="0">
                <a:solidFill>
                  <a:schemeClr val="lt1"/>
                </a:solidFill>
                <a:latin typeface="Roboto"/>
                <a:ea typeface="Roboto"/>
                <a:cs typeface="Roboto"/>
                <a:sym typeface="Roboto"/>
              </a:rPr>
              <a:t> de </a:t>
            </a:r>
            <a:r>
              <a:rPr lang="en-GB" sz="1200" dirty="0" err="1">
                <a:solidFill>
                  <a:schemeClr val="lt1"/>
                </a:solidFill>
                <a:latin typeface="Roboto"/>
                <a:ea typeface="Roboto"/>
                <a:cs typeface="Roboto"/>
                <a:sym typeface="Roboto"/>
              </a:rPr>
              <a:t>dezvoltare</a:t>
            </a:r>
            <a:r>
              <a:rPr lang="en-GB" sz="1200" dirty="0">
                <a:solidFill>
                  <a:schemeClr val="lt1"/>
                </a:solidFill>
                <a:latin typeface="Roboto"/>
                <a:ea typeface="Roboto"/>
                <a:cs typeface="Roboto"/>
                <a:sym typeface="Roboto"/>
              </a:rPr>
              <a:t> software care se </a:t>
            </a:r>
            <a:r>
              <a:rPr lang="en-GB" sz="1200" dirty="0" err="1">
                <a:solidFill>
                  <a:schemeClr val="lt1"/>
                </a:solidFill>
                <a:latin typeface="Roboto"/>
                <a:ea typeface="Roboto"/>
                <a:cs typeface="Roboto"/>
                <a:sym typeface="Roboto"/>
              </a:rPr>
              <a:t>bazeaza</a:t>
            </a:r>
            <a:r>
              <a:rPr lang="en-GB" sz="1200" dirty="0">
                <a:solidFill>
                  <a:schemeClr val="lt1"/>
                </a:solidFill>
                <a:latin typeface="Roboto"/>
                <a:ea typeface="Roboto"/>
                <a:cs typeface="Roboto"/>
                <a:sym typeface="Roboto"/>
              </a:rPr>
              <a:t> pe </a:t>
            </a:r>
            <a:r>
              <a:rPr lang="en-GB" sz="1200" dirty="0" err="1">
                <a:solidFill>
                  <a:schemeClr val="lt1"/>
                </a:solidFill>
                <a:latin typeface="Roboto"/>
                <a:ea typeface="Roboto"/>
                <a:cs typeface="Roboto"/>
                <a:sym typeface="Roboto"/>
              </a:rPr>
              <a:t>transformarea</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cerintelor</a:t>
            </a:r>
            <a:r>
              <a:rPr lang="en-GB" sz="1200" dirty="0">
                <a:solidFill>
                  <a:schemeClr val="lt1"/>
                </a:solidFill>
                <a:latin typeface="Roboto"/>
                <a:ea typeface="Roboto"/>
                <a:cs typeface="Roboto"/>
                <a:sym typeface="Roboto"/>
              </a:rPr>
              <a:t> de business in teste </a:t>
            </a:r>
            <a:r>
              <a:rPr lang="en-GB" sz="1200" dirty="0" err="1">
                <a:solidFill>
                  <a:schemeClr val="lt1"/>
                </a:solidFill>
                <a:latin typeface="Roboto"/>
                <a:ea typeface="Roboto"/>
                <a:cs typeface="Roboto"/>
                <a:sym typeface="Roboto"/>
              </a:rPr>
              <a:t>inainte</a:t>
            </a:r>
            <a:r>
              <a:rPr lang="en-GB" sz="1200" dirty="0">
                <a:solidFill>
                  <a:schemeClr val="lt1"/>
                </a:solidFill>
                <a:latin typeface="Roboto"/>
                <a:ea typeface="Roboto"/>
                <a:cs typeface="Roboto"/>
                <a:sym typeface="Roboto"/>
              </a:rPr>
              <a:t> de a </a:t>
            </a:r>
            <a:r>
              <a:rPr lang="en-GB" sz="1200" dirty="0" err="1">
                <a:solidFill>
                  <a:schemeClr val="lt1"/>
                </a:solidFill>
                <a:latin typeface="Roboto"/>
                <a:ea typeface="Roboto"/>
                <a:cs typeface="Roboto"/>
                <a:sym typeface="Roboto"/>
              </a:rPr>
              <a:t>avea</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codul</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sursa</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dezvoltat</a:t>
            </a:r>
            <a:r>
              <a:rPr lang="en-GB" sz="1200" dirty="0">
                <a:solidFill>
                  <a:schemeClr val="lt1"/>
                </a:solidFill>
                <a:latin typeface="Roboto"/>
                <a:ea typeface="Roboto"/>
                <a:cs typeface="Roboto"/>
                <a:sym typeface="Roboto"/>
              </a:rPr>
              <a:t>. </a:t>
            </a:r>
            <a:endParaRPr sz="1200"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GB" sz="1200" dirty="0">
                <a:solidFill>
                  <a:schemeClr val="lt1"/>
                </a:solidFill>
                <a:latin typeface="Roboto"/>
                <a:ea typeface="Roboto"/>
                <a:cs typeface="Roboto"/>
                <a:sym typeface="Roboto"/>
              </a:rPr>
              <a:t>TDD </a:t>
            </a:r>
            <a:r>
              <a:rPr lang="en-GB" sz="1200" dirty="0" err="1">
                <a:solidFill>
                  <a:schemeClr val="lt1"/>
                </a:solidFill>
                <a:latin typeface="Roboto"/>
                <a:ea typeface="Roboto"/>
                <a:cs typeface="Roboto"/>
                <a:sym typeface="Roboto"/>
              </a:rPr>
              <a:t>este</a:t>
            </a:r>
            <a:r>
              <a:rPr lang="en-GB" sz="1200" dirty="0">
                <a:solidFill>
                  <a:schemeClr val="lt1"/>
                </a:solidFill>
                <a:latin typeface="Roboto"/>
                <a:ea typeface="Roboto"/>
                <a:cs typeface="Roboto"/>
                <a:sym typeface="Roboto"/>
              </a:rPr>
              <a:t> in general </a:t>
            </a:r>
            <a:r>
              <a:rPr lang="en-GB" sz="1200" dirty="0" err="1">
                <a:solidFill>
                  <a:schemeClr val="lt1"/>
                </a:solidFill>
                <a:latin typeface="Roboto"/>
                <a:ea typeface="Roboto"/>
                <a:cs typeface="Roboto"/>
                <a:sym typeface="Roboto"/>
              </a:rPr>
              <a:t>implementat</a:t>
            </a:r>
            <a:r>
              <a:rPr lang="en-GB" sz="1200" dirty="0">
                <a:solidFill>
                  <a:schemeClr val="lt1"/>
                </a:solidFill>
                <a:latin typeface="Roboto"/>
                <a:ea typeface="Roboto"/>
                <a:cs typeface="Roboto"/>
                <a:sym typeface="Roboto"/>
              </a:rPr>
              <a:t> de </a:t>
            </a:r>
            <a:r>
              <a:rPr lang="en-GB" sz="1200" dirty="0" err="1">
                <a:solidFill>
                  <a:schemeClr val="lt1"/>
                </a:solidFill>
                <a:latin typeface="Roboto"/>
                <a:ea typeface="Roboto"/>
                <a:cs typeface="Roboto"/>
                <a:sym typeface="Roboto"/>
              </a:rPr>
              <a:t>catre</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echipa</a:t>
            </a:r>
            <a:r>
              <a:rPr lang="en-GB" sz="1200" dirty="0">
                <a:solidFill>
                  <a:schemeClr val="lt1"/>
                </a:solidFill>
                <a:latin typeface="Roboto"/>
                <a:ea typeface="Roboto"/>
                <a:cs typeface="Roboto"/>
                <a:sym typeface="Roboto"/>
              </a:rPr>
              <a:t> de </a:t>
            </a:r>
            <a:r>
              <a:rPr lang="en-GB" sz="1200" dirty="0" err="1">
                <a:solidFill>
                  <a:schemeClr val="lt1"/>
                </a:solidFill>
                <a:latin typeface="Roboto"/>
                <a:ea typeface="Roboto"/>
                <a:cs typeface="Roboto"/>
                <a:sym typeface="Roboto"/>
              </a:rPr>
              <a:t>dezvoltare</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prin</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definirea</a:t>
            </a:r>
            <a:r>
              <a:rPr lang="en-GB" sz="1200" dirty="0">
                <a:solidFill>
                  <a:schemeClr val="lt1"/>
                </a:solidFill>
                <a:latin typeface="Roboto"/>
                <a:ea typeface="Roboto"/>
                <a:cs typeface="Roboto"/>
                <a:sym typeface="Roboto"/>
              </a:rPr>
              <a:t> a </a:t>
            </a:r>
            <a:r>
              <a:rPr lang="en-GB" sz="1200" dirty="0" err="1">
                <a:solidFill>
                  <a:schemeClr val="lt1"/>
                </a:solidFill>
                <a:latin typeface="Roboto"/>
                <a:ea typeface="Roboto"/>
                <a:cs typeface="Roboto"/>
                <a:sym typeface="Roboto"/>
              </a:rPr>
              <a:t>ceea</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ce</a:t>
            </a:r>
            <a:r>
              <a:rPr lang="en-GB" sz="1200" dirty="0">
                <a:solidFill>
                  <a:schemeClr val="lt1"/>
                </a:solidFill>
                <a:latin typeface="Roboto"/>
                <a:ea typeface="Roboto"/>
                <a:cs typeface="Roboto"/>
                <a:sym typeface="Roboto"/>
              </a:rPr>
              <a:t> se </a:t>
            </a:r>
            <a:r>
              <a:rPr lang="en-GB" sz="1200" dirty="0" err="1">
                <a:solidFill>
                  <a:schemeClr val="lt1"/>
                </a:solidFill>
                <a:latin typeface="Roboto"/>
                <a:ea typeface="Roboto"/>
                <a:cs typeface="Roboto"/>
                <a:sym typeface="Roboto"/>
              </a:rPr>
              <a:t>numesc</a:t>
            </a:r>
            <a:r>
              <a:rPr lang="en-GB" sz="1200" dirty="0">
                <a:solidFill>
                  <a:schemeClr val="lt1"/>
                </a:solidFill>
                <a:latin typeface="Roboto"/>
                <a:ea typeface="Roboto"/>
                <a:cs typeface="Roboto"/>
                <a:sym typeface="Roboto"/>
              </a:rPr>
              <a:t> teste </a:t>
            </a:r>
            <a:r>
              <a:rPr lang="en-GB" sz="1200" dirty="0" err="1">
                <a:solidFill>
                  <a:schemeClr val="lt1"/>
                </a:solidFill>
                <a:latin typeface="Roboto"/>
                <a:ea typeface="Roboto"/>
                <a:cs typeface="Roboto"/>
                <a:sym typeface="Roboto"/>
              </a:rPr>
              <a:t>unitare</a:t>
            </a:r>
            <a:r>
              <a:rPr lang="en-GB" sz="1200" dirty="0">
                <a:solidFill>
                  <a:schemeClr val="lt1"/>
                </a:solidFill>
                <a:latin typeface="Roboto"/>
                <a:ea typeface="Roboto"/>
                <a:cs typeface="Roboto"/>
                <a:sym typeface="Roboto"/>
              </a:rPr>
              <a:t> care </a:t>
            </a:r>
            <a:r>
              <a:rPr lang="en-GB" sz="1200" dirty="0" err="1">
                <a:solidFill>
                  <a:schemeClr val="lt1"/>
                </a:solidFill>
                <a:latin typeface="Roboto"/>
                <a:ea typeface="Roboto"/>
                <a:cs typeface="Roboto"/>
                <a:sym typeface="Roboto"/>
              </a:rPr>
              <a:t>vor</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testa</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ceea</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ce</a:t>
            </a:r>
            <a:r>
              <a:rPr lang="en-GB" sz="1200" dirty="0">
                <a:solidFill>
                  <a:schemeClr val="lt1"/>
                </a:solidFill>
                <a:latin typeface="Roboto"/>
                <a:ea typeface="Roboto"/>
                <a:cs typeface="Roboto"/>
                <a:sym typeface="Roboto"/>
              </a:rPr>
              <a:t> stim ca </a:t>
            </a:r>
            <a:r>
              <a:rPr lang="en-GB" sz="1200" dirty="0" err="1">
                <a:solidFill>
                  <a:schemeClr val="lt1"/>
                </a:solidFill>
                <a:latin typeface="Roboto"/>
                <a:ea typeface="Roboto"/>
                <a:cs typeface="Roboto"/>
                <a:sym typeface="Roboto"/>
              </a:rPr>
              <a:t>ar</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trebui</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sa</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faca</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sistemul</a:t>
            </a:r>
            <a:r>
              <a:rPr lang="en-GB" sz="1200" dirty="0">
                <a:solidFill>
                  <a:schemeClr val="lt1"/>
                </a:solidFill>
                <a:latin typeface="Roboto"/>
                <a:ea typeface="Roboto"/>
                <a:cs typeface="Roboto"/>
                <a:sym typeface="Roboto"/>
              </a:rPr>
              <a:t>. </a:t>
            </a:r>
            <a:endParaRPr sz="1200"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GB" sz="1200" dirty="0" err="1">
                <a:solidFill>
                  <a:schemeClr val="lt1"/>
                </a:solidFill>
                <a:latin typeface="Roboto"/>
                <a:ea typeface="Roboto"/>
                <a:cs typeface="Roboto"/>
                <a:sym typeface="Roboto"/>
              </a:rPr>
              <a:t>Acele</a:t>
            </a:r>
            <a:r>
              <a:rPr lang="en-GB" sz="1200" dirty="0">
                <a:solidFill>
                  <a:schemeClr val="lt1"/>
                </a:solidFill>
                <a:latin typeface="Roboto"/>
                <a:ea typeface="Roboto"/>
                <a:cs typeface="Roboto"/>
                <a:sym typeface="Roboto"/>
              </a:rPr>
              <a:t> teste </a:t>
            </a:r>
            <a:r>
              <a:rPr lang="en-GB" sz="1200" dirty="0" err="1">
                <a:solidFill>
                  <a:schemeClr val="lt1"/>
                </a:solidFill>
                <a:latin typeface="Roboto"/>
                <a:ea typeface="Roboto"/>
                <a:cs typeface="Roboto"/>
                <a:sym typeface="Roboto"/>
              </a:rPr>
              <a:t>unitare</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vor</a:t>
            </a:r>
            <a:r>
              <a:rPr lang="en-GB" sz="1200" dirty="0">
                <a:solidFill>
                  <a:schemeClr val="lt1"/>
                </a:solidFill>
                <a:latin typeface="Roboto"/>
                <a:ea typeface="Roboto"/>
                <a:cs typeface="Roboto"/>
                <a:sym typeface="Roboto"/>
              </a:rPr>
              <a:t> fi </a:t>
            </a:r>
            <a:r>
              <a:rPr lang="en-GB" sz="1200" dirty="0" err="1">
                <a:solidFill>
                  <a:schemeClr val="lt1"/>
                </a:solidFill>
                <a:latin typeface="Roboto"/>
                <a:ea typeface="Roboto"/>
                <a:cs typeface="Roboto"/>
                <a:sym typeface="Roboto"/>
              </a:rPr>
              <a:t>rulate</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si</a:t>
            </a:r>
            <a:r>
              <a:rPr lang="en-GB" sz="1200" dirty="0">
                <a:solidFill>
                  <a:schemeClr val="lt1"/>
                </a:solidFill>
                <a:latin typeface="Roboto"/>
                <a:ea typeface="Roboto"/>
                <a:cs typeface="Roboto"/>
                <a:sym typeface="Roboto"/>
              </a:rPr>
              <a:t> in mod </a:t>
            </a:r>
            <a:r>
              <a:rPr lang="en-GB" sz="1200" dirty="0" err="1">
                <a:solidFill>
                  <a:schemeClr val="lt1"/>
                </a:solidFill>
                <a:latin typeface="Roboto"/>
                <a:ea typeface="Roboto"/>
                <a:cs typeface="Roboto"/>
                <a:sym typeface="Roboto"/>
              </a:rPr>
              <a:t>firesc</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ele</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vor</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avea</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statusul</a:t>
            </a:r>
            <a:r>
              <a:rPr lang="en-GB" sz="1200" dirty="0">
                <a:solidFill>
                  <a:schemeClr val="lt1"/>
                </a:solidFill>
                <a:latin typeface="Roboto"/>
                <a:ea typeface="Roboto"/>
                <a:cs typeface="Roboto"/>
                <a:sym typeface="Roboto"/>
              </a:rPr>
              <a:t> de fail </a:t>
            </a:r>
            <a:r>
              <a:rPr lang="en-GB" sz="1200" dirty="0" err="1">
                <a:solidFill>
                  <a:schemeClr val="lt1"/>
                </a:solidFill>
                <a:latin typeface="Roboto"/>
                <a:ea typeface="Roboto"/>
                <a:cs typeface="Roboto"/>
                <a:sym typeface="Roboto"/>
              </a:rPr>
              <a:t>pentru</a:t>
            </a:r>
            <a:r>
              <a:rPr lang="en-GB" sz="1200" dirty="0">
                <a:solidFill>
                  <a:schemeClr val="lt1"/>
                </a:solidFill>
                <a:latin typeface="Roboto"/>
                <a:ea typeface="Roboto"/>
                <a:cs typeface="Roboto"/>
                <a:sym typeface="Roboto"/>
              </a:rPr>
              <a:t> ca nu </a:t>
            </a:r>
            <a:r>
              <a:rPr lang="en-GB" sz="1200" dirty="0" err="1">
                <a:solidFill>
                  <a:schemeClr val="lt1"/>
                </a:solidFill>
                <a:latin typeface="Roboto"/>
                <a:ea typeface="Roboto"/>
                <a:cs typeface="Roboto"/>
                <a:sym typeface="Roboto"/>
              </a:rPr>
              <a:t>exista</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produsul</a:t>
            </a:r>
            <a:r>
              <a:rPr lang="en-GB" sz="1200" dirty="0">
                <a:solidFill>
                  <a:schemeClr val="lt1"/>
                </a:solidFill>
                <a:latin typeface="Roboto"/>
                <a:ea typeface="Roboto"/>
                <a:cs typeface="Roboto"/>
                <a:sym typeface="Roboto"/>
              </a:rPr>
              <a:t> software pe care </a:t>
            </a:r>
            <a:r>
              <a:rPr lang="en-GB" sz="1200" dirty="0" err="1">
                <a:solidFill>
                  <a:schemeClr val="lt1"/>
                </a:solidFill>
                <a:latin typeface="Roboto"/>
                <a:ea typeface="Roboto"/>
                <a:cs typeface="Roboto"/>
                <a:sym typeface="Roboto"/>
              </a:rPr>
              <a:t>ele</a:t>
            </a:r>
            <a:r>
              <a:rPr lang="en-GB" sz="1200" dirty="0">
                <a:solidFill>
                  <a:schemeClr val="lt1"/>
                </a:solidFill>
                <a:latin typeface="Roboto"/>
                <a:ea typeface="Roboto"/>
                <a:cs typeface="Roboto"/>
                <a:sym typeface="Roboto"/>
              </a:rPr>
              <a:t> il </a:t>
            </a:r>
            <a:r>
              <a:rPr lang="en-GB" sz="1200" dirty="0" err="1">
                <a:solidFill>
                  <a:schemeClr val="lt1"/>
                </a:solidFill>
                <a:latin typeface="Roboto"/>
                <a:ea typeface="Roboto"/>
                <a:cs typeface="Roboto"/>
                <a:sym typeface="Roboto"/>
              </a:rPr>
              <a:t>testeaza</a:t>
            </a:r>
            <a:r>
              <a:rPr lang="en-GB" sz="1200" dirty="0">
                <a:solidFill>
                  <a:schemeClr val="lt1"/>
                </a:solidFill>
                <a:latin typeface="Roboto"/>
                <a:ea typeface="Roboto"/>
                <a:cs typeface="Roboto"/>
                <a:sym typeface="Roboto"/>
              </a:rPr>
              <a:t>. </a:t>
            </a:r>
            <a:endParaRPr sz="1200"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GB" sz="1200" dirty="0">
                <a:solidFill>
                  <a:schemeClr val="lt1"/>
                </a:solidFill>
                <a:latin typeface="Roboto"/>
                <a:ea typeface="Roboto"/>
                <a:cs typeface="Roboto"/>
                <a:sym typeface="Roboto"/>
              </a:rPr>
              <a:t>Ulterior se </a:t>
            </a:r>
            <a:r>
              <a:rPr lang="en-GB" sz="1200" dirty="0" err="1">
                <a:solidFill>
                  <a:schemeClr val="lt1"/>
                </a:solidFill>
                <a:latin typeface="Roboto"/>
                <a:ea typeface="Roboto"/>
                <a:cs typeface="Roboto"/>
                <a:sym typeface="Roboto"/>
              </a:rPr>
              <a:t>vor</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crea</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liniile</a:t>
            </a:r>
            <a:r>
              <a:rPr lang="en-GB" sz="1200" dirty="0">
                <a:solidFill>
                  <a:schemeClr val="lt1"/>
                </a:solidFill>
                <a:latin typeface="Roboto"/>
                <a:ea typeface="Roboto"/>
                <a:cs typeface="Roboto"/>
                <a:sym typeface="Roboto"/>
              </a:rPr>
              <a:t> de cod </a:t>
            </a:r>
            <a:r>
              <a:rPr lang="en-GB" sz="1200" dirty="0" err="1">
                <a:solidFill>
                  <a:schemeClr val="lt1"/>
                </a:solidFill>
                <a:latin typeface="Roboto"/>
                <a:ea typeface="Roboto"/>
                <a:cs typeface="Roboto"/>
                <a:sym typeface="Roboto"/>
              </a:rPr>
              <a:t>necesare</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pentru</a:t>
            </a:r>
            <a:r>
              <a:rPr lang="en-GB" sz="1200" dirty="0">
                <a:solidFill>
                  <a:schemeClr val="lt1"/>
                </a:solidFill>
                <a:latin typeface="Roboto"/>
                <a:ea typeface="Roboto"/>
                <a:cs typeface="Roboto"/>
                <a:sym typeface="Roboto"/>
              </a:rPr>
              <a:t> a </a:t>
            </a:r>
            <a:r>
              <a:rPr lang="en-GB" sz="1200" dirty="0" err="1">
                <a:solidFill>
                  <a:schemeClr val="lt1"/>
                </a:solidFill>
                <a:latin typeface="Roboto"/>
                <a:ea typeface="Roboto"/>
                <a:cs typeface="Roboto"/>
                <a:sym typeface="Roboto"/>
              </a:rPr>
              <a:t>implementa</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functionalitatea</a:t>
            </a:r>
            <a:r>
              <a:rPr lang="en-GB" sz="1200" dirty="0">
                <a:solidFill>
                  <a:schemeClr val="lt1"/>
                </a:solidFill>
                <a:latin typeface="Roboto"/>
                <a:ea typeface="Roboto"/>
                <a:cs typeface="Roboto"/>
                <a:sym typeface="Roboto"/>
              </a:rPr>
              <a:t> testata de </a:t>
            </a:r>
            <a:r>
              <a:rPr lang="en-GB" sz="1200" dirty="0" err="1">
                <a:solidFill>
                  <a:schemeClr val="lt1"/>
                </a:solidFill>
                <a:latin typeface="Roboto"/>
                <a:ea typeface="Roboto"/>
                <a:cs typeface="Roboto"/>
                <a:sym typeface="Roboto"/>
              </a:rPr>
              <a:t>acele</a:t>
            </a:r>
            <a:r>
              <a:rPr lang="en-GB" sz="1200" dirty="0">
                <a:solidFill>
                  <a:schemeClr val="lt1"/>
                </a:solidFill>
                <a:latin typeface="Roboto"/>
                <a:ea typeface="Roboto"/>
                <a:cs typeface="Roboto"/>
                <a:sym typeface="Roboto"/>
              </a:rPr>
              <a:t> teste </a:t>
            </a:r>
            <a:r>
              <a:rPr lang="en-GB" sz="1200" dirty="0" err="1">
                <a:solidFill>
                  <a:schemeClr val="lt1"/>
                </a:solidFill>
                <a:latin typeface="Roboto"/>
                <a:ea typeface="Roboto"/>
                <a:cs typeface="Roboto"/>
                <a:sym typeface="Roboto"/>
              </a:rPr>
              <a:t>unitare</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dupa</a:t>
            </a:r>
            <a:r>
              <a:rPr lang="en-GB" sz="1200" dirty="0">
                <a:solidFill>
                  <a:schemeClr val="lt1"/>
                </a:solidFill>
                <a:latin typeface="Roboto"/>
                <a:ea typeface="Roboto"/>
                <a:cs typeface="Roboto"/>
                <a:sym typeface="Roboto"/>
              </a:rPr>
              <a:t> care </a:t>
            </a:r>
            <a:r>
              <a:rPr lang="en-GB" sz="1200" dirty="0" err="1">
                <a:solidFill>
                  <a:schemeClr val="lt1"/>
                </a:solidFill>
                <a:latin typeface="Roboto"/>
                <a:ea typeface="Roboto"/>
                <a:cs typeface="Roboto"/>
                <a:sym typeface="Roboto"/>
              </a:rPr>
              <a:t>ele</a:t>
            </a:r>
            <a:r>
              <a:rPr lang="en-GB" sz="1200" dirty="0">
                <a:solidFill>
                  <a:schemeClr val="lt1"/>
                </a:solidFill>
                <a:latin typeface="Roboto"/>
                <a:ea typeface="Roboto"/>
                <a:cs typeface="Roboto"/>
                <a:sym typeface="Roboto"/>
              </a:rPr>
              <a:t> se </a:t>
            </a:r>
            <a:r>
              <a:rPr lang="en-GB" sz="1200" dirty="0" err="1">
                <a:solidFill>
                  <a:schemeClr val="lt1"/>
                </a:solidFill>
                <a:latin typeface="Roboto"/>
                <a:ea typeface="Roboto"/>
                <a:cs typeface="Roboto"/>
                <a:sym typeface="Roboto"/>
              </a:rPr>
              <a:t>vor</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rerula</a:t>
            </a:r>
            <a:r>
              <a:rPr lang="en-GB" sz="1200" dirty="0">
                <a:solidFill>
                  <a:schemeClr val="lt1"/>
                </a:solidFill>
                <a:latin typeface="Roboto"/>
                <a:ea typeface="Roboto"/>
                <a:cs typeface="Roboto"/>
                <a:sym typeface="Roboto"/>
              </a:rPr>
              <a:t>. In </a:t>
            </a:r>
            <a:r>
              <a:rPr lang="en-GB" sz="1200" dirty="0" err="1">
                <a:solidFill>
                  <a:schemeClr val="lt1"/>
                </a:solidFill>
                <a:latin typeface="Roboto"/>
                <a:ea typeface="Roboto"/>
                <a:cs typeface="Roboto"/>
                <a:sym typeface="Roboto"/>
              </a:rPr>
              <a:t>momentul</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acesta</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asteptarea</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este</a:t>
            </a:r>
            <a:r>
              <a:rPr lang="en-GB" sz="1200" dirty="0">
                <a:solidFill>
                  <a:schemeClr val="lt1"/>
                </a:solidFill>
                <a:latin typeface="Roboto"/>
                <a:ea typeface="Roboto"/>
                <a:cs typeface="Roboto"/>
                <a:sym typeface="Roboto"/>
              </a:rPr>
              <a:t> ca </a:t>
            </a:r>
            <a:r>
              <a:rPr lang="en-GB" sz="1200" dirty="0" err="1">
                <a:solidFill>
                  <a:schemeClr val="lt1"/>
                </a:solidFill>
                <a:latin typeface="Roboto"/>
                <a:ea typeface="Roboto"/>
                <a:cs typeface="Roboto"/>
                <a:sym typeface="Roboto"/>
              </a:rPr>
              <a:t>ele</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sa</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aiba</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statusul</a:t>
            </a:r>
            <a:r>
              <a:rPr lang="en-GB" sz="1200" dirty="0">
                <a:solidFill>
                  <a:schemeClr val="lt1"/>
                </a:solidFill>
                <a:latin typeface="Roboto"/>
                <a:ea typeface="Roboto"/>
                <a:cs typeface="Roboto"/>
                <a:sym typeface="Roboto"/>
              </a:rPr>
              <a:t> passed. </a:t>
            </a:r>
            <a:endParaRPr sz="1200"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GB" sz="1200" dirty="0">
                <a:solidFill>
                  <a:schemeClr val="lt1"/>
                </a:solidFill>
                <a:latin typeface="Roboto"/>
                <a:ea typeface="Roboto"/>
                <a:cs typeface="Roboto"/>
                <a:sym typeface="Roboto"/>
              </a:rPr>
              <a:t>In </a:t>
            </a:r>
            <a:r>
              <a:rPr lang="en-GB" sz="1200" dirty="0" err="1">
                <a:solidFill>
                  <a:schemeClr val="lt1"/>
                </a:solidFill>
                <a:latin typeface="Roboto"/>
                <a:ea typeface="Roboto"/>
                <a:cs typeface="Roboto"/>
                <a:sym typeface="Roboto"/>
              </a:rPr>
              <a:t>cazul</a:t>
            </a:r>
            <a:r>
              <a:rPr lang="en-GB" sz="1200" dirty="0">
                <a:solidFill>
                  <a:schemeClr val="lt1"/>
                </a:solidFill>
                <a:latin typeface="Roboto"/>
                <a:ea typeface="Roboto"/>
                <a:cs typeface="Roboto"/>
                <a:sym typeface="Roboto"/>
              </a:rPr>
              <a:t> in care </a:t>
            </a:r>
            <a:r>
              <a:rPr lang="en-GB" sz="1200" dirty="0" err="1">
                <a:solidFill>
                  <a:schemeClr val="lt1"/>
                </a:solidFill>
                <a:latin typeface="Roboto"/>
                <a:ea typeface="Roboto"/>
                <a:cs typeface="Roboto"/>
                <a:sym typeface="Roboto"/>
              </a:rPr>
              <a:t>acest</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lucru</a:t>
            </a:r>
            <a:r>
              <a:rPr lang="en-GB" sz="1200" dirty="0">
                <a:solidFill>
                  <a:schemeClr val="lt1"/>
                </a:solidFill>
                <a:latin typeface="Roboto"/>
                <a:ea typeface="Roboto"/>
                <a:cs typeface="Roboto"/>
                <a:sym typeface="Roboto"/>
              </a:rPr>
              <a:t> nu se </a:t>
            </a:r>
            <a:r>
              <a:rPr lang="en-GB" sz="1200" dirty="0" err="1">
                <a:solidFill>
                  <a:schemeClr val="lt1"/>
                </a:solidFill>
                <a:latin typeface="Roboto"/>
                <a:ea typeface="Roboto"/>
                <a:cs typeface="Roboto"/>
                <a:sym typeface="Roboto"/>
              </a:rPr>
              <a:t>intampla</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codul</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va</a:t>
            </a:r>
            <a:r>
              <a:rPr lang="en-GB" sz="1200" dirty="0">
                <a:solidFill>
                  <a:schemeClr val="lt1"/>
                </a:solidFill>
                <a:latin typeface="Roboto"/>
                <a:ea typeface="Roboto"/>
                <a:cs typeface="Roboto"/>
                <a:sym typeface="Roboto"/>
              </a:rPr>
              <a:t> fi </a:t>
            </a:r>
            <a:r>
              <a:rPr lang="en-GB" sz="1200" dirty="0" err="1">
                <a:solidFill>
                  <a:schemeClr val="lt1"/>
                </a:solidFill>
                <a:latin typeface="Roboto"/>
                <a:ea typeface="Roboto"/>
                <a:cs typeface="Roboto"/>
                <a:sym typeface="Roboto"/>
              </a:rPr>
              <a:t>modificat</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si</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procesul</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va</a:t>
            </a:r>
            <a:r>
              <a:rPr lang="en-GB" sz="1200" dirty="0">
                <a:solidFill>
                  <a:schemeClr val="lt1"/>
                </a:solidFill>
                <a:latin typeface="Roboto"/>
                <a:ea typeface="Roboto"/>
                <a:cs typeface="Roboto"/>
                <a:sym typeface="Roboto"/>
              </a:rPr>
              <a:t> fi </a:t>
            </a:r>
            <a:r>
              <a:rPr lang="en-GB" sz="1200" dirty="0" err="1">
                <a:solidFill>
                  <a:schemeClr val="lt1"/>
                </a:solidFill>
                <a:latin typeface="Roboto"/>
                <a:ea typeface="Roboto"/>
                <a:cs typeface="Roboto"/>
                <a:sym typeface="Roboto"/>
              </a:rPr>
              <a:t>reluat</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pana</a:t>
            </a:r>
            <a:r>
              <a:rPr lang="en-GB" sz="1200" dirty="0">
                <a:solidFill>
                  <a:schemeClr val="lt1"/>
                </a:solidFill>
                <a:latin typeface="Roboto"/>
                <a:ea typeface="Roboto"/>
                <a:cs typeface="Roboto"/>
                <a:sym typeface="Roboto"/>
              </a:rPr>
              <a:t> cand </a:t>
            </a:r>
            <a:r>
              <a:rPr lang="en-GB" sz="1200" dirty="0" err="1">
                <a:solidFill>
                  <a:schemeClr val="lt1"/>
                </a:solidFill>
                <a:latin typeface="Roboto"/>
                <a:ea typeface="Roboto"/>
                <a:cs typeface="Roboto"/>
                <a:sym typeface="Roboto"/>
              </a:rPr>
              <a:t>toate</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testele</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unitare</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vor</a:t>
            </a:r>
            <a:r>
              <a:rPr lang="en-GB" sz="1200" dirty="0">
                <a:solidFill>
                  <a:schemeClr val="lt1"/>
                </a:solidFill>
                <a:latin typeface="Roboto"/>
                <a:ea typeface="Roboto"/>
                <a:cs typeface="Roboto"/>
                <a:sym typeface="Roboto"/>
              </a:rPr>
              <a:t> fi passed.</a:t>
            </a:r>
            <a:endParaRPr sz="1200"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GB" sz="1200" dirty="0" err="1">
                <a:solidFill>
                  <a:schemeClr val="lt1"/>
                </a:solidFill>
                <a:latin typeface="Roboto"/>
                <a:ea typeface="Roboto"/>
                <a:cs typeface="Roboto"/>
                <a:sym typeface="Roboto"/>
              </a:rPr>
              <a:t>Avantajele</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utilizarii</a:t>
            </a:r>
            <a:r>
              <a:rPr lang="en-GB" sz="1200" dirty="0">
                <a:solidFill>
                  <a:schemeClr val="lt1"/>
                </a:solidFill>
                <a:latin typeface="Roboto"/>
                <a:ea typeface="Roboto"/>
                <a:cs typeface="Roboto"/>
                <a:sym typeface="Roboto"/>
              </a:rPr>
              <a:t> unui TDD: </a:t>
            </a:r>
            <a:endParaRPr sz="1200"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dirty="0">
              <a:solidFill>
                <a:schemeClr val="lt1"/>
              </a:solidFill>
              <a:latin typeface="Roboto"/>
              <a:ea typeface="Roboto"/>
              <a:cs typeface="Roboto"/>
              <a:sym typeface="Roboto"/>
            </a:endParaRPr>
          </a:p>
          <a:p>
            <a:pPr marL="457200" marR="0" lvl="0" indent="-292100" algn="l" rtl="0">
              <a:lnSpc>
                <a:spcPct val="100000"/>
              </a:lnSpc>
              <a:spcBef>
                <a:spcPts val="0"/>
              </a:spcBef>
              <a:spcAft>
                <a:spcPts val="0"/>
              </a:spcAft>
              <a:buClr>
                <a:schemeClr val="lt1"/>
              </a:buClr>
              <a:buSzPts val="1000"/>
              <a:buFont typeface="Roboto"/>
              <a:buChar char="-"/>
            </a:pPr>
            <a:r>
              <a:rPr lang="en-GB" sz="1200" dirty="0" err="1">
                <a:solidFill>
                  <a:schemeClr val="lt1"/>
                </a:solidFill>
                <a:latin typeface="Roboto"/>
                <a:ea typeface="Roboto"/>
                <a:cs typeface="Roboto"/>
                <a:sym typeface="Roboto"/>
              </a:rPr>
              <a:t>Ajuta</a:t>
            </a:r>
            <a:r>
              <a:rPr lang="en-GB" sz="1200" dirty="0">
                <a:solidFill>
                  <a:schemeClr val="lt1"/>
                </a:solidFill>
                <a:latin typeface="Roboto"/>
                <a:ea typeface="Roboto"/>
                <a:cs typeface="Roboto"/>
                <a:sym typeface="Roboto"/>
              </a:rPr>
              <a:t> la </a:t>
            </a:r>
            <a:r>
              <a:rPr lang="en-GB" sz="1200" dirty="0" err="1">
                <a:solidFill>
                  <a:schemeClr val="lt1"/>
                </a:solidFill>
                <a:latin typeface="Roboto"/>
                <a:ea typeface="Roboto"/>
                <a:cs typeface="Roboto"/>
                <a:sym typeface="Roboto"/>
              </a:rPr>
              <a:t>crearea</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minimului</a:t>
            </a:r>
            <a:r>
              <a:rPr lang="en-GB" sz="1200" dirty="0">
                <a:solidFill>
                  <a:schemeClr val="lt1"/>
                </a:solidFill>
                <a:latin typeface="Roboto"/>
                <a:ea typeface="Roboto"/>
                <a:cs typeface="Roboto"/>
                <a:sym typeface="Roboto"/>
              </a:rPr>
              <a:t> de cod </a:t>
            </a:r>
            <a:r>
              <a:rPr lang="en-GB" sz="1200" dirty="0" err="1">
                <a:solidFill>
                  <a:schemeClr val="lt1"/>
                </a:solidFill>
                <a:latin typeface="Roboto"/>
                <a:ea typeface="Roboto"/>
                <a:cs typeface="Roboto"/>
                <a:sym typeface="Roboto"/>
              </a:rPr>
              <a:t>optim</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necesar</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implementarii</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unei</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functionalitati</a:t>
            </a:r>
            <a:endParaRPr sz="1200" dirty="0">
              <a:solidFill>
                <a:schemeClr val="lt1"/>
              </a:solidFill>
              <a:latin typeface="Roboto"/>
              <a:ea typeface="Roboto"/>
              <a:cs typeface="Roboto"/>
              <a:sym typeface="Roboto"/>
            </a:endParaRPr>
          </a:p>
          <a:p>
            <a:pPr marL="457200" marR="0" lvl="0" indent="-292100" algn="l" rtl="0">
              <a:lnSpc>
                <a:spcPct val="100000"/>
              </a:lnSpc>
              <a:spcBef>
                <a:spcPts val="0"/>
              </a:spcBef>
              <a:spcAft>
                <a:spcPts val="0"/>
              </a:spcAft>
              <a:buClr>
                <a:schemeClr val="lt1"/>
              </a:buClr>
              <a:buSzPts val="1000"/>
              <a:buFont typeface="Roboto"/>
              <a:buChar char="-"/>
            </a:pPr>
            <a:r>
              <a:rPr lang="en-GB" sz="1200" dirty="0">
                <a:solidFill>
                  <a:schemeClr val="lt1"/>
                </a:solidFill>
                <a:latin typeface="Roboto"/>
                <a:ea typeface="Roboto"/>
                <a:cs typeface="Roboto"/>
                <a:sym typeface="Roboto"/>
              </a:rPr>
              <a:t>Se </a:t>
            </a:r>
            <a:r>
              <a:rPr lang="en-GB" sz="1200" dirty="0" err="1">
                <a:solidFill>
                  <a:schemeClr val="lt1"/>
                </a:solidFill>
                <a:latin typeface="Roboto"/>
                <a:ea typeface="Roboto"/>
                <a:cs typeface="Roboto"/>
                <a:sym typeface="Roboto"/>
              </a:rPr>
              <a:t>concentreaza</a:t>
            </a:r>
            <a:r>
              <a:rPr lang="en-GB" sz="1200" dirty="0">
                <a:solidFill>
                  <a:schemeClr val="lt1"/>
                </a:solidFill>
                <a:latin typeface="Roboto"/>
                <a:ea typeface="Roboto"/>
                <a:cs typeface="Roboto"/>
                <a:sym typeface="Roboto"/>
              </a:rPr>
              <a:t> pe teste, </a:t>
            </a:r>
            <a:r>
              <a:rPr lang="en-GB" sz="1200" dirty="0" err="1">
                <a:solidFill>
                  <a:schemeClr val="lt1"/>
                </a:solidFill>
                <a:latin typeface="Roboto"/>
                <a:ea typeface="Roboto"/>
                <a:cs typeface="Roboto"/>
                <a:sym typeface="Roboto"/>
              </a:rPr>
              <a:t>asigurand</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astfel</a:t>
            </a:r>
            <a:r>
              <a:rPr lang="en-GB" sz="1200" dirty="0">
                <a:solidFill>
                  <a:schemeClr val="lt1"/>
                </a:solidFill>
                <a:latin typeface="Roboto"/>
                <a:ea typeface="Roboto"/>
                <a:cs typeface="Roboto"/>
                <a:sym typeface="Roboto"/>
              </a:rPr>
              <a:t> o </a:t>
            </a:r>
            <a:r>
              <a:rPr lang="en-GB" sz="1200" dirty="0" err="1">
                <a:solidFill>
                  <a:schemeClr val="lt1"/>
                </a:solidFill>
                <a:latin typeface="Roboto"/>
                <a:ea typeface="Roboto"/>
                <a:cs typeface="Roboto"/>
                <a:sym typeface="Roboto"/>
              </a:rPr>
              <a:t>aplicatie</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mai</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apropiata</a:t>
            </a:r>
            <a:r>
              <a:rPr lang="en-GB" sz="1200" dirty="0">
                <a:solidFill>
                  <a:schemeClr val="lt1"/>
                </a:solidFill>
                <a:latin typeface="Roboto"/>
                <a:ea typeface="Roboto"/>
                <a:cs typeface="Roboto"/>
                <a:sym typeface="Roboto"/>
              </a:rPr>
              <a:t> de </a:t>
            </a:r>
            <a:r>
              <a:rPr lang="en-GB" sz="1200" dirty="0" err="1">
                <a:solidFill>
                  <a:schemeClr val="lt1"/>
                </a:solidFill>
                <a:latin typeface="Roboto"/>
                <a:ea typeface="Roboto"/>
                <a:cs typeface="Roboto"/>
                <a:sym typeface="Roboto"/>
              </a:rPr>
              <a:t>nevoile</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clientului</a:t>
            </a:r>
            <a:endParaRPr sz="1200" dirty="0">
              <a:solidFill>
                <a:schemeClr val="lt1"/>
              </a:solidFill>
              <a:latin typeface="Roboto"/>
              <a:ea typeface="Roboto"/>
              <a:cs typeface="Roboto"/>
              <a:sym typeface="Roboto"/>
            </a:endParaRPr>
          </a:p>
          <a:p>
            <a:pPr marL="457200" marR="0" lvl="0" indent="-292100" algn="l" rtl="0">
              <a:lnSpc>
                <a:spcPct val="100000"/>
              </a:lnSpc>
              <a:spcBef>
                <a:spcPts val="0"/>
              </a:spcBef>
              <a:spcAft>
                <a:spcPts val="0"/>
              </a:spcAft>
              <a:buClr>
                <a:schemeClr val="lt1"/>
              </a:buClr>
              <a:buSzPts val="1000"/>
              <a:buFont typeface="Roboto"/>
              <a:buChar char="-"/>
            </a:pPr>
            <a:r>
              <a:rPr lang="en-GB" sz="1200" dirty="0" err="1">
                <a:solidFill>
                  <a:schemeClr val="lt1"/>
                </a:solidFill>
                <a:latin typeface="Roboto"/>
                <a:ea typeface="Roboto"/>
                <a:cs typeface="Roboto"/>
                <a:sym typeface="Roboto"/>
              </a:rPr>
              <a:t>Asigura</a:t>
            </a:r>
            <a:r>
              <a:rPr lang="en-GB" sz="1200" dirty="0">
                <a:solidFill>
                  <a:schemeClr val="lt1"/>
                </a:solidFill>
                <a:latin typeface="Roboto"/>
                <a:ea typeface="Roboto"/>
                <a:cs typeface="Roboto"/>
                <a:sym typeface="Roboto"/>
              </a:rPr>
              <a:t> o </a:t>
            </a:r>
            <a:r>
              <a:rPr lang="en-GB" sz="1200" dirty="0" err="1">
                <a:solidFill>
                  <a:schemeClr val="lt1"/>
                </a:solidFill>
                <a:latin typeface="Roboto"/>
                <a:ea typeface="Roboto"/>
                <a:cs typeface="Roboto"/>
                <a:sym typeface="Roboto"/>
              </a:rPr>
              <a:t>acoperire</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mai</a:t>
            </a:r>
            <a:r>
              <a:rPr lang="en-GB" sz="1200" dirty="0">
                <a:solidFill>
                  <a:schemeClr val="lt1"/>
                </a:solidFill>
                <a:latin typeface="Roboto"/>
                <a:ea typeface="Roboto"/>
                <a:cs typeface="Roboto"/>
                <a:sym typeface="Roboto"/>
              </a:rPr>
              <a:t> mare a </a:t>
            </a:r>
            <a:r>
              <a:rPr lang="en-GB" sz="1200" dirty="0" err="1">
                <a:solidFill>
                  <a:schemeClr val="lt1"/>
                </a:solidFill>
                <a:latin typeface="Roboto"/>
                <a:ea typeface="Roboto"/>
                <a:cs typeface="Roboto"/>
                <a:sym typeface="Roboto"/>
              </a:rPr>
              <a:t>aplicatiei</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prin</a:t>
            </a:r>
            <a:r>
              <a:rPr lang="en-GB" sz="1200" dirty="0">
                <a:solidFill>
                  <a:schemeClr val="lt1"/>
                </a:solidFill>
                <a:latin typeface="Roboto"/>
                <a:ea typeface="Roboto"/>
                <a:cs typeface="Roboto"/>
                <a:sym typeface="Roboto"/>
              </a:rPr>
              <a:t> teste</a:t>
            </a:r>
            <a:endParaRPr sz="1200" dirty="0">
              <a:solidFill>
                <a:schemeClr val="lt1"/>
              </a:solidFill>
              <a:latin typeface="Roboto"/>
              <a:ea typeface="Roboto"/>
              <a:cs typeface="Roboto"/>
              <a:sym typeface="Roboto"/>
            </a:endParaRPr>
          </a:p>
          <a:p>
            <a:pPr marL="457200" marR="0" lvl="0" indent="-292100" algn="l" rtl="0">
              <a:lnSpc>
                <a:spcPct val="100000"/>
              </a:lnSpc>
              <a:spcBef>
                <a:spcPts val="0"/>
              </a:spcBef>
              <a:spcAft>
                <a:spcPts val="0"/>
              </a:spcAft>
              <a:buClr>
                <a:schemeClr val="lt1"/>
              </a:buClr>
              <a:buSzPts val="1000"/>
              <a:buFont typeface="Roboto"/>
              <a:buChar char="-"/>
            </a:pPr>
            <a:r>
              <a:rPr lang="en-GB" sz="1200" dirty="0" err="1">
                <a:solidFill>
                  <a:schemeClr val="lt1"/>
                </a:solidFill>
                <a:latin typeface="Roboto"/>
                <a:ea typeface="Roboto"/>
                <a:cs typeface="Roboto"/>
                <a:sym typeface="Roboto"/>
              </a:rPr>
              <a:t>Codul</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este</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mai</a:t>
            </a:r>
            <a:r>
              <a:rPr lang="en-GB" sz="1200" dirty="0">
                <a:solidFill>
                  <a:schemeClr val="lt1"/>
                </a:solidFill>
                <a:latin typeface="Roboto"/>
                <a:ea typeface="Roboto"/>
                <a:cs typeface="Roboto"/>
                <a:sym typeface="Roboto"/>
              </a:rPr>
              <a:t> </a:t>
            </a:r>
            <a:r>
              <a:rPr lang="en-GB" sz="1200" dirty="0" err="1">
                <a:solidFill>
                  <a:schemeClr val="lt1"/>
                </a:solidFill>
                <a:latin typeface="Roboto"/>
                <a:ea typeface="Roboto"/>
                <a:cs typeface="Roboto"/>
                <a:sym typeface="Roboto"/>
              </a:rPr>
              <a:t>usor</a:t>
            </a:r>
            <a:r>
              <a:rPr lang="en-GB" sz="1200" dirty="0">
                <a:solidFill>
                  <a:schemeClr val="lt1"/>
                </a:solidFill>
                <a:latin typeface="Roboto"/>
                <a:ea typeface="Roboto"/>
                <a:cs typeface="Roboto"/>
                <a:sym typeface="Roboto"/>
              </a:rPr>
              <a:t> de </a:t>
            </a:r>
            <a:r>
              <a:rPr lang="en-GB" sz="1200" dirty="0" err="1">
                <a:solidFill>
                  <a:schemeClr val="lt1"/>
                </a:solidFill>
                <a:latin typeface="Roboto"/>
                <a:ea typeface="Roboto"/>
                <a:cs typeface="Roboto"/>
                <a:sym typeface="Roboto"/>
              </a:rPr>
              <a:t>intretinut</a:t>
            </a:r>
            <a:endParaRPr sz="1200" dirty="0">
              <a:solidFill>
                <a:schemeClr val="lt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4">
                                            <p:txEl>
                                              <p:pRg st="0" end="0"/>
                                            </p:txEl>
                                          </p:spTgt>
                                        </p:tgtEl>
                                        <p:attrNameLst>
                                          <p:attrName>style.visibility</p:attrName>
                                        </p:attrNameLst>
                                      </p:cBhvr>
                                      <p:to>
                                        <p:strVal val="visible"/>
                                      </p:to>
                                    </p:set>
                                    <p:animEffect transition="in" filter="fade">
                                      <p:cBhvr>
                                        <p:cTn id="7" dur="1000"/>
                                        <p:tgtEl>
                                          <p:spTgt spid="2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4">
                                            <p:txEl>
                                              <p:pRg st="1" end="1"/>
                                            </p:txEl>
                                          </p:spTgt>
                                        </p:tgtEl>
                                        <p:attrNameLst>
                                          <p:attrName>style.visibility</p:attrName>
                                        </p:attrNameLst>
                                      </p:cBhvr>
                                      <p:to>
                                        <p:strVal val="visible"/>
                                      </p:to>
                                    </p:set>
                                    <p:animEffect transition="in" filter="fade">
                                      <p:cBhvr>
                                        <p:cTn id="12" dur="1000"/>
                                        <p:tgtEl>
                                          <p:spTgt spid="2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4">
                                            <p:txEl>
                                              <p:pRg st="2" end="2"/>
                                            </p:txEl>
                                          </p:spTgt>
                                        </p:tgtEl>
                                        <p:attrNameLst>
                                          <p:attrName>style.visibility</p:attrName>
                                        </p:attrNameLst>
                                      </p:cBhvr>
                                      <p:to>
                                        <p:strVal val="visible"/>
                                      </p:to>
                                    </p:set>
                                    <p:animEffect transition="in" filter="fade">
                                      <p:cBhvr>
                                        <p:cTn id="17" dur="1000"/>
                                        <p:tgtEl>
                                          <p:spTgt spid="2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4">
                                            <p:txEl>
                                              <p:pRg st="3" end="3"/>
                                            </p:txEl>
                                          </p:spTgt>
                                        </p:tgtEl>
                                        <p:attrNameLst>
                                          <p:attrName>style.visibility</p:attrName>
                                        </p:attrNameLst>
                                      </p:cBhvr>
                                      <p:to>
                                        <p:strVal val="visible"/>
                                      </p:to>
                                    </p:set>
                                    <p:animEffect transition="in" filter="fade">
                                      <p:cBhvr>
                                        <p:cTn id="22" dur="1000"/>
                                        <p:tgtEl>
                                          <p:spTgt spid="24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4">
                                            <p:txEl>
                                              <p:pRg st="4" end="4"/>
                                            </p:txEl>
                                          </p:spTgt>
                                        </p:tgtEl>
                                        <p:attrNameLst>
                                          <p:attrName>style.visibility</p:attrName>
                                        </p:attrNameLst>
                                      </p:cBhvr>
                                      <p:to>
                                        <p:strVal val="visible"/>
                                      </p:to>
                                    </p:set>
                                    <p:animEffect transition="in" filter="fade">
                                      <p:cBhvr>
                                        <p:cTn id="27" dur="1000"/>
                                        <p:tgtEl>
                                          <p:spTgt spid="24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4">
                                            <p:txEl>
                                              <p:pRg st="5" end="5"/>
                                            </p:txEl>
                                          </p:spTgt>
                                        </p:tgtEl>
                                        <p:attrNameLst>
                                          <p:attrName>style.visibility</p:attrName>
                                        </p:attrNameLst>
                                      </p:cBhvr>
                                      <p:to>
                                        <p:strVal val="visible"/>
                                      </p:to>
                                    </p:set>
                                    <p:animEffect transition="in" filter="fade">
                                      <p:cBhvr>
                                        <p:cTn id="32" dur="1000"/>
                                        <p:tgtEl>
                                          <p:spTgt spid="24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44">
                                            <p:txEl>
                                              <p:pRg st="6" end="6"/>
                                            </p:txEl>
                                          </p:spTgt>
                                        </p:tgtEl>
                                        <p:attrNameLst>
                                          <p:attrName>style.visibility</p:attrName>
                                        </p:attrNameLst>
                                      </p:cBhvr>
                                      <p:to>
                                        <p:strVal val="visible"/>
                                      </p:to>
                                    </p:set>
                                    <p:animEffect transition="in" filter="fade">
                                      <p:cBhvr>
                                        <p:cTn id="37" dur="1000"/>
                                        <p:tgtEl>
                                          <p:spTgt spid="24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44">
                                            <p:txEl>
                                              <p:pRg st="7" end="7"/>
                                            </p:txEl>
                                          </p:spTgt>
                                        </p:tgtEl>
                                        <p:attrNameLst>
                                          <p:attrName>style.visibility</p:attrName>
                                        </p:attrNameLst>
                                      </p:cBhvr>
                                      <p:to>
                                        <p:strVal val="visible"/>
                                      </p:to>
                                    </p:set>
                                    <p:animEffect transition="in" filter="fade">
                                      <p:cBhvr>
                                        <p:cTn id="42" dur="1000"/>
                                        <p:tgtEl>
                                          <p:spTgt spid="24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44">
                                            <p:txEl>
                                              <p:pRg st="8" end="8"/>
                                            </p:txEl>
                                          </p:spTgt>
                                        </p:tgtEl>
                                        <p:attrNameLst>
                                          <p:attrName>style.visibility</p:attrName>
                                        </p:attrNameLst>
                                      </p:cBhvr>
                                      <p:to>
                                        <p:strVal val="visible"/>
                                      </p:to>
                                    </p:set>
                                    <p:animEffect transition="in" filter="fade">
                                      <p:cBhvr>
                                        <p:cTn id="47" dur="1000"/>
                                        <p:tgtEl>
                                          <p:spTgt spid="24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44">
                                            <p:txEl>
                                              <p:pRg st="9" end="9"/>
                                            </p:txEl>
                                          </p:spTgt>
                                        </p:tgtEl>
                                        <p:attrNameLst>
                                          <p:attrName>style.visibility</p:attrName>
                                        </p:attrNameLst>
                                      </p:cBhvr>
                                      <p:to>
                                        <p:strVal val="visible"/>
                                      </p:to>
                                    </p:set>
                                    <p:animEffect transition="in" filter="fade">
                                      <p:cBhvr>
                                        <p:cTn id="52" dur="1000"/>
                                        <p:tgtEl>
                                          <p:spTgt spid="24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44">
                                            <p:txEl>
                                              <p:pRg st="10" end="10"/>
                                            </p:txEl>
                                          </p:spTgt>
                                        </p:tgtEl>
                                        <p:attrNameLst>
                                          <p:attrName>style.visibility</p:attrName>
                                        </p:attrNameLst>
                                      </p:cBhvr>
                                      <p:to>
                                        <p:strVal val="visible"/>
                                      </p:to>
                                    </p:set>
                                    <p:animEffect transition="in" filter="fade">
                                      <p:cBhvr>
                                        <p:cTn id="57" dur="1000"/>
                                        <p:tgtEl>
                                          <p:spTgt spid="24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44">
                                            <p:txEl>
                                              <p:pRg st="11" end="11"/>
                                            </p:txEl>
                                          </p:spTgt>
                                        </p:tgtEl>
                                        <p:attrNameLst>
                                          <p:attrName>style.visibility</p:attrName>
                                        </p:attrNameLst>
                                      </p:cBhvr>
                                      <p:to>
                                        <p:strVal val="visible"/>
                                      </p:to>
                                    </p:set>
                                    <p:animEffect transition="in" filter="fade">
                                      <p:cBhvr>
                                        <p:cTn id="62" dur="1000"/>
                                        <p:tgtEl>
                                          <p:spTgt spid="24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44">
                                            <p:txEl>
                                              <p:pRg st="12" end="12"/>
                                            </p:txEl>
                                          </p:spTgt>
                                        </p:tgtEl>
                                        <p:attrNameLst>
                                          <p:attrName>style.visibility</p:attrName>
                                        </p:attrNameLst>
                                      </p:cBhvr>
                                      <p:to>
                                        <p:strVal val="visible"/>
                                      </p:to>
                                    </p:set>
                                    <p:animEffect transition="in" filter="fade">
                                      <p:cBhvr>
                                        <p:cTn id="67" dur="1000"/>
                                        <p:tgtEl>
                                          <p:spTgt spid="244">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44">
                                            <p:txEl>
                                              <p:pRg st="13" end="13"/>
                                            </p:txEl>
                                          </p:spTgt>
                                        </p:tgtEl>
                                        <p:attrNameLst>
                                          <p:attrName>style.visibility</p:attrName>
                                        </p:attrNameLst>
                                      </p:cBhvr>
                                      <p:to>
                                        <p:strVal val="visible"/>
                                      </p:to>
                                    </p:set>
                                    <p:animEffect transition="in" filter="fade">
                                      <p:cBhvr>
                                        <p:cTn id="72" dur="1000"/>
                                        <p:tgtEl>
                                          <p:spTgt spid="244">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44">
                                            <p:txEl>
                                              <p:pRg st="14" end="14"/>
                                            </p:txEl>
                                          </p:spTgt>
                                        </p:tgtEl>
                                        <p:attrNameLst>
                                          <p:attrName>style.visibility</p:attrName>
                                        </p:attrNameLst>
                                      </p:cBhvr>
                                      <p:to>
                                        <p:strVal val="visible"/>
                                      </p:to>
                                    </p:set>
                                    <p:animEffect transition="in" filter="fade">
                                      <p:cBhvr>
                                        <p:cTn id="77" dur="1000"/>
                                        <p:tgtEl>
                                          <p:spTgt spid="244">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44">
                                            <p:txEl>
                                              <p:pRg st="15" end="15"/>
                                            </p:txEl>
                                          </p:spTgt>
                                        </p:tgtEl>
                                        <p:attrNameLst>
                                          <p:attrName>style.visibility</p:attrName>
                                        </p:attrNameLst>
                                      </p:cBhvr>
                                      <p:to>
                                        <p:strVal val="visible"/>
                                      </p:to>
                                    </p:set>
                                    <p:animEffect transition="in" filter="fade">
                                      <p:cBhvr>
                                        <p:cTn id="82" dur="1000"/>
                                        <p:tgtEl>
                                          <p:spTgt spid="24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1e3764c0daf_0_4"/>
          <p:cNvSpPr txBox="1">
            <a:spLocks noGrp="1"/>
          </p:cNvSpPr>
          <p:nvPr>
            <p:ph type="ctrTitle"/>
          </p:nvPr>
        </p:nvSpPr>
        <p:spPr>
          <a:xfrm>
            <a:off x="203025" y="-87150"/>
            <a:ext cx="74997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GB" sz="2500" dirty="0" err="1"/>
              <a:t>Testarea</a:t>
            </a:r>
            <a:r>
              <a:rPr lang="en-GB" sz="2500" dirty="0"/>
              <a:t> </a:t>
            </a:r>
            <a:r>
              <a:rPr lang="en-GB" sz="2500" dirty="0" err="1"/>
              <a:t>Unitara</a:t>
            </a:r>
            <a:r>
              <a:rPr lang="en-GB" sz="2500" dirty="0"/>
              <a:t> in </a:t>
            </a:r>
            <a:r>
              <a:rPr lang="en-GB" sz="2500" dirty="0" err="1"/>
              <a:t>contextul</a:t>
            </a:r>
            <a:r>
              <a:rPr lang="en-GB" sz="2500" dirty="0"/>
              <a:t> </a:t>
            </a:r>
            <a:r>
              <a:rPr lang="en-GB" sz="2500" dirty="0" err="1"/>
              <a:t>nivelurilor</a:t>
            </a:r>
            <a:r>
              <a:rPr lang="en-GB" sz="2500" dirty="0"/>
              <a:t> de </a:t>
            </a:r>
            <a:r>
              <a:rPr lang="en-GB" sz="2500" dirty="0" err="1"/>
              <a:t>testare</a:t>
            </a:r>
            <a:endParaRPr sz="2500" b="1" dirty="0">
              <a:solidFill>
                <a:schemeClr val="lt2"/>
              </a:solidFill>
              <a:latin typeface="Roboto"/>
              <a:ea typeface="Roboto"/>
              <a:cs typeface="Roboto"/>
              <a:sym typeface="Roboto"/>
            </a:endParaRPr>
          </a:p>
        </p:txBody>
      </p:sp>
      <p:cxnSp>
        <p:nvCxnSpPr>
          <p:cNvPr id="250" name="Google Shape;250;g1e3764c0daf_0_4"/>
          <p:cNvCxnSpPr/>
          <p:nvPr/>
        </p:nvCxnSpPr>
        <p:spPr>
          <a:xfrm>
            <a:off x="311700" y="475425"/>
            <a:ext cx="8520600" cy="0"/>
          </a:xfrm>
          <a:prstGeom prst="straightConnector1">
            <a:avLst/>
          </a:prstGeom>
          <a:noFill/>
          <a:ln w="9525" cap="flat" cmpd="sng">
            <a:solidFill>
              <a:schemeClr val="accent1"/>
            </a:solidFill>
            <a:prstDash val="solid"/>
            <a:round/>
            <a:headEnd type="none" w="sm" len="sm"/>
            <a:tailEnd type="none" w="sm" len="sm"/>
          </a:ln>
        </p:spPr>
      </p:cxnSp>
      <p:sp>
        <p:nvSpPr>
          <p:cNvPr id="251" name="Google Shape;251;g1e3764c0daf_0_4"/>
          <p:cNvSpPr txBox="1"/>
          <p:nvPr/>
        </p:nvSpPr>
        <p:spPr>
          <a:xfrm>
            <a:off x="80850" y="669025"/>
            <a:ext cx="8982300" cy="4468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GB" sz="1000" b="1" dirty="0">
                <a:solidFill>
                  <a:schemeClr val="lt1"/>
                </a:solidFill>
                <a:latin typeface="Roboto"/>
                <a:ea typeface="Roboto"/>
                <a:cs typeface="Roboto"/>
                <a:sym typeface="Roboto"/>
              </a:rPr>
              <a:t>In </a:t>
            </a:r>
            <a:r>
              <a:rPr lang="en-GB" sz="1000" b="1" dirty="0" err="1">
                <a:solidFill>
                  <a:schemeClr val="lt1"/>
                </a:solidFill>
                <a:latin typeface="Roboto"/>
                <a:ea typeface="Roboto"/>
                <a:cs typeface="Roboto"/>
                <a:sym typeface="Roboto"/>
              </a:rPr>
              <a:t>procesul</a:t>
            </a:r>
            <a:r>
              <a:rPr lang="en-GB" sz="1000" b="1" dirty="0">
                <a:solidFill>
                  <a:schemeClr val="lt1"/>
                </a:solidFill>
                <a:latin typeface="Roboto"/>
                <a:ea typeface="Roboto"/>
                <a:cs typeface="Roboto"/>
                <a:sym typeface="Roboto"/>
              </a:rPr>
              <a:t> de software testing </a:t>
            </a:r>
            <a:r>
              <a:rPr lang="en-GB" sz="1000" b="1" dirty="0" err="1">
                <a:solidFill>
                  <a:schemeClr val="lt1"/>
                </a:solidFill>
                <a:latin typeface="Roboto"/>
                <a:ea typeface="Roboto"/>
                <a:cs typeface="Roboto"/>
                <a:sym typeface="Roboto"/>
              </a:rPr>
              <a:t>exista</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cinci</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niveluri</a:t>
            </a:r>
            <a:r>
              <a:rPr lang="en-GB" sz="1000" b="1" dirty="0">
                <a:solidFill>
                  <a:schemeClr val="lt1"/>
                </a:solidFill>
                <a:latin typeface="Roboto"/>
                <a:ea typeface="Roboto"/>
                <a:cs typeface="Roboto"/>
                <a:sym typeface="Roboto"/>
              </a:rPr>
              <a:t> de </a:t>
            </a:r>
            <a:r>
              <a:rPr lang="en-GB" sz="1000" b="1" dirty="0" err="1">
                <a:solidFill>
                  <a:schemeClr val="lt1"/>
                </a:solidFill>
                <a:latin typeface="Roboto"/>
                <a:ea typeface="Roboto"/>
                <a:cs typeface="Roboto"/>
                <a:sym typeface="Roboto"/>
              </a:rPr>
              <a:t>testare</a:t>
            </a:r>
            <a:r>
              <a:rPr lang="en-GB" sz="1000" b="1" dirty="0">
                <a:solidFill>
                  <a:schemeClr val="lt1"/>
                </a:solidFill>
                <a:latin typeface="Roboto"/>
                <a:ea typeface="Roboto"/>
                <a:cs typeface="Roboto"/>
                <a:sym typeface="Roboto"/>
              </a:rPr>
              <a:t> care </a:t>
            </a:r>
            <a:r>
              <a:rPr lang="en-GB" sz="1000" b="1" dirty="0" err="1">
                <a:solidFill>
                  <a:schemeClr val="lt1"/>
                </a:solidFill>
                <a:latin typeface="Roboto"/>
                <a:ea typeface="Roboto"/>
                <a:cs typeface="Roboto"/>
                <a:sym typeface="Roboto"/>
              </a:rPr>
              <a:t>reflecta</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testarea</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facuta</a:t>
            </a:r>
            <a:r>
              <a:rPr lang="en-GB" sz="1000" b="1" dirty="0">
                <a:solidFill>
                  <a:schemeClr val="lt1"/>
                </a:solidFill>
                <a:latin typeface="Roboto"/>
                <a:ea typeface="Roboto"/>
                <a:cs typeface="Roboto"/>
                <a:sym typeface="Roboto"/>
              </a:rPr>
              <a:t> la diverse grade de </a:t>
            </a:r>
            <a:r>
              <a:rPr lang="en-GB" sz="1000" b="1" dirty="0" err="1">
                <a:solidFill>
                  <a:schemeClr val="lt1"/>
                </a:solidFill>
                <a:latin typeface="Roboto"/>
                <a:ea typeface="Roboto"/>
                <a:cs typeface="Roboto"/>
                <a:sym typeface="Roboto"/>
              </a:rPr>
              <a:t>finalizare</a:t>
            </a:r>
            <a:r>
              <a:rPr lang="en-GB" sz="1000" b="1" dirty="0">
                <a:solidFill>
                  <a:schemeClr val="lt1"/>
                </a:solidFill>
                <a:latin typeface="Roboto"/>
                <a:ea typeface="Roboto"/>
                <a:cs typeface="Roboto"/>
                <a:sym typeface="Roboto"/>
              </a:rPr>
              <a:t> a </a:t>
            </a:r>
            <a:r>
              <a:rPr lang="en-GB" sz="1000" b="1" dirty="0" err="1">
                <a:solidFill>
                  <a:schemeClr val="lt1"/>
                </a:solidFill>
                <a:latin typeface="Roboto"/>
                <a:ea typeface="Roboto"/>
                <a:cs typeface="Roboto"/>
                <a:sym typeface="Roboto"/>
              </a:rPr>
              <a:t>aplicatiei</a:t>
            </a:r>
            <a:r>
              <a:rPr lang="en-GB" sz="1000" b="1" dirty="0">
                <a:solidFill>
                  <a:schemeClr val="lt1"/>
                </a:solidFill>
                <a:latin typeface="Roboto"/>
                <a:ea typeface="Roboto"/>
                <a:cs typeface="Roboto"/>
                <a:sym typeface="Roboto"/>
              </a:rPr>
              <a:t>: Unit testing, Integration testing, System testing </a:t>
            </a:r>
            <a:r>
              <a:rPr lang="en-GB" sz="1000" b="1" dirty="0" err="1">
                <a:solidFill>
                  <a:schemeClr val="lt1"/>
                </a:solidFill>
                <a:latin typeface="Roboto"/>
                <a:ea typeface="Roboto"/>
                <a:cs typeface="Roboto"/>
                <a:sym typeface="Roboto"/>
              </a:rPr>
              <a:t>si</a:t>
            </a:r>
            <a:r>
              <a:rPr lang="en-GB" sz="1000" b="1" dirty="0">
                <a:solidFill>
                  <a:schemeClr val="lt1"/>
                </a:solidFill>
                <a:latin typeface="Roboto"/>
                <a:ea typeface="Roboto"/>
                <a:cs typeface="Roboto"/>
                <a:sym typeface="Roboto"/>
              </a:rPr>
              <a:t> Acceptance testing</a:t>
            </a:r>
            <a:endParaRPr sz="1000" b="1"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000" b="1" dirty="0">
              <a:solidFill>
                <a:schemeClr val="lt1"/>
              </a:solidFill>
              <a:latin typeface="Roboto"/>
              <a:ea typeface="Roboto"/>
              <a:cs typeface="Roboto"/>
              <a:sym typeface="Roboto"/>
            </a:endParaRPr>
          </a:p>
          <a:p>
            <a:pPr marL="457200" lvl="0" indent="-292100" algn="l" rtl="0">
              <a:lnSpc>
                <a:spcPct val="100000"/>
              </a:lnSpc>
              <a:spcBef>
                <a:spcPts val="0"/>
              </a:spcBef>
              <a:spcAft>
                <a:spcPts val="0"/>
              </a:spcAft>
              <a:buClr>
                <a:schemeClr val="lt1"/>
              </a:buClr>
              <a:buSzPts val="1000"/>
              <a:buFont typeface="Roboto"/>
              <a:buAutoNum type="alphaLcParenR"/>
            </a:pPr>
            <a:r>
              <a:rPr lang="en-GB" sz="1000" b="1" dirty="0" err="1">
                <a:solidFill>
                  <a:schemeClr val="accent1"/>
                </a:solidFill>
                <a:latin typeface="Roboto"/>
                <a:ea typeface="Roboto"/>
                <a:cs typeface="Roboto"/>
                <a:sym typeface="Roboto"/>
              </a:rPr>
              <a:t>Testarea</a:t>
            </a:r>
            <a:r>
              <a:rPr lang="en-GB" sz="1000" b="1" dirty="0">
                <a:solidFill>
                  <a:schemeClr val="accent1"/>
                </a:solidFill>
                <a:latin typeface="Roboto"/>
                <a:ea typeface="Roboto"/>
                <a:cs typeface="Roboto"/>
                <a:sym typeface="Roboto"/>
              </a:rPr>
              <a:t> </a:t>
            </a:r>
            <a:r>
              <a:rPr lang="en-GB" sz="1000" b="1" dirty="0" err="1">
                <a:solidFill>
                  <a:schemeClr val="accent1"/>
                </a:solidFill>
                <a:latin typeface="Roboto"/>
                <a:ea typeface="Roboto"/>
                <a:cs typeface="Roboto"/>
                <a:sym typeface="Roboto"/>
              </a:rPr>
              <a:t>unitară</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sau</a:t>
            </a:r>
            <a:r>
              <a:rPr lang="en-GB" sz="1000" b="1" dirty="0">
                <a:solidFill>
                  <a:schemeClr val="lt1"/>
                </a:solidFill>
                <a:latin typeface="Roboto"/>
                <a:ea typeface="Roboto"/>
                <a:cs typeface="Roboto"/>
                <a:sym typeface="Roboto"/>
              </a:rPr>
              <a:t> de </a:t>
            </a:r>
            <a:r>
              <a:rPr lang="en-GB" sz="1000" b="1" dirty="0" err="1">
                <a:solidFill>
                  <a:schemeClr val="lt1"/>
                </a:solidFill>
                <a:latin typeface="Roboto"/>
                <a:ea typeface="Roboto"/>
                <a:cs typeface="Roboto"/>
                <a:sym typeface="Roboto"/>
              </a:rPr>
              <a:t>componente</a:t>
            </a:r>
            <a:r>
              <a:rPr lang="en-GB" sz="1000" b="1" dirty="0">
                <a:solidFill>
                  <a:schemeClr val="lt1"/>
                </a:solidFill>
                <a:latin typeface="Roboto"/>
                <a:ea typeface="Roboto"/>
                <a:cs typeface="Roboto"/>
                <a:sym typeface="Roboto"/>
              </a:rPr>
              <a:t>) e o </a:t>
            </a:r>
            <a:r>
              <a:rPr lang="en-GB" sz="1000" b="1" dirty="0" err="1">
                <a:solidFill>
                  <a:schemeClr val="lt1"/>
                </a:solidFill>
                <a:latin typeface="Roboto"/>
                <a:ea typeface="Roboto"/>
                <a:cs typeface="Roboto"/>
                <a:sym typeface="Roboto"/>
              </a:rPr>
              <a:t>modalitate</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prin</a:t>
            </a:r>
            <a:r>
              <a:rPr lang="en-GB" sz="1000" b="1" dirty="0">
                <a:solidFill>
                  <a:schemeClr val="lt1"/>
                </a:solidFill>
                <a:latin typeface="Roboto"/>
                <a:ea typeface="Roboto"/>
                <a:cs typeface="Roboto"/>
                <a:sym typeface="Roboto"/>
              </a:rPr>
              <a:t> care </a:t>
            </a:r>
            <a:r>
              <a:rPr lang="en-GB" sz="1000" b="1" dirty="0" err="1">
                <a:solidFill>
                  <a:schemeClr val="lt1"/>
                </a:solidFill>
                <a:latin typeface="Roboto"/>
                <a:ea typeface="Roboto"/>
                <a:cs typeface="Roboto"/>
                <a:sym typeface="Roboto"/>
              </a:rPr>
              <a:t>fiecare</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bucată</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individuală</a:t>
            </a:r>
            <a:r>
              <a:rPr lang="en-GB" sz="1000" b="1" dirty="0">
                <a:solidFill>
                  <a:schemeClr val="lt1"/>
                </a:solidFill>
                <a:latin typeface="Roboto"/>
                <a:ea typeface="Roboto"/>
                <a:cs typeface="Roboto"/>
                <a:sym typeface="Roboto"/>
              </a:rPr>
              <a:t> de cod </a:t>
            </a:r>
            <a:r>
              <a:rPr lang="en-GB" sz="1000" b="1" dirty="0" err="1">
                <a:solidFill>
                  <a:schemeClr val="lt1"/>
                </a:solidFill>
                <a:latin typeface="Roboto"/>
                <a:ea typeface="Roboto"/>
                <a:cs typeface="Roboto"/>
                <a:sym typeface="Roboto"/>
              </a:rPr>
              <a:t>este</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testată</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pentru</a:t>
            </a:r>
            <a:r>
              <a:rPr lang="en-GB" sz="1000" b="1" dirty="0">
                <a:solidFill>
                  <a:schemeClr val="lt1"/>
                </a:solidFill>
                <a:latin typeface="Roboto"/>
                <a:ea typeface="Roboto"/>
                <a:cs typeface="Roboto"/>
                <a:sym typeface="Roboto"/>
              </a:rPr>
              <a:t> a </a:t>
            </a:r>
            <a:r>
              <a:rPr lang="en-GB" sz="1000" b="1" dirty="0" err="1">
                <a:solidFill>
                  <a:schemeClr val="lt1"/>
                </a:solidFill>
                <a:latin typeface="Roboto"/>
                <a:ea typeface="Roboto"/>
                <a:cs typeface="Roboto"/>
                <a:sym typeface="Roboto"/>
              </a:rPr>
              <a:t>verifica</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dacă</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este</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pregatită</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pentru</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utilizare</a:t>
            </a:r>
            <a:r>
              <a:rPr lang="en-GB" sz="1000" b="1" dirty="0">
                <a:solidFill>
                  <a:schemeClr val="lt1"/>
                </a:solidFill>
                <a:latin typeface="Roboto"/>
                <a:ea typeface="Roboto"/>
                <a:cs typeface="Roboto"/>
                <a:sym typeface="Roboto"/>
              </a:rPr>
              <a:t>. Un test </a:t>
            </a:r>
            <a:r>
              <a:rPr lang="en-GB" sz="1000" b="1" dirty="0" err="1">
                <a:solidFill>
                  <a:schemeClr val="lt1"/>
                </a:solidFill>
                <a:latin typeface="Roboto"/>
                <a:ea typeface="Roboto"/>
                <a:cs typeface="Roboto"/>
                <a:sym typeface="Roboto"/>
              </a:rPr>
              <a:t>unitar</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reprezintă</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testarea</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celei</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mai</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mici</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bucăți</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funcționale</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dintr</a:t>
            </a:r>
            <a:r>
              <a:rPr lang="en-GB" sz="1000" b="1" dirty="0">
                <a:solidFill>
                  <a:schemeClr val="lt1"/>
                </a:solidFill>
                <a:latin typeface="Roboto"/>
                <a:ea typeface="Roboto"/>
                <a:cs typeface="Roboto"/>
                <a:sym typeface="Roboto"/>
              </a:rPr>
              <a:t>-o </a:t>
            </a:r>
            <a:r>
              <a:rPr lang="en-GB" sz="1000" b="1" dirty="0" err="1">
                <a:solidFill>
                  <a:schemeClr val="lt1"/>
                </a:solidFill>
                <a:latin typeface="Roboto"/>
                <a:ea typeface="Roboto"/>
                <a:cs typeface="Roboto"/>
                <a:sym typeface="Roboto"/>
              </a:rPr>
              <a:t>aplicație</a:t>
            </a:r>
            <a:r>
              <a:rPr lang="en-GB" sz="1000" b="1" dirty="0">
                <a:solidFill>
                  <a:schemeClr val="lt1"/>
                </a:solidFill>
                <a:latin typeface="Roboto"/>
                <a:ea typeface="Roboto"/>
                <a:cs typeface="Roboto"/>
                <a:sym typeface="Roboto"/>
              </a:rPr>
              <a:t> cum </a:t>
            </a:r>
            <a:r>
              <a:rPr lang="en-GB" sz="1000" b="1" dirty="0" err="1">
                <a:solidFill>
                  <a:schemeClr val="lt1"/>
                </a:solidFill>
                <a:latin typeface="Roboto"/>
                <a:ea typeface="Roboto"/>
                <a:cs typeface="Roboto"/>
                <a:sym typeface="Roboto"/>
              </a:rPr>
              <a:t>ar</a:t>
            </a:r>
            <a:r>
              <a:rPr lang="en-GB" sz="1000" b="1" dirty="0">
                <a:solidFill>
                  <a:schemeClr val="lt1"/>
                </a:solidFill>
                <a:latin typeface="Roboto"/>
                <a:ea typeface="Roboto"/>
                <a:cs typeface="Roboto"/>
                <a:sym typeface="Roboto"/>
              </a:rPr>
              <a:t> fi </a:t>
            </a:r>
            <a:r>
              <a:rPr lang="en-GB" sz="1000" b="1" dirty="0" err="1">
                <a:solidFill>
                  <a:schemeClr val="lt1"/>
                </a:solidFill>
                <a:latin typeface="Roboto"/>
                <a:ea typeface="Roboto"/>
                <a:cs typeface="Roboto"/>
                <a:sym typeface="Roboto"/>
              </a:rPr>
              <a:t>funcții</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clase</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proceduri</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interefețe</a:t>
            </a:r>
            <a:r>
              <a:rPr lang="en-GB" sz="1000" b="1" dirty="0">
                <a:solidFill>
                  <a:schemeClr val="lt1"/>
                </a:solidFill>
                <a:latin typeface="Roboto"/>
                <a:ea typeface="Roboto"/>
                <a:cs typeface="Roboto"/>
                <a:sym typeface="Roboto"/>
              </a:rPr>
              <a:t>. </a:t>
            </a:r>
            <a:endParaRPr sz="1000" b="1" dirty="0">
              <a:solidFill>
                <a:schemeClr val="lt1"/>
              </a:solidFill>
              <a:latin typeface="Roboto"/>
              <a:ea typeface="Roboto"/>
              <a:cs typeface="Roboto"/>
              <a:sym typeface="Roboto"/>
            </a:endParaRPr>
          </a:p>
          <a:p>
            <a:pPr marL="457200" lvl="0" indent="0" algn="l" rtl="0">
              <a:lnSpc>
                <a:spcPct val="100000"/>
              </a:lnSpc>
              <a:spcBef>
                <a:spcPts val="0"/>
              </a:spcBef>
              <a:spcAft>
                <a:spcPts val="0"/>
              </a:spcAft>
              <a:buNone/>
            </a:pPr>
            <a:endParaRPr sz="1000" b="1" dirty="0">
              <a:solidFill>
                <a:schemeClr val="lt1"/>
              </a:solidFill>
              <a:latin typeface="Roboto"/>
              <a:ea typeface="Roboto"/>
              <a:cs typeface="Roboto"/>
              <a:sym typeface="Roboto"/>
            </a:endParaRPr>
          </a:p>
          <a:p>
            <a:pPr marL="457200" lvl="0" indent="-292100" algn="l" rtl="0">
              <a:lnSpc>
                <a:spcPct val="100000"/>
              </a:lnSpc>
              <a:spcBef>
                <a:spcPts val="0"/>
              </a:spcBef>
              <a:spcAft>
                <a:spcPts val="0"/>
              </a:spcAft>
              <a:buClr>
                <a:schemeClr val="lt1"/>
              </a:buClr>
              <a:buSzPts val="1000"/>
              <a:buFont typeface="Roboto"/>
              <a:buAutoNum type="alphaLcParenR"/>
            </a:pPr>
            <a:r>
              <a:rPr lang="en-GB" sz="1000" b="1" dirty="0" err="1">
                <a:solidFill>
                  <a:schemeClr val="accent1"/>
                </a:solidFill>
                <a:latin typeface="Roboto"/>
                <a:ea typeface="Roboto"/>
                <a:cs typeface="Roboto"/>
                <a:sym typeface="Roboto"/>
              </a:rPr>
              <a:t>Testarea</a:t>
            </a:r>
            <a:r>
              <a:rPr lang="en-GB" sz="1000" b="1" dirty="0">
                <a:solidFill>
                  <a:schemeClr val="accent1"/>
                </a:solidFill>
                <a:latin typeface="Roboto"/>
                <a:ea typeface="Roboto"/>
                <a:cs typeface="Roboto"/>
                <a:sym typeface="Roboto"/>
              </a:rPr>
              <a:t> de </a:t>
            </a:r>
            <a:r>
              <a:rPr lang="en-GB" sz="1000" b="1" dirty="0" err="1">
                <a:solidFill>
                  <a:schemeClr val="accent1"/>
                </a:solidFill>
                <a:latin typeface="Roboto"/>
                <a:ea typeface="Roboto"/>
                <a:cs typeface="Roboto"/>
                <a:sym typeface="Roboto"/>
              </a:rPr>
              <a:t>integrare</a:t>
            </a:r>
            <a:r>
              <a:rPr lang="en-GB" sz="1000" b="1" dirty="0">
                <a:solidFill>
                  <a:schemeClr val="lt1"/>
                </a:solidFill>
                <a:latin typeface="Roboto"/>
                <a:ea typeface="Roboto"/>
                <a:cs typeface="Roboto"/>
                <a:sym typeface="Roboto"/>
              </a:rPr>
              <a:t> se </a:t>
            </a:r>
            <a:r>
              <a:rPr lang="en-GB" sz="1000" b="1" dirty="0" err="1">
                <a:solidFill>
                  <a:schemeClr val="lt1"/>
                </a:solidFill>
                <a:latin typeface="Roboto"/>
                <a:ea typeface="Roboto"/>
                <a:cs typeface="Roboto"/>
                <a:sym typeface="Roboto"/>
              </a:rPr>
              <a:t>concentrează</a:t>
            </a:r>
            <a:r>
              <a:rPr lang="en-GB" sz="1000" b="1" dirty="0">
                <a:solidFill>
                  <a:schemeClr val="lt1"/>
                </a:solidFill>
                <a:latin typeface="Roboto"/>
                <a:ea typeface="Roboto"/>
                <a:cs typeface="Roboto"/>
                <a:sym typeface="Roboto"/>
              </a:rPr>
              <a:t> pe </a:t>
            </a:r>
            <a:r>
              <a:rPr lang="en-GB" sz="1000" b="1" dirty="0" err="1">
                <a:solidFill>
                  <a:schemeClr val="lt1"/>
                </a:solidFill>
                <a:latin typeface="Roboto"/>
                <a:ea typeface="Roboto"/>
                <a:cs typeface="Roboto"/>
                <a:sym typeface="Roboto"/>
              </a:rPr>
              <a:t>interacțiunile</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dintre</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componente</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și</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sisteme</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si</a:t>
            </a:r>
            <a:r>
              <a:rPr lang="en-GB" sz="1000" b="1" dirty="0">
                <a:solidFill>
                  <a:schemeClr val="lt1"/>
                </a:solidFill>
                <a:latin typeface="Roboto"/>
                <a:ea typeface="Roboto"/>
                <a:cs typeface="Roboto"/>
                <a:sym typeface="Roboto"/>
              </a:rPr>
              <a:t> pe </a:t>
            </a:r>
            <a:r>
              <a:rPr lang="en-GB" sz="1000" b="1" dirty="0" err="1">
                <a:solidFill>
                  <a:schemeClr val="lt1"/>
                </a:solidFill>
                <a:latin typeface="Roboto"/>
                <a:ea typeface="Roboto"/>
                <a:cs typeface="Roboto"/>
                <a:sym typeface="Roboto"/>
              </a:rPr>
              <a:t>felul</a:t>
            </a:r>
            <a:r>
              <a:rPr lang="en-GB" sz="1000" b="1" dirty="0">
                <a:solidFill>
                  <a:schemeClr val="lt1"/>
                </a:solidFill>
                <a:latin typeface="Roboto"/>
                <a:ea typeface="Roboto"/>
                <a:cs typeface="Roboto"/>
                <a:sym typeface="Roboto"/>
              </a:rPr>
              <a:t> in care </a:t>
            </a:r>
            <a:r>
              <a:rPr lang="en-GB" sz="1000" b="1" dirty="0" err="1">
                <a:solidFill>
                  <a:schemeClr val="lt1"/>
                </a:solidFill>
                <a:latin typeface="Roboto"/>
                <a:ea typeface="Roboto"/>
                <a:cs typeface="Roboto"/>
                <a:sym typeface="Roboto"/>
              </a:rPr>
              <a:t>acestea</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comunica</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intre</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ele</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Exista</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doua</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tipuri</a:t>
            </a:r>
            <a:r>
              <a:rPr lang="en-GB" sz="1000" b="1" dirty="0">
                <a:solidFill>
                  <a:schemeClr val="lt1"/>
                </a:solidFill>
                <a:latin typeface="Roboto"/>
                <a:ea typeface="Roboto"/>
                <a:cs typeface="Roboto"/>
                <a:sym typeface="Roboto"/>
              </a:rPr>
              <a:t> de </a:t>
            </a:r>
            <a:r>
              <a:rPr lang="en-GB" sz="1000" b="1" dirty="0" err="1">
                <a:solidFill>
                  <a:schemeClr val="lt1"/>
                </a:solidFill>
                <a:latin typeface="Roboto"/>
                <a:ea typeface="Roboto"/>
                <a:cs typeface="Roboto"/>
                <a:sym typeface="Roboto"/>
              </a:rPr>
              <a:t>testare</a:t>
            </a:r>
            <a:r>
              <a:rPr lang="en-GB" sz="1000" b="1" dirty="0">
                <a:solidFill>
                  <a:schemeClr val="lt1"/>
                </a:solidFill>
                <a:latin typeface="Roboto"/>
                <a:ea typeface="Roboto"/>
                <a:cs typeface="Roboto"/>
                <a:sym typeface="Roboto"/>
              </a:rPr>
              <a:t> de </a:t>
            </a:r>
            <a:r>
              <a:rPr lang="en-GB" sz="1000" b="1" dirty="0" err="1">
                <a:solidFill>
                  <a:schemeClr val="lt1"/>
                </a:solidFill>
                <a:latin typeface="Roboto"/>
                <a:ea typeface="Roboto"/>
                <a:cs typeface="Roboto"/>
                <a:sym typeface="Roboto"/>
              </a:rPr>
              <a:t>integrare</a:t>
            </a:r>
            <a:r>
              <a:rPr lang="en-GB" sz="1000" b="1" dirty="0">
                <a:solidFill>
                  <a:schemeClr val="lt1"/>
                </a:solidFill>
                <a:latin typeface="Roboto"/>
                <a:ea typeface="Roboto"/>
                <a:cs typeface="Roboto"/>
                <a:sym typeface="Roboto"/>
              </a:rPr>
              <a:t>:</a:t>
            </a:r>
            <a:endParaRPr sz="1000" b="1" dirty="0">
              <a:solidFill>
                <a:schemeClr val="lt1"/>
              </a:solidFill>
              <a:latin typeface="Roboto"/>
              <a:ea typeface="Roboto"/>
              <a:cs typeface="Roboto"/>
              <a:sym typeface="Roboto"/>
            </a:endParaRPr>
          </a:p>
          <a:p>
            <a:pPr marL="457200" lvl="0" indent="0" algn="l" rtl="0">
              <a:lnSpc>
                <a:spcPct val="100000"/>
              </a:lnSpc>
              <a:spcBef>
                <a:spcPts val="0"/>
              </a:spcBef>
              <a:spcAft>
                <a:spcPts val="0"/>
              </a:spcAft>
              <a:buNone/>
            </a:pPr>
            <a:endParaRPr sz="1000" b="1" dirty="0">
              <a:solidFill>
                <a:schemeClr val="lt1"/>
              </a:solidFill>
              <a:latin typeface="Roboto"/>
              <a:ea typeface="Roboto"/>
              <a:cs typeface="Roboto"/>
              <a:sym typeface="Roboto"/>
            </a:endParaRPr>
          </a:p>
          <a:p>
            <a:pPr marL="457200" lvl="0" indent="-292100" algn="l" rtl="0">
              <a:lnSpc>
                <a:spcPct val="100000"/>
              </a:lnSpc>
              <a:spcBef>
                <a:spcPts val="500"/>
              </a:spcBef>
              <a:spcAft>
                <a:spcPts val="0"/>
              </a:spcAft>
              <a:buClr>
                <a:schemeClr val="lt1"/>
              </a:buClr>
              <a:buSzPts val="1000"/>
              <a:buFont typeface="Roboto"/>
              <a:buChar char="-"/>
            </a:pPr>
            <a:r>
              <a:rPr lang="en-GB" sz="1000" b="1" dirty="0" err="1">
                <a:solidFill>
                  <a:schemeClr val="lt1"/>
                </a:solidFill>
                <a:latin typeface="Roboto"/>
                <a:ea typeface="Roboto"/>
                <a:cs typeface="Roboto"/>
                <a:sym typeface="Roboto"/>
              </a:rPr>
              <a:t>Integrare</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intre</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componente</a:t>
            </a:r>
            <a:r>
              <a:rPr lang="en-GB" sz="1000" b="1" dirty="0">
                <a:solidFill>
                  <a:schemeClr val="lt1"/>
                </a:solidFill>
                <a:latin typeface="Roboto"/>
                <a:ea typeface="Roboto"/>
                <a:cs typeface="Roboto"/>
                <a:sym typeface="Roboto"/>
              </a:rPr>
              <a:t> (cand </a:t>
            </a:r>
            <a:r>
              <a:rPr lang="en-GB" sz="1000" b="1" dirty="0" err="1">
                <a:solidFill>
                  <a:schemeClr val="lt1"/>
                </a:solidFill>
                <a:latin typeface="Roboto"/>
                <a:ea typeface="Roboto"/>
                <a:cs typeface="Roboto"/>
                <a:sym typeface="Roboto"/>
              </a:rPr>
              <a:t>doua</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sau</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mai</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multe</a:t>
            </a:r>
            <a:r>
              <a:rPr lang="en-GB" sz="1000" b="1" dirty="0">
                <a:solidFill>
                  <a:schemeClr val="lt1"/>
                </a:solidFill>
                <a:latin typeface="Roboto"/>
                <a:ea typeface="Roboto"/>
                <a:cs typeface="Roboto"/>
                <a:sym typeface="Roboto"/>
              </a:rPr>
              <a:t> module/</a:t>
            </a:r>
            <a:r>
              <a:rPr lang="en-GB" sz="1000" b="1" dirty="0" err="1">
                <a:solidFill>
                  <a:schemeClr val="lt1"/>
                </a:solidFill>
                <a:latin typeface="Roboto"/>
                <a:ea typeface="Roboto"/>
                <a:cs typeface="Roboto"/>
                <a:sym typeface="Roboto"/>
              </a:rPr>
              <a:t>componente</a:t>
            </a:r>
            <a:r>
              <a:rPr lang="en-GB" sz="1000" b="1" dirty="0">
                <a:solidFill>
                  <a:schemeClr val="lt1"/>
                </a:solidFill>
                <a:latin typeface="Roboto"/>
                <a:ea typeface="Roboto"/>
                <a:cs typeface="Roboto"/>
                <a:sym typeface="Roboto"/>
              </a:rPr>
              <a:t> sunt legate </a:t>
            </a:r>
            <a:r>
              <a:rPr lang="en-GB" sz="1000" b="1" dirty="0" err="1">
                <a:solidFill>
                  <a:schemeClr val="lt1"/>
                </a:solidFill>
                <a:latin typeface="Roboto"/>
                <a:ea typeface="Roboto"/>
                <a:cs typeface="Roboto"/>
                <a:sym typeface="Roboto"/>
              </a:rPr>
              <a:t>intre</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ele</a:t>
            </a:r>
            <a:r>
              <a:rPr lang="en-GB" sz="1000" b="1" dirty="0">
                <a:solidFill>
                  <a:schemeClr val="lt1"/>
                </a:solidFill>
                <a:latin typeface="Roboto"/>
                <a:ea typeface="Roboto"/>
                <a:cs typeface="Roboto"/>
                <a:sym typeface="Roboto"/>
              </a:rPr>
              <a:t>)</a:t>
            </a:r>
            <a:endParaRPr sz="1000" b="1" dirty="0">
              <a:solidFill>
                <a:schemeClr val="lt1"/>
              </a:solidFill>
              <a:latin typeface="Roboto"/>
              <a:ea typeface="Roboto"/>
              <a:cs typeface="Roboto"/>
              <a:sym typeface="Roboto"/>
            </a:endParaRPr>
          </a:p>
          <a:p>
            <a:pPr marL="457200" lvl="0" indent="-292100" algn="l" rtl="0">
              <a:lnSpc>
                <a:spcPct val="100000"/>
              </a:lnSpc>
              <a:spcBef>
                <a:spcPts val="0"/>
              </a:spcBef>
              <a:spcAft>
                <a:spcPts val="0"/>
              </a:spcAft>
              <a:buClr>
                <a:schemeClr val="lt1"/>
              </a:buClr>
              <a:buSzPts val="1000"/>
              <a:buFont typeface="Roboto"/>
              <a:buChar char="-"/>
            </a:pPr>
            <a:r>
              <a:rPr lang="en-GB" sz="1000" b="1" dirty="0" err="1">
                <a:solidFill>
                  <a:schemeClr val="lt1"/>
                </a:solidFill>
                <a:latin typeface="Roboto"/>
                <a:ea typeface="Roboto"/>
                <a:cs typeface="Roboto"/>
                <a:sym typeface="Roboto"/>
              </a:rPr>
              <a:t>Integrare</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intre</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sisteme</a:t>
            </a:r>
            <a:r>
              <a:rPr lang="en-GB" sz="1000" b="1" dirty="0">
                <a:solidFill>
                  <a:schemeClr val="lt1"/>
                </a:solidFill>
                <a:latin typeface="Roboto"/>
                <a:ea typeface="Roboto"/>
                <a:cs typeface="Roboto"/>
                <a:sym typeface="Roboto"/>
              </a:rPr>
              <a:t> (cand </a:t>
            </a:r>
            <a:r>
              <a:rPr lang="en-GB" sz="1000" b="1" dirty="0" err="1">
                <a:solidFill>
                  <a:schemeClr val="lt1"/>
                </a:solidFill>
                <a:latin typeface="Roboto"/>
                <a:ea typeface="Roboto"/>
                <a:cs typeface="Roboto"/>
                <a:sym typeface="Roboto"/>
              </a:rPr>
              <a:t>doua</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sau</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mai</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multe</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sisteme</a:t>
            </a:r>
            <a:r>
              <a:rPr lang="en-GB" sz="1000" b="1" dirty="0">
                <a:solidFill>
                  <a:schemeClr val="lt1"/>
                </a:solidFill>
                <a:latin typeface="Roboto"/>
                <a:ea typeface="Roboto"/>
                <a:cs typeface="Roboto"/>
                <a:sym typeface="Roboto"/>
              </a:rPr>
              <a:t> sunt legate </a:t>
            </a:r>
            <a:r>
              <a:rPr lang="en-GB" sz="1000" b="1" dirty="0" err="1">
                <a:solidFill>
                  <a:schemeClr val="lt1"/>
                </a:solidFill>
                <a:latin typeface="Roboto"/>
                <a:ea typeface="Roboto"/>
                <a:cs typeface="Roboto"/>
                <a:sym typeface="Roboto"/>
              </a:rPr>
              <a:t>intre</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ele</a:t>
            </a:r>
            <a:r>
              <a:rPr lang="en-GB" sz="1000" b="1" dirty="0">
                <a:solidFill>
                  <a:schemeClr val="lt1"/>
                </a:solidFill>
                <a:latin typeface="Roboto"/>
                <a:ea typeface="Roboto"/>
                <a:cs typeface="Roboto"/>
                <a:sym typeface="Roboto"/>
              </a:rPr>
              <a:t>)</a:t>
            </a:r>
            <a:endParaRPr sz="1000" b="1" dirty="0">
              <a:solidFill>
                <a:schemeClr val="lt1"/>
              </a:solidFill>
              <a:latin typeface="Roboto"/>
              <a:ea typeface="Roboto"/>
              <a:cs typeface="Roboto"/>
              <a:sym typeface="Roboto"/>
            </a:endParaRPr>
          </a:p>
          <a:p>
            <a:pPr marL="457200" lvl="0" indent="0" algn="l" rtl="0">
              <a:lnSpc>
                <a:spcPct val="100000"/>
              </a:lnSpc>
              <a:spcBef>
                <a:spcPts val="500"/>
              </a:spcBef>
              <a:spcAft>
                <a:spcPts val="0"/>
              </a:spcAft>
              <a:buNone/>
            </a:pPr>
            <a:endParaRPr sz="1000" b="1" dirty="0">
              <a:solidFill>
                <a:schemeClr val="lt1"/>
              </a:solidFill>
              <a:latin typeface="Roboto"/>
              <a:ea typeface="Roboto"/>
              <a:cs typeface="Roboto"/>
              <a:sym typeface="Roboto"/>
            </a:endParaRPr>
          </a:p>
          <a:p>
            <a:pPr marL="457200" lvl="0" indent="-292100" algn="l" rtl="0">
              <a:lnSpc>
                <a:spcPct val="100000"/>
              </a:lnSpc>
              <a:spcBef>
                <a:spcPts val="0"/>
              </a:spcBef>
              <a:spcAft>
                <a:spcPts val="0"/>
              </a:spcAft>
              <a:buClr>
                <a:schemeClr val="lt1"/>
              </a:buClr>
              <a:buSzPts val="1000"/>
              <a:buFont typeface="Roboto"/>
              <a:buAutoNum type="alphaLcParenR"/>
            </a:pPr>
            <a:r>
              <a:rPr lang="en-GB" sz="1000" b="1" dirty="0" err="1">
                <a:solidFill>
                  <a:schemeClr val="accent1"/>
                </a:solidFill>
                <a:latin typeface="Roboto"/>
                <a:ea typeface="Roboto"/>
                <a:cs typeface="Roboto"/>
                <a:sym typeface="Roboto"/>
              </a:rPr>
              <a:t>Testarea</a:t>
            </a:r>
            <a:r>
              <a:rPr lang="en-GB" sz="1000" b="1" dirty="0">
                <a:solidFill>
                  <a:schemeClr val="accent1"/>
                </a:solidFill>
                <a:latin typeface="Roboto"/>
                <a:ea typeface="Roboto"/>
                <a:cs typeface="Roboto"/>
                <a:sym typeface="Roboto"/>
              </a:rPr>
              <a:t> de </a:t>
            </a:r>
            <a:r>
              <a:rPr lang="en-GB" sz="1000" b="1" dirty="0" err="1">
                <a:solidFill>
                  <a:schemeClr val="accent1"/>
                </a:solidFill>
                <a:latin typeface="Roboto"/>
                <a:ea typeface="Roboto"/>
                <a:cs typeface="Roboto"/>
                <a:sym typeface="Roboto"/>
              </a:rPr>
              <a:t>sistem</a:t>
            </a:r>
            <a:r>
              <a:rPr lang="en-GB" sz="1000" b="1" dirty="0">
                <a:solidFill>
                  <a:schemeClr val="accent1"/>
                </a:solidFill>
                <a:latin typeface="Roboto"/>
                <a:ea typeface="Roboto"/>
                <a:cs typeface="Roboto"/>
                <a:sym typeface="Roboto"/>
              </a:rPr>
              <a:t>  - </a:t>
            </a:r>
            <a:r>
              <a:rPr lang="en-GB" sz="1000" b="1" dirty="0">
                <a:solidFill>
                  <a:schemeClr val="lt1"/>
                </a:solidFill>
                <a:latin typeface="Roboto"/>
                <a:ea typeface="Roboto"/>
                <a:cs typeface="Roboto"/>
                <a:sym typeface="Roboto"/>
              </a:rPr>
              <a:t>Se </a:t>
            </a:r>
            <a:r>
              <a:rPr lang="en-GB" sz="1000" b="1" dirty="0" err="1">
                <a:solidFill>
                  <a:schemeClr val="lt1"/>
                </a:solidFill>
                <a:latin typeface="Roboto"/>
                <a:ea typeface="Roboto"/>
                <a:cs typeface="Roboto"/>
                <a:sym typeface="Roboto"/>
              </a:rPr>
              <a:t>concentrează</a:t>
            </a:r>
            <a:r>
              <a:rPr lang="en-GB" sz="1000" b="1" dirty="0">
                <a:solidFill>
                  <a:schemeClr val="lt1"/>
                </a:solidFill>
                <a:latin typeface="Roboto"/>
                <a:ea typeface="Roboto"/>
                <a:cs typeface="Roboto"/>
                <a:sym typeface="Roboto"/>
              </a:rPr>
              <a:t> pe </a:t>
            </a:r>
            <a:r>
              <a:rPr lang="en-GB" sz="1000" b="1" dirty="0" err="1">
                <a:solidFill>
                  <a:schemeClr val="lt1"/>
                </a:solidFill>
                <a:latin typeface="Roboto"/>
                <a:ea typeface="Roboto"/>
                <a:cs typeface="Roboto"/>
                <a:sym typeface="Roboto"/>
              </a:rPr>
              <a:t>comportamentul</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și</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capabilitatea</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sistemului</a:t>
            </a:r>
            <a:r>
              <a:rPr lang="en-GB" sz="1000" b="1" dirty="0">
                <a:solidFill>
                  <a:schemeClr val="lt1"/>
                </a:solidFill>
                <a:latin typeface="Roboto"/>
                <a:ea typeface="Roboto"/>
                <a:cs typeface="Roboto"/>
                <a:sym typeface="Roboto"/>
              </a:rPr>
              <a:t> ca un tot </a:t>
            </a:r>
            <a:r>
              <a:rPr lang="en-GB" sz="1000" b="1" dirty="0" err="1">
                <a:solidFill>
                  <a:schemeClr val="lt1"/>
                </a:solidFill>
                <a:latin typeface="Roboto"/>
                <a:ea typeface="Roboto"/>
                <a:cs typeface="Roboto"/>
                <a:sym typeface="Roboto"/>
              </a:rPr>
              <a:t>unitar</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ținând</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cont</a:t>
            </a:r>
            <a:r>
              <a:rPr lang="en-GB" sz="1000" b="1" dirty="0">
                <a:solidFill>
                  <a:schemeClr val="lt1"/>
                </a:solidFill>
                <a:latin typeface="Roboto"/>
                <a:ea typeface="Roboto"/>
                <a:cs typeface="Roboto"/>
                <a:sym typeface="Roboto"/>
              </a:rPr>
              <a:t> de </a:t>
            </a:r>
            <a:r>
              <a:rPr lang="en-GB" sz="1000" b="1" dirty="0" err="1">
                <a:solidFill>
                  <a:schemeClr val="lt1"/>
                </a:solidFill>
                <a:latin typeface="Roboto"/>
                <a:ea typeface="Roboto"/>
                <a:cs typeface="Roboto"/>
                <a:sym typeface="Roboto"/>
              </a:rPr>
              <a:t>comportamentul</a:t>
            </a:r>
            <a:r>
              <a:rPr lang="en-GB" sz="1000" b="1" dirty="0">
                <a:solidFill>
                  <a:schemeClr val="lt1"/>
                </a:solidFill>
                <a:latin typeface="Roboto"/>
                <a:ea typeface="Roboto"/>
                <a:cs typeface="Roboto"/>
                <a:sym typeface="Roboto"/>
              </a:rPr>
              <a:t> end-to-end al </a:t>
            </a:r>
            <a:r>
              <a:rPr lang="en-GB" sz="1000" b="1" dirty="0" err="1">
                <a:solidFill>
                  <a:schemeClr val="lt1"/>
                </a:solidFill>
                <a:latin typeface="Roboto"/>
                <a:ea typeface="Roboto"/>
                <a:cs typeface="Roboto"/>
                <a:sym typeface="Roboto"/>
              </a:rPr>
              <a:t>funcționalităților</a:t>
            </a:r>
            <a:r>
              <a:rPr lang="en-GB" sz="1000" b="1" dirty="0">
                <a:solidFill>
                  <a:schemeClr val="lt1"/>
                </a:solidFill>
                <a:latin typeface="Roboto"/>
                <a:ea typeface="Roboto"/>
                <a:cs typeface="Roboto"/>
                <a:sym typeface="Roboto"/>
              </a:rPr>
              <a:t> pe care </a:t>
            </a:r>
            <a:r>
              <a:rPr lang="en-GB" sz="1000" b="1" dirty="0" err="1">
                <a:solidFill>
                  <a:schemeClr val="lt1"/>
                </a:solidFill>
                <a:latin typeface="Roboto"/>
                <a:ea typeface="Roboto"/>
                <a:cs typeface="Roboto"/>
                <a:sym typeface="Roboto"/>
              </a:rPr>
              <a:t>sistemul</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trebuie</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sa</a:t>
            </a:r>
            <a:r>
              <a:rPr lang="en-GB" sz="1000" b="1" dirty="0">
                <a:solidFill>
                  <a:schemeClr val="lt1"/>
                </a:solidFill>
                <a:latin typeface="Roboto"/>
                <a:ea typeface="Roboto"/>
                <a:cs typeface="Roboto"/>
                <a:sym typeface="Roboto"/>
              </a:rPr>
              <a:t> le execute, </a:t>
            </a:r>
            <a:r>
              <a:rPr lang="en-GB" sz="1000" b="1" dirty="0" err="1">
                <a:solidFill>
                  <a:schemeClr val="lt1"/>
                </a:solidFill>
                <a:latin typeface="Roboto"/>
                <a:ea typeface="Roboto"/>
                <a:cs typeface="Roboto"/>
                <a:sym typeface="Roboto"/>
              </a:rPr>
              <a:t>ținând</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cont</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și</a:t>
            </a:r>
            <a:r>
              <a:rPr lang="en-GB" sz="1000" b="1" dirty="0">
                <a:solidFill>
                  <a:schemeClr val="lt1"/>
                </a:solidFill>
                <a:latin typeface="Roboto"/>
                <a:ea typeface="Roboto"/>
                <a:cs typeface="Roboto"/>
                <a:sym typeface="Roboto"/>
              </a:rPr>
              <a:t> de </a:t>
            </a:r>
            <a:r>
              <a:rPr lang="en-GB" sz="1000" b="1" dirty="0" err="1">
                <a:solidFill>
                  <a:schemeClr val="lt1"/>
                </a:solidFill>
                <a:latin typeface="Roboto"/>
                <a:ea typeface="Roboto"/>
                <a:cs typeface="Roboto"/>
                <a:sym typeface="Roboto"/>
              </a:rPr>
              <a:t>comportamentul</a:t>
            </a:r>
            <a:r>
              <a:rPr lang="en-GB" sz="1000" b="1" dirty="0">
                <a:solidFill>
                  <a:schemeClr val="lt1"/>
                </a:solidFill>
                <a:latin typeface="Roboto"/>
                <a:ea typeface="Roboto"/>
                <a:cs typeface="Roboto"/>
                <a:sym typeface="Roboto"/>
              </a:rPr>
              <a:t> non-</a:t>
            </a:r>
            <a:r>
              <a:rPr lang="en-GB" sz="1000" b="1" dirty="0" err="1">
                <a:solidFill>
                  <a:schemeClr val="lt1"/>
                </a:solidFill>
                <a:latin typeface="Roboto"/>
                <a:ea typeface="Roboto"/>
                <a:cs typeface="Roboto"/>
                <a:sym typeface="Roboto"/>
              </a:rPr>
              <a:t>funcțional</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așteptat</a:t>
            </a:r>
            <a:r>
              <a:rPr lang="en-GB" sz="1000" b="1" dirty="0">
                <a:solidFill>
                  <a:schemeClr val="lt1"/>
                </a:solidFill>
                <a:latin typeface="Roboto"/>
                <a:ea typeface="Roboto"/>
                <a:cs typeface="Roboto"/>
                <a:sym typeface="Roboto"/>
              </a:rPr>
              <a:t> al </a:t>
            </a:r>
            <a:r>
              <a:rPr lang="en-GB" sz="1000" b="1" dirty="0" err="1">
                <a:solidFill>
                  <a:schemeClr val="lt1"/>
                </a:solidFill>
                <a:latin typeface="Roboto"/>
                <a:ea typeface="Roboto"/>
                <a:cs typeface="Roboto"/>
                <a:sym typeface="Roboto"/>
              </a:rPr>
              <a:t>acelor</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taskuri</a:t>
            </a:r>
            <a:r>
              <a:rPr lang="en-GB" sz="1000" b="1" dirty="0">
                <a:solidFill>
                  <a:schemeClr val="lt1"/>
                </a:solidFill>
                <a:latin typeface="Roboto"/>
                <a:ea typeface="Roboto"/>
                <a:cs typeface="Roboto"/>
                <a:sym typeface="Roboto"/>
              </a:rPr>
              <a:t>. </a:t>
            </a:r>
            <a:endParaRPr sz="1000" b="1" dirty="0">
              <a:solidFill>
                <a:schemeClr val="lt1"/>
              </a:solidFill>
              <a:latin typeface="Roboto"/>
              <a:ea typeface="Roboto"/>
              <a:cs typeface="Roboto"/>
              <a:sym typeface="Roboto"/>
            </a:endParaRPr>
          </a:p>
          <a:p>
            <a:pPr marL="457200" lvl="0" indent="0" algn="l" rtl="0">
              <a:lnSpc>
                <a:spcPct val="100000"/>
              </a:lnSpc>
              <a:spcBef>
                <a:spcPts val="0"/>
              </a:spcBef>
              <a:spcAft>
                <a:spcPts val="0"/>
              </a:spcAft>
              <a:buNone/>
            </a:pPr>
            <a:endParaRPr sz="1000" b="1" dirty="0">
              <a:solidFill>
                <a:schemeClr val="lt1"/>
              </a:solidFill>
              <a:latin typeface="Roboto"/>
              <a:ea typeface="Roboto"/>
              <a:cs typeface="Roboto"/>
              <a:sym typeface="Roboto"/>
            </a:endParaRPr>
          </a:p>
          <a:p>
            <a:pPr marL="457200" lvl="0" indent="-292100" algn="l" rtl="0">
              <a:lnSpc>
                <a:spcPct val="100000"/>
              </a:lnSpc>
              <a:spcBef>
                <a:spcPts val="0"/>
              </a:spcBef>
              <a:spcAft>
                <a:spcPts val="0"/>
              </a:spcAft>
              <a:buClr>
                <a:schemeClr val="lt1"/>
              </a:buClr>
              <a:buSzPts val="1000"/>
              <a:buFont typeface="Roboto"/>
              <a:buAutoNum type="alphaLcParenR"/>
            </a:pPr>
            <a:r>
              <a:rPr lang="en-GB" sz="1000" b="1" dirty="0" err="1">
                <a:solidFill>
                  <a:schemeClr val="accent1"/>
                </a:solidFill>
                <a:latin typeface="Roboto"/>
                <a:ea typeface="Roboto"/>
                <a:cs typeface="Roboto"/>
                <a:sym typeface="Roboto"/>
              </a:rPr>
              <a:t>Testare</a:t>
            </a:r>
            <a:r>
              <a:rPr lang="en-GB" sz="1000" b="1" dirty="0">
                <a:solidFill>
                  <a:schemeClr val="accent1"/>
                </a:solidFill>
                <a:latin typeface="Roboto"/>
                <a:ea typeface="Roboto"/>
                <a:cs typeface="Roboto"/>
                <a:sym typeface="Roboto"/>
              </a:rPr>
              <a:t> de </a:t>
            </a:r>
            <a:r>
              <a:rPr lang="en-GB" sz="1000" b="1" dirty="0" err="1">
                <a:solidFill>
                  <a:schemeClr val="accent1"/>
                </a:solidFill>
                <a:latin typeface="Roboto"/>
                <a:ea typeface="Roboto"/>
                <a:cs typeface="Roboto"/>
                <a:sym typeface="Roboto"/>
              </a:rPr>
              <a:t>acceptanță</a:t>
            </a:r>
            <a:r>
              <a:rPr lang="en-GB" sz="1000" b="1" dirty="0">
                <a:solidFill>
                  <a:schemeClr val="accent1"/>
                </a:solidFill>
                <a:latin typeface="Roboto"/>
                <a:ea typeface="Roboto"/>
                <a:cs typeface="Roboto"/>
                <a:sym typeface="Roboto"/>
              </a:rPr>
              <a:t> </a:t>
            </a:r>
            <a:r>
              <a:rPr lang="en-GB" sz="1000" b="1" dirty="0">
                <a:solidFill>
                  <a:schemeClr val="lt1"/>
                </a:solidFill>
                <a:latin typeface="Roboto"/>
                <a:ea typeface="Roboto"/>
                <a:cs typeface="Roboto"/>
                <a:sym typeface="Roboto"/>
              </a:rPr>
              <a:t>- Se </a:t>
            </a:r>
            <a:r>
              <a:rPr lang="en-GB" sz="1000" b="1" dirty="0" err="1">
                <a:solidFill>
                  <a:schemeClr val="lt1"/>
                </a:solidFill>
                <a:latin typeface="Roboto"/>
                <a:ea typeface="Roboto"/>
                <a:cs typeface="Roboto"/>
                <a:sym typeface="Roboto"/>
              </a:rPr>
              <a:t>concentrează</a:t>
            </a:r>
            <a:r>
              <a:rPr lang="en-GB" sz="1000" b="1" dirty="0">
                <a:solidFill>
                  <a:schemeClr val="lt1"/>
                </a:solidFill>
                <a:latin typeface="Roboto"/>
                <a:ea typeface="Roboto"/>
                <a:cs typeface="Roboto"/>
                <a:sym typeface="Roboto"/>
              </a:rPr>
              <a:t> pe </a:t>
            </a:r>
            <a:r>
              <a:rPr lang="en-GB" sz="1000" b="1" dirty="0" err="1">
                <a:solidFill>
                  <a:schemeClr val="lt1"/>
                </a:solidFill>
                <a:latin typeface="Roboto"/>
                <a:ea typeface="Roboto"/>
                <a:cs typeface="Roboto"/>
                <a:sym typeface="Roboto"/>
              </a:rPr>
              <a:t>comportamentul</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și</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capabilitățile</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sistemului</a:t>
            </a:r>
            <a:r>
              <a:rPr lang="en-GB" sz="1000" b="1" dirty="0">
                <a:solidFill>
                  <a:schemeClr val="lt1"/>
                </a:solidFill>
                <a:latin typeface="Roboto"/>
                <a:ea typeface="Roboto"/>
                <a:cs typeface="Roboto"/>
                <a:sym typeface="Roboto"/>
              </a:rPr>
              <a:t> ca un tot </a:t>
            </a:r>
            <a:r>
              <a:rPr lang="en-GB" sz="1000" b="1" dirty="0" err="1">
                <a:solidFill>
                  <a:schemeClr val="lt1"/>
                </a:solidFill>
                <a:latin typeface="Roboto"/>
                <a:ea typeface="Roboto"/>
                <a:cs typeface="Roboto"/>
                <a:sym typeface="Roboto"/>
              </a:rPr>
              <a:t>unitar</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Exista</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doua</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tipuri</a:t>
            </a:r>
            <a:r>
              <a:rPr lang="en-GB" sz="1000" b="1" dirty="0">
                <a:solidFill>
                  <a:schemeClr val="lt1"/>
                </a:solidFill>
                <a:latin typeface="Roboto"/>
                <a:ea typeface="Roboto"/>
                <a:cs typeface="Roboto"/>
                <a:sym typeface="Roboto"/>
              </a:rPr>
              <a:t> de </a:t>
            </a:r>
            <a:r>
              <a:rPr lang="en-GB" sz="1000" b="1" dirty="0" err="1">
                <a:solidFill>
                  <a:schemeClr val="lt1"/>
                </a:solidFill>
                <a:latin typeface="Roboto"/>
                <a:ea typeface="Roboto"/>
                <a:cs typeface="Roboto"/>
                <a:sym typeface="Roboto"/>
              </a:rPr>
              <a:t>testare</a:t>
            </a:r>
            <a:r>
              <a:rPr lang="en-GB" sz="1000" b="1" dirty="0">
                <a:solidFill>
                  <a:schemeClr val="lt1"/>
                </a:solidFill>
                <a:latin typeface="Roboto"/>
                <a:ea typeface="Roboto"/>
                <a:cs typeface="Roboto"/>
                <a:sym typeface="Roboto"/>
              </a:rPr>
              <a:t> de </a:t>
            </a:r>
            <a:r>
              <a:rPr lang="en-GB" sz="1000" b="1" dirty="0" err="1">
                <a:solidFill>
                  <a:schemeClr val="lt1"/>
                </a:solidFill>
                <a:latin typeface="Roboto"/>
                <a:ea typeface="Roboto"/>
                <a:cs typeface="Roboto"/>
                <a:sym typeface="Roboto"/>
              </a:rPr>
              <a:t>acceptanta</a:t>
            </a:r>
            <a:r>
              <a:rPr lang="en-GB" sz="1000" b="1" dirty="0">
                <a:solidFill>
                  <a:schemeClr val="lt1"/>
                </a:solidFill>
                <a:latin typeface="Roboto"/>
                <a:ea typeface="Roboto"/>
                <a:cs typeface="Roboto"/>
                <a:sym typeface="Roboto"/>
              </a:rPr>
              <a:t>: </a:t>
            </a:r>
            <a:endParaRPr sz="1000" b="1" dirty="0">
              <a:solidFill>
                <a:schemeClr val="lt1"/>
              </a:solidFill>
              <a:latin typeface="Roboto"/>
              <a:ea typeface="Roboto"/>
              <a:cs typeface="Roboto"/>
              <a:sym typeface="Roboto"/>
            </a:endParaRPr>
          </a:p>
          <a:p>
            <a:pPr marL="457200" lvl="0" indent="0" algn="l" rtl="0">
              <a:lnSpc>
                <a:spcPct val="100000"/>
              </a:lnSpc>
              <a:spcBef>
                <a:spcPts val="0"/>
              </a:spcBef>
              <a:spcAft>
                <a:spcPts val="0"/>
              </a:spcAft>
              <a:buNone/>
            </a:pPr>
            <a:endParaRPr sz="1000" b="1" dirty="0">
              <a:solidFill>
                <a:schemeClr val="lt1"/>
              </a:solidFill>
              <a:latin typeface="Roboto"/>
              <a:ea typeface="Roboto"/>
              <a:cs typeface="Roboto"/>
              <a:sym typeface="Roboto"/>
            </a:endParaRPr>
          </a:p>
          <a:p>
            <a:pPr marL="457200" lvl="0" indent="-292100" algn="l" rtl="0">
              <a:lnSpc>
                <a:spcPct val="100000"/>
              </a:lnSpc>
              <a:spcBef>
                <a:spcPts val="0"/>
              </a:spcBef>
              <a:spcAft>
                <a:spcPts val="0"/>
              </a:spcAft>
              <a:buClr>
                <a:schemeClr val="lt1"/>
              </a:buClr>
              <a:buSzPts val="1000"/>
              <a:buChar char="●"/>
            </a:pPr>
            <a:r>
              <a:rPr lang="en-GB" sz="1000" b="1" i="1" dirty="0">
                <a:solidFill>
                  <a:schemeClr val="lt1"/>
                </a:solidFill>
                <a:latin typeface="Roboto"/>
                <a:ea typeface="Roboto"/>
                <a:cs typeface="Roboto"/>
                <a:sym typeface="Roboto"/>
              </a:rPr>
              <a:t>Alpha Testing </a:t>
            </a:r>
            <a:r>
              <a:rPr lang="en-GB" sz="1000" b="1" dirty="0">
                <a:solidFill>
                  <a:schemeClr val="lt1"/>
                </a:solidFill>
                <a:latin typeface="Roboto"/>
                <a:ea typeface="Roboto"/>
                <a:cs typeface="Roboto"/>
                <a:sym typeface="Roboto"/>
              </a:rPr>
              <a:t>- Ultima </a:t>
            </a:r>
            <a:r>
              <a:rPr lang="en-GB" sz="1000" b="1" dirty="0" err="1">
                <a:solidFill>
                  <a:schemeClr val="lt1"/>
                </a:solidFill>
                <a:latin typeface="Roboto"/>
                <a:ea typeface="Roboto"/>
                <a:cs typeface="Roboto"/>
                <a:sym typeface="Roboto"/>
              </a:rPr>
              <a:t>sesiune</a:t>
            </a:r>
            <a:r>
              <a:rPr lang="en-GB" sz="1000" b="1" dirty="0">
                <a:solidFill>
                  <a:schemeClr val="lt1"/>
                </a:solidFill>
                <a:latin typeface="Roboto"/>
                <a:ea typeface="Roboto"/>
                <a:cs typeface="Roboto"/>
                <a:sym typeface="Roboto"/>
              </a:rPr>
              <a:t> de </a:t>
            </a:r>
            <a:r>
              <a:rPr lang="en-GB" sz="1000" b="1" dirty="0" err="1">
                <a:solidFill>
                  <a:schemeClr val="lt1"/>
                </a:solidFill>
                <a:latin typeface="Roboto"/>
                <a:ea typeface="Roboto"/>
                <a:cs typeface="Roboto"/>
                <a:sym typeface="Roboto"/>
              </a:rPr>
              <a:t>testare</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înainte</a:t>
            </a:r>
            <a:r>
              <a:rPr lang="en-GB" sz="1000" b="1" dirty="0">
                <a:solidFill>
                  <a:schemeClr val="lt1"/>
                </a:solidFill>
                <a:latin typeface="Roboto"/>
                <a:ea typeface="Roboto"/>
                <a:cs typeface="Roboto"/>
                <a:sym typeface="Roboto"/>
              </a:rPr>
              <a:t> ca </a:t>
            </a:r>
            <a:r>
              <a:rPr lang="en-GB" sz="1000" b="1" dirty="0" err="1">
                <a:solidFill>
                  <a:schemeClr val="lt1"/>
                </a:solidFill>
                <a:latin typeface="Roboto"/>
                <a:ea typeface="Roboto"/>
                <a:cs typeface="Roboto"/>
                <a:sym typeface="Roboto"/>
              </a:rPr>
              <a:t>produsul</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să</a:t>
            </a:r>
            <a:r>
              <a:rPr lang="en-GB" sz="1000" b="1" dirty="0">
                <a:solidFill>
                  <a:schemeClr val="lt1"/>
                </a:solidFill>
                <a:latin typeface="Roboto"/>
                <a:ea typeface="Roboto"/>
                <a:cs typeface="Roboto"/>
                <a:sym typeface="Roboto"/>
              </a:rPr>
              <a:t> fie </a:t>
            </a:r>
            <a:r>
              <a:rPr lang="en-GB" sz="1000" b="1" dirty="0" err="1">
                <a:solidFill>
                  <a:schemeClr val="lt1"/>
                </a:solidFill>
                <a:latin typeface="Roboto"/>
                <a:ea typeface="Roboto"/>
                <a:cs typeface="Roboto"/>
                <a:sym typeface="Roboto"/>
              </a:rPr>
              <a:t>lansat</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publicului</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larg</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Reprezintă</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testarea</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unei</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aplicații</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atunci</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când</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dezvoltarea</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este</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completă</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sau</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aproape</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completă</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În</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urma</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testării</a:t>
            </a:r>
            <a:r>
              <a:rPr lang="en-GB" sz="1000" b="1" dirty="0">
                <a:solidFill>
                  <a:schemeClr val="lt1"/>
                </a:solidFill>
                <a:latin typeface="Roboto"/>
                <a:ea typeface="Roboto"/>
                <a:cs typeface="Roboto"/>
                <a:sym typeface="Roboto"/>
              </a:rPr>
              <a:t> alpha se pot face </a:t>
            </a:r>
            <a:r>
              <a:rPr lang="en-GB" sz="1000" b="1" dirty="0" err="1">
                <a:solidFill>
                  <a:schemeClr val="lt1"/>
                </a:solidFill>
                <a:latin typeface="Roboto"/>
                <a:ea typeface="Roboto"/>
                <a:cs typeface="Roboto"/>
                <a:sym typeface="Roboto"/>
              </a:rPr>
              <a:t>câteva</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schimbări</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minore</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dacă</a:t>
            </a:r>
            <a:r>
              <a:rPr lang="en-GB" sz="1000" b="1" dirty="0">
                <a:solidFill>
                  <a:schemeClr val="lt1"/>
                </a:solidFill>
                <a:latin typeface="Roboto"/>
                <a:ea typeface="Roboto"/>
                <a:cs typeface="Roboto"/>
                <a:sym typeface="Roboto"/>
              </a:rPr>
              <a:t> e </a:t>
            </a:r>
            <a:r>
              <a:rPr lang="en-GB" sz="1000" b="1" dirty="0" err="1">
                <a:solidFill>
                  <a:schemeClr val="lt1"/>
                </a:solidFill>
                <a:latin typeface="Roboto"/>
                <a:ea typeface="Roboto"/>
                <a:cs typeface="Roboto"/>
                <a:sym typeface="Roboto"/>
              </a:rPr>
              <a:t>necesar</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Testarea</a:t>
            </a:r>
            <a:r>
              <a:rPr lang="en-GB" sz="1000" b="1" dirty="0">
                <a:solidFill>
                  <a:schemeClr val="lt1"/>
                </a:solidFill>
                <a:latin typeface="Roboto"/>
                <a:ea typeface="Roboto"/>
                <a:cs typeface="Roboto"/>
                <a:sym typeface="Roboto"/>
              </a:rPr>
              <a:t> are loc la site-ul </a:t>
            </a:r>
            <a:r>
              <a:rPr lang="en-GB" sz="1000" b="1" dirty="0" err="1">
                <a:solidFill>
                  <a:schemeClr val="lt1"/>
                </a:solidFill>
                <a:latin typeface="Roboto"/>
                <a:ea typeface="Roboto"/>
                <a:cs typeface="Roboto"/>
                <a:sym typeface="Roboto"/>
              </a:rPr>
              <a:t>dezvoltatorului</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și</a:t>
            </a:r>
            <a:r>
              <a:rPr lang="en-GB" sz="1000" b="1" dirty="0">
                <a:solidFill>
                  <a:schemeClr val="lt1"/>
                </a:solidFill>
                <a:latin typeface="Roboto"/>
                <a:ea typeface="Roboto"/>
                <a:cs typeface="Roboto"/>
                <a:sym typeface="Roboto"/>
              </a:rPr>
              <a:t> se </a:t>
            </a:r>
            <a:r>
              <a:rPr lang="en-GB" sz="1000" b="1" dirty="0" err="1">
                <a:solidFill>
                  <a:schemeClr val="lt1"/>
                </a:solidFill>
                <a:latin typeface="Roboto"/>
                <a:ea typeface="Roboto"/>
                <a:cs typeface="Roboto"/>
                <a:sym typeface="Roboto"/>
              </a:rPr>
              <a:t>realizează</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în</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două</a:t>
            </a:r>
            <a:r>
              <a:rPr lang="en-GB" sz="1000" b="1" dirty="0">
                <a:solidFill>
                  <a:schemeClr val="lt1"/>
                </a:solidFill>
                <a:latin typeface="Roboto"/>
                <a:ea typeface="Roboto"/>
                <a:cs typeface="Roboto"/>
                <a:sym typeface="Roboto"/>
              </a:rPr>
              <a:t> faze: </a:t>
            </a:r>
            <a:endParaRPr sz="1000" b="1" dirty="0">
              <a:solidFill>
                <a:schemeClr val="lt1"/>
              </a:solidFill>
              <a:latin typeface="Roboto"/>
              <a:ea typeface="Roboto"/>
              <a:cs typeface="Roboto"/>
              <a:sym typeface="Roboto"/>
            </a:endParaRPr>
          </a:p>
          <a:p>
            <a:pPr marL="914400" lvl="0" indent="0" algn="l" rtl="0">
              <a:lnSpc>
                <a:spcPct val="100000"/>
              </a:lnSpc>
              <a:spcBef>
                <a:spcPts val="0"/>
              </a:spcBef>
              <a:spcAft>
                <a:spcPts val="0"/>
              </a:spcAft>
              <a:buNone/>
            </a:pP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Faza</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întâi</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în</a:t>
            </a:r>
            <a:r>
              <a:rPr lang="en-GB" sz="1000" b="1" dirty="0">
                <a:solidFill>
                  <a:schemeClr val="lt1"/>
                </a:solidFill>
                <a:latin typeface="Roboto"/>
                <a:ea typeface="Roboto"/>
                <a:cs typeface="Roboto"/>
                <a:sym typeface="Roboto"/>
              </a:rPr>
              <a:t> care software-ul </a:t>
            </a:r>
            <a:r>
              <a:rPr lang="en-GB" sz="1000" b="1" dirty="0" err="1">
                <a:solidFill>
                  <a:schemeClr val="lt1"/>
                </a:solidFill>
                <a:latin typeface="Roboto"/>
                <a:ea typeface="Roboto"/>
                <a:cs typeface="Roboto"/>
                <a:sym typeface="Roboto"/>
              </a:rPr>
              <a:t>este</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testat</a:t>
            </a:r>
            <a:r>
              <a:rPr lang="en-GB" sz="1000" b="1" dirty="0">
                <a:solidFill>
                  <a:schemeClr val="lt1"/>
                </a:solidFill>
                <a:latin typeface="Roboto"/>
                <a:ea typeface="Roboto"/>
                <a:cs typeface="Roboto"/>
                <a:sym typeface="Roboto"/>
              </a:rPr>
              <a:t> de </a:t>
            </a:r>
            <a:r>
              <a:rPr lang="en-GB" sz="1000" b="1" dirty="0" err="1">
                <a:solidFill>
                  <a:schemeClr val="lt1"/>
                </a:solidFill>
                <a:latin typeface="Roboto"/>
                <a:ea typeface="Roboto"/>
                <a:cs typeface="Roboto"/>
                <a:sym typeface="Roboto"/>
              </a:rPr>
              <a:t>către</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dezvoltatori</a:t>
            </a:r>
            <a:r>
              <a:rPr lang="en-GB" sz="1000" b="1" dirty="0">
                <a:solidFill>
                  <a:schemeClr val="lt1"/>
                </a:solidFill>
                <a:latin typeface="Roboto"/>
                <a:ea typeface="Roboto"/>
                <a:cs typeface="Roboto"/>
                <a:sym typeface="Roboto"/>
              </a:rPr>
              <a:t>;</a:t>
            </a:r>
            <a:endParaRPr sz="1000" b="1" dirty="0">
              <a:solidFill>
                <a:schemeClr val="lt1"/>
              </a:solidFill>
              <a:latin typeface="Roboto"/>
              <a:ea typeface="Roboto"/>
              <a:cs typeface="Roboto"/>
              <a:sym typeface="Roboto"/>
            </a:endParaRPr>
          </a:p>
          <a:p>
            <a:pPr marL="914400" lvl="0" indent="0" algn="l" rtl="0">
              <a:lnSpc>
                <a:spcPct val="100000"/>
              </a:lnSpc>
              <a:spcBef>
                <a:spcPts val="0"/>
              </a:spcBef>
              <a:spcAft>
                <a:spcPts val="0"/>
              </a:spcAft>
              <a:buNone/>
            </a:pP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Faza</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doi</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în</a:t>
            </a:r>
            <a:r>
              <a:rPr lang="en-GB" sz="1000" b="1" dirty="0">
                <a:solidFill>
                  <a:schemeClr val="lt1"/>
                </a:solidFill>
                <a:latin typeface="Roboto"/>
                <a:ea typeface="Roboto"/>
                <a:cs typeface="Roboto"/>
                <a:sym typeface="Roboto"/>
              </a:rPr>
              <a:t> care se face </a:t>
            </a:r>
            <a:r>
              <a:rPr lang="en-GB" sz="1000" b="1" dirty="0" err="1">
                <a:solidFill>
                  <a:schemeClr val="lt1"/>
                </a:solidFill>
                <a:latin typeface="Roboto"/>
                <a:ea typeface="Roboto"/>
                <a:cs typeface="Roboto"/>
                <a:sym typeface="Roboto"/>
              </a:rPr>
              <a:t>testarea</a:t>
            </a:r>
            <a:r>
              <a:rPr lang="en-GB" sz="1000" b="1" dirty="0">
                <a:solidFill>
                  <a:schemeClr val="lt1"/>
                </a:solidFill>
                <a:latin typeface="Roboto"/>
                <a:ea typeface="Roboto"/>
                <a:cs typeface="Roboto"/>
                <a:sym typeface="Roboto"/>
              </a:rPr>
              <a:t> de </a:t>
            </a:r>
            <a:r>
              <a:rPr lang="en-GB" sz="1000" b="1" dirty="0" err="1">
                <a:solidFill>
                  <a:schemeClr val="lt1"/>
                </a:solidFill>
                <a:latin typeface="Roboto"/>
                <a:ea typeface="Roboto"/>
                <a:cs typeface="Roboto"/>
                <a:sym typeface="Roboto"/>
              </a:rPr>
              <a:t>către</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echipa</a:t>
            </a:r>
            <a:r>
              <a:rPr lang="en-GB" sz="1000" b="1" dirty="0">
                <a:solidFill>
                  <a:schemeClr val="lt1"/>
                </a:solidFill>
                <a:latin typeface="Roboto"/>
                <a:ea typeface="Roboto"/>
                <a:cs typeface="Roboto"/>
                <a:sym typeface="Roboto"/>
              </a:rPr>
              <a:t> de QA </a:t>
            </a:r>
            <a:r>
              <a:rPr lang="en-GB" sz="1000" b="1" dirty="0" err="1">
                <a:solidFill>
                  <a:schemeClr val="lt1"/>
                </a:solidFill>
                <a:latin typeface="Roboto"/>
                <a:ea typeface="Roboto"/>
                <a:cs typeface="Roboto"/>
                <a:sym typeface="Roboto"/>
              </a:rPr>
              <a:t>într</a:t>
            </a:r>
            <a:r>
              <a:rPr lang="en-GB" sz="1000" b="1" dirty="0">
                <a:solidFill>
                  <a:schemeClr val="lt1"/>
                </a:solidFill>
                <a:latin typeface="Roboto"/>
                <a:ea typeface="Roboto"/>
                <a:cs typeface="Roboto"/>
                <a:sym typeface="Roboto"/>
              </a:rPr>
              <a:t>-un </a:t>
            </a:r>
            <a:r>
              <a:rPr lang="en-GB" sz="1000" b="1" dirty="0" err="1">
                <a:solidFill>
                  <a:schemeClr val="lt1"/>
                </a:solidFill>
                <a:latin typeface="Roboto"/>
                <a:ea typeface="Roboto"/>
                <a:cs typeface="Roboto"/>
                <a:sym typeface="Roboto"/>
              </a:rPr>
              <a:t>mediu</a:t>
            </a:r>
            <a:r>
              <a:rPr lang="en-GB" sz="1000" b="1" dirty="0">
                <a:solidFill>
                  <a:schemeClr val="lt1"/>
                </a:solidFill>
                <a:latin typeface="Roboto"/>
                <a:ea typeface="Roboto"/>
                <a:cs typeface="Roboto"/>
                <a:sym typeface="Roboto"/>
              </a:rPr>
              <a:t> similar cu </a:t>
            </a:r>
            <a:r>
              <a:rPr lang="en-GB" sz="1000" b="1" dirty="0" err="1">
                <a:solidFill>
                  <a:schemeClr val="lt1"/>
                </a:solidFill>
                <a:latin typeface="Roboto"/>
                <a:ea typeface="Roboto"/>
                <a:cs typeface="Roboto"/>
                <a:sym typeface="Roboto"/>
              </a:rPr>
              <a:t>cel</a:t>
            </a:r>
            <a:r>
              <a:rPr lang="en-GB" sz="1000" b="1" dirty="0">
                <a:solidFill>
                  <a:schemeClr val="lt1"/>
                </a:solidFill>
                <a:latin typeface="Roboto"/>
                <a:ea typeface="Roboto"/>
                <a:cs typeface="Roboto"/>
                <a:sym typeface="Roboto"/>
              </a:rPr>
              <a:t> al </a:t>
            </a:r>
            <a:r>
              <a:rPr lang="en-GB" sz="1000" b="1" dirty="0" err="1">
                <a:solidFill>
                  <a:schemeClr val="lt1"/>
                </a:solidFill>
                <a:latin typeface="Roboto"/>
                <a:ea typeface="Roboto"/>
                <a:cs typeface="Roboto"/>
                <a:sym typeface="Roboto"/>
              </a:rPr>
              <a:t>clientului</a:t>
            </a:r>
            <a:r>
              <a:rPr lang="en-GB" sz="1000" b="1" dirty="0">
                <a:solidFill>
                  <a:schemeClr val="lt1"/>
                </a:solidFill>
                <a:latin typeface="Roboto"/>
                <a:ea typeface="Roboto"/>
                <a:cs typeface="Roboto"/>
                <a:sym typeface="Roboto"/>
              </a:rPr>
              <a:t>.</a:t>
            </a:r>
            <a:endParaRPr sz="1000" b="1" dirty="0">
              <a:solidFill>
                <a:schemeClr val="lt1"/>
              </a:solidFill>
              <a:latin typeface="Roboto"/>
              <a:ea typeface="Roboto"/>
              <a:cs typeface="Roboto"/>
              <a:sym typeface="Roboto"/>
            </a:endParaRPr>
          </a:p>
          <a:p>
            <a:pPr marL="914400" lvl="0" indent="0" algn="l" rtl="0">
              <a:lnSpc>
                <a:spcPct val="100000"/>
              </a:lnSpc>
              <a:spcBef>
                <a:spcPts val="0"/>
              </a:spcBef>
              <a:spcAft>
                <a:spcPts val="0"/>
              </a:spcAft>
              <a:buNone/>
            </a:pPr>
            <a:endParaRPr sz="1000" b="1" dirty="0">
              <a:solidFill>
                <a:schemeClr val="lt1"/>
              </a:solidFill>
              <a:latin typeface="Roboto"/>
              <a:ea typeface="Roboto"/>
              <a:cs typeface="Roboto"/>
              <a:sym typeface="Roboto"/>
            </a:endParaRPr>
          </a:p>
          <a:p>
            <a:pPr marL="457200" lvl="0" indent="-292100" algn="l" rtl="0">
              <a:lnSpc>
                <a:spcPct val="100000"/>
              </a:lnSpc>
              <a:spcBef>
                <a:spcPts val="0"/>
              </a:spcBef>
              <a:spcAft>
                <a:spcPts val="0"/>
              </a:spcAft>
              <a:buClr>
                <a:schemeClr val="lt1"/>
              </a:buClr>
              <a:buSzPts val="1000"/>
              <a:buFont typeface="Roboto"/>
              <a:buChar char="●"/>
            </a:pPr>
            <a:r>
              <a:rPr lang="en-GB" sz="1000" b="1" i="1" dirty="0">
                <a:solidFill>
                  <a:schemeClr val="lt1"/>
                </a:solidFill>
                <a:latin typeface="Roboto"/>
                <a:ea typeface="Roboto"/>
                <a:cs typeface="Roboto"/>
                <a:sym typeface="Roboto"/>
              </a:rPr>
              <a:t>Beta Testing</a:t>
            </a:r>
            <a:r>
              <a:rPr lang="en-GB" sz="1000" b="1" dirty="0">
                <a:solidFill>
                  <a:schemeClr val="lt1"/>
                </a:solidFill>
                <a:latin typeface="Roboto"/>
                <a:ea typeface="Roboto"/>
                <a:cs typeface="Roboto"/>
                <a:sym typeface="Roboto"/>
              </a:rPr>
              <a:t> - Are loc </a:t>
            </a:r>
            <a:r>
              <a:rPr lang="en-GB" sz="1000" b="1" dirty="0">
                <a:solidFill>
                  <a:schemeClr val="accent1"/>
                </a:solidFill>
                <a:latin typeface="Roboto"/>
                <a:ea typeface="Roboto"/>
                <a:cs typeface="Roboto"/>
                <a:sym typeface="Roboto"/>
              </a:rPr>
              <a:t>la site-ul </a:t>
            </a:r>
            <a:r>
              <a:rPr lang="en-GB" sz="1000" b="1" dirty="0" err="1">
                <a:solidFill>
                  <a:schemeClr val="accent1"/>
                </a:solidFill>
                <a:latin typeface="Roboto"/>
                <a:ea typeface="Roboto"/>
                <a:cs typeface="Roboto"/>
                <a:sym typeface="Roboto"/>
              </a:rPr>
              <a:t>clientului</a:t>
            </a:r>
            <a:r>
              <a:rPr lang="en-GB" sz="1000" b="1" dirty="0">
                <a:solidFill>
                  <a:schemeClr val="accent1"/>
                </a:solidFill>
                <a:latin typeface="Roboto"/>
                <a:ea typeface="Roboto"/>
                <a:cs typeface="Roboto"/>
                <a:sym typeface="Roboto"/>
              </a:rPr>
              <a:t>. </a:t>
            </a:r>
            <a:r>
              <a:rPr lang="en-GB" sz="1000" b="1" dirty="0">
                <a:solidFill>
                  <a:schemeClr val="lt1"/>
                </a:solidFill>
                <a:latin typeface="Roboto"/>
                <a:ea typeface="Roboto"/>
                <a:cs typeface="Roboto"/>
                <a:sym typeface="Roboto"/>
              </a:rPr>
              <a:t>Se </a:t>
            </a:r>
            <a:r>
              <a:rPr lang="en-GB" sz="1000" b="1" dirty="0" err="1">
                <a:solidFill>
                  <a:schemeClr val="lt1"/>
                </a:solidFill>
                <a:latin typeface="Roboto"/>
                <a:ea typeface="Roboto"/>
                <a:cs typeface="Roboto"/>
                <a:sym typeface="Roboto"/>
              </a:rPr>
              <a:t>va</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trimite</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sistemul</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softul</a:t>
            </a:r>
            <a:r>
              <a:rPr lang="en-GB" sz="1000" b="1" dirty="0">
                <a:solidFill>
                  <a:schemeClr val="lt1"/>
                </a:solidFill>
                <a:latin typeface="Roboto"/>
                <a:ea typeface="Roboto"/>
                <a:cs typeface="Roboto"/>
                <a:sym typeface="Roboto"/>
              </a:rPr>
              <a:t> la </a:t>
            </a:r>
            <a:r>
              <a:rPr lang="en-GB" sz="1000" b="1" dirty="0" err="1">
                <a:solidFill>
                  <a:schemeClr val="lt1"/>
                </a:solidFill>
                <a:latin typeface="Roboto"/>
                <a:ea typeface="Roboto"/>
                <a:cs typeface="Roboto"/>
                <a:sym typeface="Roboto"/>
              </a:rPr>
              <a:t>utilizatori</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aceștia</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vor</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instala</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aplicația</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și</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vor</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începe</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sa</a:t>
            </a:r>
            <a:r>
              <a:rPr lang="en-GB" sz="1000" b="1" dirty="0">
                <a:solidFill>
                  <a:schemeClr val="lt1"/>
                </a:solidFill>
                <a:latin typeface="Roboto"/>
                <a:ea typeface="Roboto"/>
                <a:cs typeface="Roboto"/>
                <a:sym typeface="Roboto"/>
              </a:rPr>
              <a:t> o </a:t>
            </a:r>
            <a:r>
              <a:rPr lang="en-GB" sz="1000" b="1" dirty="0" err="1">
                <a:solidFill>
                  <a:schemeClr val="lt1"/>
                </a:solidFill>
                <a:latin typeface="Roboto"/>
                <a:ea typeface="Roboto"/>
                <a:cs typeface="Roboto"/>
                <a:sym typeface="Roboto"/>
              </a:rPr>
              <a:t>folosească</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în</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condiții</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reale</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Scopul</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testării</a:t>
            </a:r>
            <a:r>
              <a:rPr lang="en-GB" sz="1000" b="1" dirty="0">
                <a:solidFill>
                  <a:schemeClr val="lt1"/>
                </a:solidFill>
                <a:latin typeface="Roboto"/>
                <a:ea typeface="Roboto"/>
                <a:cs typeface="Roboto"/>
                <a:sym typeface="Roboto"/>
              </a:rPr>
              <a:t> beta </a:t>
            </a:r>
            <a:r>
              <a:rPr lang="en-GB" sz="1000" b="1" dirty="0" err="1">
                <a:solidFill>
                  <a:schemeClr val="lt1"/>
                </a:solidFill>
                <a:latin typeface="Roboto"/>
                <a:ea typeface="Roboto"/>
                <a:cs typeface="Roboto"/>
                <a:sym typeface="Roboto"/>
              </a:rPr>
              <a:t>este</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să</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pună</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aplicația</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în</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mâinile</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unor</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utilizatori</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reali</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oameni</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ce</a:t>
            </a:r>
            <a:r>
              <a:rPr lang="en-GB" sz="1000" b="1" dirty="0">
                <a:solidFill>
                  <a:schemeClr val="lt1"/>
                </a:solidFill>
                <a:latin typeface="Roboto"/>
                <a:ea typeface="Roboto"/>
                <a:cs typeface="Roboto"/>
                <a:sym typeface="Roboto"/>
              </a:rPr>
              <a:t> nu </a:t>
            </a:r>
            <a:r>
              <a:rPr lang="en-GB" sz="1000" b="1" dirty="0" err="1">
                <a:solidFill>
                  <a:schemeClr val="lt1"/>
                </a:solidFill>
                <a:latin typeface="Roboto"/>
                <a:ea typeface="Roboto"/>
                <a:cs typeface="Roboto"/>
                <a:sym typeface="Roboto"/>
              </a:rPr>
              <a:t>fac</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parte</a:t>
            </a:r>
            <a:r>
              <a:rPr lang="en-GB" sz="1000" b="1" dirty="0">
                <a:solidFill>
                  <a:schemeClr val="lt1"/>
                </a:solidFill>
                <a:latin typeface="Roboto"/>
                <a:ea typeface="Roboto"/>
                <a:cs typeface="Roboto"/>
                <a:sym typeface="Roboto"/>
              </a:rPr>
              <a:t> din </a:t>
            </a:r>
            <a:r>
              <a:rPr lang="en-GB" sz="1000" b="1" dirty="0" err="1">
                <a:solidFill>
                  <a:schemeClr val="lt1"/>
                </a:solidFill>
                <a:latin typeface="Roboto"/>
                <a:ea typeface="Roboto"/>
                <a:cs typeface="Roboto"/>
                <a:sym typeface="Roboto"/>
              </a:rPr>
              <a:t>echipa</a:t>
            </a:r>
            <a:r>
              <a:rPr lang="en-GB" sz="1000" b="1" dirty="0">
                <a:solidFill>
                  <a:schemeClr val="lt1"/>
                </a:solidFill>
                <a:latin typeface="Roboto"/>
                <a:ea typeface="Roboto"/>
                <a:cs typeface="Roboto"/>
                <a:sym typeface="Roboto"/>
              </a:rPr>
              <a:t> de </a:t>
            </a:r>
            <a:r>
              <a:rPr lang="en-GB" sz="1000" b="1" dirty="0" err="1">
                <a:solidFill>
                  <a:schemeClr val="lt1"/>
                </a:solidFill>
                <a:latin typeface="Roboto"/>
                <a:ea typeface="Roboto"/>
                <a:cs typeface="Roboto"/>
                <a:sym typeface="Roboto"/>
              </a:rPr>
              <a:t>dezvoltatori</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pentru</a:t>
            </a:r>
            <a:r>
              <a:rPr lang="en-GB" sz="1000" b="1" dirty="0">
                <a:solidFill>
                  <a:schemeClr val="lt1"/>
                </a:solidFill>
                <a:latin typeface="Roboto"/>
                <a:ea typeface="Roboto"/>
                <a:cs typeface="Roboto"/>
                <a:sym typeface="Roboto"/>
              </a:rPr>
              <a:t> a </a:t>
            </a:r>
            <a:r>
              <a:rPr lang="en-GB" sz="1000" b="1" dirty="0" err="1">
                <a:solidFill>
                  <a:schemeClr val="lt1"/>
                </a:solidFill>
                <a:latin typeface="Roboto"/>
                <a:ea typeface="Roboto"/>
                <a:cs typeface="Roboto"/>
                <a:sym typeface="Roboto"/>
              </a:rPr>
              <a:t>descoperi</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defecte</a:t>
            </a:r>
            <a:r>
              <a:rPr lang="en-GB" sz="1000" b="1" dirty="0">
                <a:solidFill>
                  <a:schemeClr val="lt1"/>
                </a:solidFill>
                <a:latin typeface="Roboto"/>
                <a:ea typeface="Roboto"/>
                <a:cs typeface="Roboto"/>
                <a:sym typeface="Roboto"/>
              </a:rPr>
              <a:t> din </a:t>
            </a:r>
            <a:r>
              <a:rPr lang="en-GB" sz="1000" b="1" dirty="0" err="1">
                <a:solidFill>
                  <a:schemeClr val="lt1"/>
                </a:solidFill>
                <a:latin typeface="Roboto"/>
                <a:ea typeface="Roboto"/>
                <a:cs typeface="Roboto"/>
                <a:sym typeface="Roboto"/>
              </a:rPr>
              <a:t>perspectiva</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utilizatorului</a:t>
            </a:r>
            <a:r>
              <a:rPr lang="en-GB" sz="1000" b="1" dirty="0">
                <a:solidFill>
                  <a:schemeClr val="lt1"/>
                </a:solidFill>
                <a:latin typeface="Roboto"/>
                <a:ea typeface="Roboto"/>
                <a:cs typeface="Roboto"/>
                <a:sym typeface="Roboto"/>
              </a:rPr>
              <a:t>.</a:t>
            </a:r>
            <a:endParaRPr sz="1000" b="1" dirty="0">
              <a:solidFill>
                <a:schemeClr val="lt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1">
                                            <p:txEl>
                                              <p:pRg st="0" end="0"/>
                                            </p:txEl>
                                          </p:spTgt>
                                        </p:tgtEl>
                                        <p:attrNameLst>
                                          <p:attrName>style.visibility</p:attrName>
                                        </p:attrNameLst>
                                      </p:cBhvr>
                                      <p:to>
                                        <p:strVal val="visible"/>
                                      </p:to>
                                    </p:set>
                                    <p:animEffect transition="in" filter="fade">
                                      <p:cBhvr>
                                        <p:cTn id="7" dur="1000"/>
                                        <p:tgtEl>
                                          <p:spTgt spid="2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1">
                                            <p:txEl>
                                              <p:pRg st="1" end="1"/>
                                            </p:txEl>
                                          </p:spTgt>
                                        </p:tgtEl>
                                        <p:attrNameLst>
                                          <p:attrName>style.visibility</p:attrName>
                                        </p:attrNameLst>
                                      </p:cBhvr>
                                      <p:to>
                                        <p:strVal val="visible"/>
                                      </p:to>
                                    </p:set>
                                    <p:animEffect transition="in" filter="fade">
                                      <p:cBhvr>
                                        <p:cTn id="12" dur="1000"/>
                                        <p:tgtEl>
                                          <p:spTgt spid="2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1">
                                            <p:txEl>
                                              <p:pRg st="2" end="2"/>
                                            </p:txEl>
                                          </p:spTgt>
                                        </p:tgtEl>
                                        <p:attrNameLst>
                                          <p:attrName>style.visibility</p:attrName>
                                        </p:attrNameLst>
                                      </p:cBhvr>
                                      <p:to>
                                        <p:strVal val="visible"/>
                                      </p:to>
                                    </p:set>
                                    <p:animEffect transition="in" filter="fade">
                                      <p:cBhvr>
                                        <p:cTn id="17" dur="1000"/>
                                        <p:tgtEl>
                                          <p:spTgt spid="2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1">
                                            <p:txEl>
                                              <p:pRg st="3" end="3"/>
                                            </p:txEl>
                                          </p:spTgt>
                                        </p:tgtEl>
                                        <p:attrNameLst>
                                          <p:attrName>style.visibility</p:attrName>
                                        </p:attrNameLst>
                                      </p:cBhvr>
                                      <p:to>
                                        <p:strVal val="visible"/>
                                      </p:to>
                                    </p:set>
                                    <p:animEffect transition="in" filter="fade">
                                      <p:cBhvr>
                                        <p:cTn id="22" dur="1000"/>
                                        <p:tgtEl>
                                          <p:spTgt spid="2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1">
                                            <p:txEl>
                                              <p:pRg st="4" end="4"/>
                                            </p:txEl>
                                          </p:spTgt>
                                        </p:tgtEl>
                                        <p:attrNameLst>
                                          <p:attrName>style.visibility</p:attrName>
                                        </p:attrNameLst>
                                      </p:cBhvr>
                                      <p:to>
                                        <p:strVal val="visible"/>
                                      </p:to>
                                    </p:set>
                                    <p:animEffect transition="in" filter="fade">
                                      <p:cBhvr>
                                        <p:cTn id="27" dur="1000"/>
                                        <p:tgtEl>
                                          <p:spTgt spid="2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1">
                                            <p:txEl>
                                              <p:pRg st="5" end="5"/>
                                            </p:txEl>
                                          </p:spTgt>
                                        </p:tgtEl>
                                        <p:attrNameLst>
                                          <p:attrName>style.visibility</p:attrName>
                                        </p:attrNameLst>
                                      </p:cBhvr>
                                      <p:to>
                                        <p:strVal val="visible"/>
                                      </p:to>
                                    </p:set>
                                    <p:animEffect transition="in" filter="fade">
                                      <p:cBhvr>
                                        <p:cTn id="32" dur="1000"/>
                                        <p:tgtEl>
                                          <p:spTgt spid="25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51">
                                            <p:txEl>
                                              <p:pRg st="6" end="6"/>
                                            </p:txEl>
                                          </p:spTgt>
                                        </p:tgtEl>
                                        <p:attrNameLst>
                                          <p:attrName>style.visibility</p:attrName>
                                        </p:attrNameLst>
                                      </p:cBhvr>
                                      <p:to>
                                        <p:strVal val="visible"/>
                                      </p:to>
                                    </p:set>
                                    <p:animEffect transition="in" filter="fade">
                                      <p:cBhvr>
                                        <p:cTn id="37" dur="1000"/>
                                        <p:tgtEl>
                                          <p:spTgt spid="25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51">
                                            <p:txEl>
                                              <p:pRg st="7" end="7"/>
                                            </p:txEl>
                                          </p:spTgt>
                                        </p:tgtEl>
                                        <p:attrNameLst>
                                          <p:attrName>style.visibility</p:attrName>
                                        </p:attrNameLst>
                                      </p:cBhvr>
                                      <p:to>
                                        <p:strVal val="visible"/>
                                      </p:to>
                                    </p:set>
                                    <p:animEffect transition="in" filter="fade">
                                      <p:cBhvr>
                                        <p:cTn id="42" dur="1000"/>
                                        <p:tgtEl>
                                          <p:spTgt spid="25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51">
                                            <p:txEl>
                                              <p:pRg st="8" end="8"/>
                                            </p:txEl>
                                          </p:spTgt>
                                        </p:tgtEl>
                                        <p:attrNameLst>
                                          <p:attrName>style.visibility</p:attrName>
                                        </p:attrNameLst>
                                      </p:cBhvr>
                                      <p:to>
                                        <p:strVal val="visible"/>
                                      </p:to>
                                    </p:set>
                                    <p:animEffect transition="in" filter="fade">
                                      <p:cBhvr>
                                        <p:cTn id="47" dur="1000"/>
                                        <p:tgtEl>
                                          <p:spTgt spid="25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51">
                                            <p:txEl>
                                              <p:pRg st="9" end="9"/>
                                            </p:txEl>
                                          </p:spTgt>
                                        </p:tgtEl>
                                        <p:attrNameLst>
                                          <p:attrName>style.visibility</p:attrName>
                                        </p:attrNameLst>
                                      </p:cBhvr>
                                      <p:to>
                                        <p:strVal val="visible"/>
                                      </p:to>
                                    </p:set>
                                    <p:animEffect transition="in" filter="fade">
                                      <p:cBhvr>
                                        <p:cTn id="52" dur="1000"/>
                                        <p:tgtEl>
                                          <p:spTgt spid="25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51">
                                            <p:txEl>
                                              <p:pRg st="10" end="10"/>
                                            </p:txEl>
                                          </p:spTgt>
                                        </p:tgtEl>
                                        <p:attrNameLst>
                                          <p:attrName>style.visibility</p:attrName>
                                        </p:attrNameLst>
                                      </p:cBhvr>
                                      <p:to>
                                        <p:strVal val="visible"/>
                                      </p:to>
                                    </p:set>
                                    <p:animEffect transition="in" filter="fade">
                                      <p:cBhvr>
                                        <p:cTn id="57" dur="1000"/>
                                        <p:tgtEl>
                                          <p:spTgt spid="251">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51">
                                            <p:txEl>
                                              <p:pRg st="11" end="11"/>
                                            </p:txEl>
                                          </p:spTgt>
                                        </p:tgtEl>
                                        <p:attrNameLst>
                                          <p:attrName>style.visibility</p:attrName>
                                        </p:attrNameLst>
                                      </p:cBhvr>
                                      <p:to>
                                        <p:strVal val="visible"/>
                                      </p:to>
                                    </p:set>
                                    <p:animEffect transition="in" filter="fade">
                                      <p:cBhvr>
                                        <p:cTn id="62" dur="1000"/>
                                        <p:tgtEl>
                                          <p:spTgt spid="251">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51">
                                            <p:txEl>
                                              <p:pRg st="12" end="12"/>
                                            </p:txEl>
                                          </p:spTgt>
                                        </p:tgtEl>
                                        <p:attrNameLst>
                                          <p:attrName>style.visibility</p:attrName>
                                        </p:attrNameLst>
                                      </p:cBhvr>
                                      <p:to>
                                        <p:strVal val="visible"/>
                                      </p:to>
                                    </p:set>
                                    <p:animEffect transition="in" filter="fade">
                                      <p:cBhvr>
                                        <p:cTn id="67" dur="1000"/>
                                        <p:tgtEl>
                                          <p:spTgt spid="251">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51">
                                            <p:txEl>
                                              <p:pRg st="13" end="13"/>
                                            </p:txEl>
                                          </p:spTgt>
                                        </p:tgtEl>
                                        <p:attrNameLst>
                                          <p:attrName>style.visibility</p:attrName>
                                        </p:attrNameLst>
                                      </p:cBhvr>
                                      <p:to>
                                        <p:strVal val="visible"/>
                                      </p:to>
                                    </p:set>
                                    <p:animEffect transition="in" filter="fade">
                                      <p:cBhvr>
                                        <p:cTn id="72" dur="1000"/>
                                        <p:tgtEl>
                                          <p:spTgt spid="251">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51">
                                            <p:txEl>
                                              <p:pRg st="14" end="14"/>
                                            </p:txEl>
                                          </p:spTgt>
                                        </p:tgtEl>
                                        <p:attrNameLst>
                                          <p:attrName>style.visibility</p:attrName>
                                        </p:attrNameLst>
                                      </p:cBhvr>
                                      <p:to>
                                        <p:strVal val="visible"/>
                                      </p:to>
                                    </p:set>
                                    <p:animEffect transition="in" filter="fade">
                                      <p:cBhvr>
                                        <p:cTn id="77" dur="1000"/>
                                        <p:tgtEl>
                                          <p:spTgt spid="251">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51">
                                            <p:txEl>
                                              <p:pRg st="15" end="15"/>
                                            </p:txEl>
                                          </p:spTgt>
                                        </p:tgtEl>
                                        <p:attrNameLst>
                                          <p:attrName>style.visibility</p:attrName>
                                        </p:attrNameLst>
                                      </p:cBhvr>
                                      <p:to>
                                        <p:strVal val="visible"/>
                                      </p:to>
                                    </p:set>
                                    <p:animEffect transition="in" filter="fade">
                                      <p:cBhvr>
                                        <p:cTn id="82" dur="1000"/>
                                        <p:tgtEl>
                                          <p:spTgt spid="251">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51">
                                            <p:txEl>
                                              <p:pRg st="16" end="16"/>
                                            </p:txEl>
                                          </p:spTgt>
                                        </p:tgtEl>
                                        <p:attrNameLst>
                                          <p:attrName>style.visibility</p:attrName>
                                        </p:attrNameLst>
                                      </p:cBhvr>
                                      <p:to>
                                        <p:strVal val="visible"/>
                                      </p:to>
                                    </p:set>
                                    <p:animEffect transition="in" filter="fade">
                                      <p:cBhvr>
                                        <p:cTn id="87" dur="1000"/>
                                        <p:tgtEl>
                                          <p:spTgt spid="251">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251">
                                            <p:txEl>
                                              <p:pRg st="17" end="17"/>
                                            </p:txEl>
                                          </p:spTgt>
                                        </p:tgtEl>
                                        <p:attrNameLst>
                                          <p:attrName>style.visibility</p:attrName>
                                        </p:attrNameLst>
                                      </p:cBhvr>
                                      <p:to>
                                        <p:strVal val="visible"/>
                                      </p:to>
                                    </p:set>
                                    <p:animEffect transition="in" filter="fade">
                                      <p:cBhvr>
                                        <p:cTn id="92" dur="1000"/>
                                        <p:tgtEl>
                                          <p:spTgt spid="251">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g244b7ec9674_0_14"/>
          <p:cNvSpPr txBox="1">
            <a:spLocks noGrp="1"/>
          </p:cNvSpPr>
          <p:nvPr>
            <p:ph type="ctrTitle"/>
          </p:nvPr>
        </p:nvSpPr>
        <p:spPr>
          <a:xfrm>
            <a:off x="153850" y="69375"/>
            <a:ext cx="11847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GB"/>
              <a:t>BDD</a:t>
            </a:r>
            <a:endParaRPr b="1">
              <a:solidFill>
                <a:schemeClr val="lt2"/>
              </a:solidFill>
              <a:latin typeface="Roboto"/>
              <a:ea typeface="Roboto"/>
              <a:cs typeface="Roboto"/>
              <a:sym typeface="Roboto"/>
            </a:endParaRPr>
          </a:p>
        </p:txBody>
      </p:sp>
      <p:cxnSp>
        <p:nvCxnSpPr>
          <p:cNvPr id="257" name="Google Shape;257;g244b7ec9674_0_14"/>
          <p:cNvCxnSpPr/>
          <p:nvPr/>
        </p:nvCxnSpPr>
        <p:spPr>
          <a:xfrm>
            <a:off x="311700" y="636238"/>
            <a:ext cx="8520600" cy="0"/>
          </a:xfrm>
          <a:prstGeom prst="straightConnector1">
            <a:avLst/>
          </a:prstGeom>
          <a:noFill/>
          <a:ln w="9525" cap="flat" cmpd="sng">
            <a:solidFill>
              <a:schemeClr val="accent1"/>
            </a:solidFill>
            <a:prstDash val="solid"/>
            <a:round/>
            <a:headEnd type="none" w="sm" len="sm"/>
            <a:tailEnd type="none" w="sm" len="sm"/>
          </a:ln>
        </p:spPr>
      </p:cxnSp>
      <p:sp>
        <p:nvSpPr>
          <p:cNvPr id="258" name="Google Shape;258;g244b7ec9674_0_14"/>
          <p:cNvSpPr txBox="1"/>
          <p:nvPr/>
        </p:nvSpPr>
        <p:spPr>
          <a:xfrm>
            <a:off x="311700" y="1416500"/>
            <a:ext cx="8520600" cy="4002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Roboto"/>
              <a:ea typeface="Roboto"/>
              <a:cs typeface="Roboto"/>
              <a:sym typeface="Roboto"/>
            </a:endParaRPr>
          </a:p>
        </p:txBody>
      </p:sp>
      <p:sp>
        <p:nvSpPr>
          <p:cNvPr id="259" name="Google Shape;259;g244b7ec9674_0_14"/>
          <p:cNvSpPr txBox="1"/>
          <p:nvPr/>
        </p:nvSpPr>
        <p:spPr>
          <a:xfrm>
            <a:off x="311700" y="1585975"/>
            <a:ext cx="8520600" cy="240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GB" sz="1200" b="1">
                <a:solidFill>
                  <a:schemeClr val="lt1"/>
                </a:solidFill>
                <a:latin typeface="Roboto"/>
                <a:ea typeface="Roboto"/>
                <a:cs typeface="Roboto"/>
                <a:sym typeface="Roboto"/>
              </a:rPr>
              <a:t>BDD este un proces de dezvoltare software derivata din TDD care se bazeaza pe o atentie mai mare asupra scenariilor de testare. </a:t>
            </a:r>
            <a:endParaRPr sz="1200" b="1">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endParaRPr sz="1200" b="1">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r>
              <a:rPr lang="en-GB" sz="1200" b="1">
                <a:solidFill>
                  <a:schemeClr val="lt1"/>
                </a:solidFill>
                <a:latin typeface="Roboto"/>
                <a:ea typeface="Roboto"/>
                <a:cs typeface="Roboto"/>
                <a:sym typeface="Roboto"/>
              </a:rPr>
              <a:t>Desi activitatile din suita BDD sunt similare cu cele din suita TDD, ele au un avantaj prin faptul ca adauga peste codul de testare automata fisierele descriptive ale scenariilor de business care sunt scrise intr-un limbaj pe care sa il inteleaga si utilizatorii care nu au cunostinte tehnice. Acestea se numesc feature files si sunt primele fisiere care se creeaza in procesul de BDD, iar tot ce va fi creat ulterior va fi pentru a valida testele descrise in acest feature file.</a:t>
            </a:r>
            <a:endParaRPr sz="1200" b="1">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endParaRPr sz="1200" b="1">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r>
              <a:rPr lang="en-GB" sz="1200" b="1">
                <a:solidFill>
                  <a:schemeClr val="lt1"/>
                </a:solidFill>
                <a:latin typeface="Roboto"/>
                <a:ea typeface="Roboto"/>
                <a:cs typeface="Roboto"/>
                <a:sym typeface="Roboto"/>
              </a:rPr>
              <a:t>Fisierele de tip feature vor fi scrise intr-un limbaj numit GHERKIN care in python se afla implementat prin intermediul librariei behave (cucumber in java).</a:t>
            </a:r>
            <a:endParaRPr sz="1200" b="1">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endParaRPr sz="1200" b="1">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endParaRPr sz="1200" b="1">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TotalTime>
  <Words>1902</Words>
  <Application>Microsoft Office PowerPoint</Application>
  <PresentationFormat>Expunere pe ecran (16:9)</PresentationFormat>
  <Paragraphs>122</Paragraphs>
  <Slides>13</Slides>
  <Notes>13</Notes>
  <HiddenSlides>0</HiddenSlides>
  <MMClips>0</MMClips>
  <ScaleCrop>false</ScaleCrop>
  <HeadingPairs>
    <vt:vector size="6" baseType="variant">
      <vt:variant>
        <vt:lpstr>Fonturi utilizate</vt:lpstr>
      </vt:variant>
      <vt:variant>
        <vt:i4>8</vt:i4>
      </vt:variant>
      <vt:variant>
        <vt:lpstr>Temă</vt:lpstr>
      </vt:variant>
      <vt:variant>
        <vt:i4>1</vt:i4>
      </vt:variant>
      <vt:variant>
        <vt:lpstr>Titluri diapozitive</vt:lpstr>
      </vt:variant>
      <vt:variant>
        <vt:i4>13</vt:i4>
      </vt:variant>
    </vt:vector>
  </HeadingPairs>
  <TitlesOfParts>
    <vt:vector size="22" baseType="lpstr">
      <vt:lpstr>Roboto Thin</vt:lpstr>
      <vt:lpstr>Roboto</vt:lpstr>
      <vt:lpstr>Bree Serif</vt:lpstr>
      <vt:lpstr>Roboto Mono</vt:lpstr>
      <vt:lpstr>Didact Gothic</vt:lpstr>
      <vt:lpstr>Roboto Light</vt:lpstr>
      <vt:lpstr>Arial</vt:lpstr>
      <vt:lpstr>Roboto Black</vt:lpstr>
      <vt:lpstr>WEB PROPOSAL</vt:lpstr>
      <vt:lpstr>Sesiune Teoretica 3</vt:lpstr>
      <vt:lpstr>Sfaturi generale</vt:lpstr>
      <vt:lpstr>Reguli curs</vt:lpstr>
      <vt:lpstr>Obiective principale</vt:lpstr>
      <vt:lpstr>Obiective secundare</vt:lpstr>
      <vt:lpstr>Obiective Sesiune Teoretica 3</vt:lpstr>
      <vt:lpstr>TDD</vt:lpstr>
      <vt:lpstr>Testarea Unitara in contextul nivelurilor de testare</vt:lpstr>
      <vt:lpstr>BDD</vt:lpstr>
      <vt:lpstr>Gherkin</vt:lpstr>
      <vt:lpstr>Tag-uri</vt:lpstr>
      <vt:lpstr>Design Patterns</vt:lpstr>
      <vt:lpstr>Exercitiu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Sesiune Teoretica 3</dc:title>
  <cp:lastModifiedBy>Cosmin Vitan</cp:lastModifiedBy>
  <cp:revision>2</cp:revision>
  <dcterms:modified xsi:type="dcterms:W3CDTF">2023-12-14T14:45:13Z</dcterms:modified>
</cp:coreProperties>
</file>