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Black"/>
      <p:bold r:id="rId12"/>
      <p:boldItalic r:id="rId13"/>
    </p:embeddedFont>
    <p:embeddedFont>
      <p:font typeface="Roboto Thin"/>
      <p:regular r:id="rId14"/>
      <p:bold r:id="rId15"/>
      <p:italic r:id="rId16"/>
      <p:boldItalic r:id="rId17"/>
    </p:embeddedFont>
    <p:embeddedFont>
      <p:font typeface="Roboto"/>
      <p:regular r:id="rId18"/>
      <p:bold r:id="rId19"/>
      <p:italic r:id="rId20"/>
      <p:boldItalic r:id="rId21"/>
    </p:embeddedFont>
    <p:embeddedFont>
      <p:font typeface="Didact Gothic"/>
      <p:regular r:id="rId22"/>
    </p:embeddedFont>
    <p:embeddedFont>
      <p:font typeface="Roboto Light"/>
      <p:regular r:id="rId23"/>
      <p:bold r:id="rId24"/>
      <p:italic r:id="rId25"/>
      <p:boldItalic r:id="rId26"/>
    </p:embeddedFont>
    <p:embeddedFont>
      <p:font typeface="Bree Serif"/>
      <p:regular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icWtwy574Ew48qGwqcOvP1FVG5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DidactGothic-regular.fntdata"/><Relationship Id="rId21" Type="http://schemas.openxmlformats.org/officeDocument/2006/relationships/font" Target="fonts/Roboto-boldItalic.fntdata"/><Relationship Id="rId24" Type="http://schemas.openxmlformats.org/officeDocument/2006/relationships/font" Target="fonts/RobotoLight-bold.fntdata"/><Relationship Id="rId23" Type="http://schemas.openxmlformats.org/officeDocument/2006/relationships/font" Target="fonts/RobotoLigh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Light-boldItalic.fntdata"/><Relationship Id="rId25" Type="http://schemas.openxmlformats.org/officeDocument/2006/relationships/font" Target="fonts/RobotoLight-italic.fntdata"/><Relationship Id="rId28" Type="http://schemas.openxmlformats.org/officeDocument/2006/relationships/font" Target="fonts/RobotoMono-regular.fntdata"/><Relationship Id="rId27" Type="http://schemas.openxmlformats.org/officeDocument/2006/relationships/font" Target="fonts/BreeSerif-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font" Target="fonts/RobotoBlack-boldItalic.fntdata"/><Relationship Id="rId12" Type="http://schemas.openxmlformats.org/officeDocument/2006/relationships/font" Target="fonts/RobotoBlack-bold.fntdata"/><Relationship Id="rId15" Type="http://schemas.openxmlformats.org/officeDocument/2006/relationships/font" Target="fonts/RobotoThin-bold.fntdata"/><Relationship Id="rId14" Type="http://schemas.openxmlformats.org/officeDocument/2006/relationships/font" Target="fonts/RobotoThin-regular.fntdata"/><Relationship Id="rId17" Type="http://schemas.openxmlformats.org/officeDocument/2006/relationships/font" Target="fonts/RobotoThin-boldItalic.fntdata"/><Relationship Id="rId16" Type="http://schemas.openxmlformats.org/officeDocument/2006/relationships/font" Target="fonts/RobotoThin-italic.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a19768d3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11a19768d37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a19768d3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11a19768d37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19a6b44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1219a6b446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19a6b446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1219a6b446b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2c8d09f1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22c8d09f19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4ed2414100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24ed2414100_2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8" name="Shape 68"/>
        <p:cNvGrpSpPr/>
        <p:nvPr/>
      </p:nvGrpSpPr>
      <p:grpSpPr>
        <a:xfrm>
          <a:off x="0" y="0"/>
          <a:ext cx="0" cy="0"/>
          <a:chOff x="0" y="0"/>
          <a:chExt cx="0" cy="0"/>
        </a:xfrm>
      </p:grpSpPr>
      <p:sp>
        <p:nvSpPr>
          <p:cNvPr id="69" name="Google Shape;69;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70" name="Google Shape;70;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71" name="Google Shape;71;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72" name="Google Shape;72;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73" name="Shape 73"/>
        <p:cNvGrpSpPr/>
        <p:nvPr/>
      </p:nvGrpSpPr>
      <p:grpSpPr>
        <a:xfrm>
          <a:off x="0" y="0"/>
          <a:ext cx="0" cy="0"/>
          <a:chOff x="0" y="0"/>
          <a:chExt cx="0" cy="0"/>
        </a:xfrm>
      </p:grpSpPr>
      <p:sp>
        <p:nvSpPr>
          <p:cNvPr id="74" name="Google Shape;74;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5" name="Google Shape;75;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6" name="Google Shape;76;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7" name="Google Shape;77;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8" name="Google Shape;78;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9" name="Google Shape;79;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80" name="Google Shape;80;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81" name="Shape 81"/>
        <p:cNvGrpSpPr/>
        <p:nvPr/>
      </p:nvGrpSpPr>
      <p:grpSpPr>
        <a:xfrm>
          <a:off x="0" y="0"/>
          <a:ext cx="0" cy="0"/>
          <a:chOff x="0" y="0"/>
          <a:chExt cx="0" cy="0"/>
        </a:xfrm>
      </p:grpSpPr>
      <p:sp>
        <p:nvSpPr>
          <p:cNvPr id="82" name="Google Shape;82;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83" name="Google Shape;83;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4" name="Shape 84"/>
        <p:cNvGrpSpPr/>
        <p:nvPr/>
      </p:nvGrpSpPr>
      <p:grpSpPr>
        <a:xfrm>
          <a:off x="0" y="0"/>
          <a:ext cx="0" cy="0"/>
          <a:chOff x="0" y="0"/>
          <a:chExt cx="0" cy="0"/>
        </a:xfrm>
      </p:grpSpPr>
      <p:sp>
        <p:nvSpPr>
          <p:cNvPr id="85" name="Google Shape;85;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6" name="Google Shape;86;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7" name="Google Shape;87;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8" name="Google Shape;88;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4" name="Shape 94"/>
        <p:cNvGrpSpPr/>
        <p:nvPr/>
      </p:nvGrpSpPr>
      <p:grpSpPr>
        <a:xfrm>
          <a:off x="0" y="0"/>
          <a:ext cx="0" cy="0"/>
          <a:chOff x="0" y="0"/>
          <a:chExt cx="0" cy="0"/>
        </a:xfrm>
      </p:grpSpPr>
      <p:sp>
        <p:nvSpPr>
          <p:cNvPr id="95" name="Google Shape;95;g12187ca469e_0_216"/>
          <p:cNvSpPr/>
          <p:nvPr/>
        </p:nvSpPr>
        <p:spPr>
          <a:xfrm>
            <a:off x="418657" y="0"/>
            <a:ext cx="8375700" cy="1514100"/>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4705"/>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96" name="Google Shape;96;g12187ca469e_0_216"/>
          <p:cNvSpPr/>
          <p:nvPr/>
        </p:nvSpPr>
        <p:spPr>
          <a:xfrm>
            <a:off x="425196" y="0"/>
            <a:ext cx="8367000" cy="15090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97" name="Google Shape;97;g12187ca469e_0_216"/>
          <p:cNvSpPr/>
          <p:nvPr/>
        </p:nvSpPr>
        <p:spPr>
          <a:xfrm>
            <a:off x="374126" y="590514"/>
            <a:ext cx="96000" cy="528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98" name="Google Shape;98;g12187ca469e_0_216"/>
          <p:cNvSpPr txBox="1"/>
          <p:nvPr>
            <p:ph type="title"/>
          </p:nvPr>
        </p:nvSpPr>
        <p:spPr>
          <a:xfrm>
            <a:off x="836676" y="411480"/>
            <a:ext cx="7626300" cy="8847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9" name="Google Shape;99;g12187ca469e_0_216"/>
          <p:cNvSpPr txBox="1"/>
          <p:nvPr>
            <p:ph idx="1" type="body"/>
          </p:nvPr>
        </p:nvSpPr>
        <p:spPr>
          <a:xfrm>
            <a:off x="836676" y="1858518"/>
            <a:ext cx="7626300" cy="2770800"/>
          </a:xfrm>
          <a:prstGeom prst="rect">
            <a:avLst/>
          </a:prstGeom>
          <a:noFill/>
          <a:ln>
            <a:noFill/>
          </a:ln>
        </p:spPr>
        <p:txBody>
          <a:bodyPr anchorCtr="0" anchor="t" bIns="34275" lIns="68575" spcFirstLastPara="1" rIns="68575" wrap="square" tIns="34275">
            <a:normAutofit/>
          </a:bodyPr>
          <a:lstStyle>
            <a:lvl1pPr indent="-317500" lvl="0" marL="457200" algn="l">
              <a:lnSpc>
                <a:spcPct val="110000"/>
              </a:lnSpc>
              <a:spcBef>
                <a:spcPts val="800"/>
              </a:spcBef>
              <a:spcAft>
                <a:spcPts val="0"/>
              </a:spcAft>
              <a:buClr>
                <a:schemeClr val="dk1"/>
              </a:buClr>
              <a:buSzPts val="1400"/>
              <a:buChar char="●"/>
              <a:defRPr/>
            </a:lvl1pPr>
            <a:lvl2pPr indent="-317500" lvl="1" marL="914400" algn="l">
              <a:lnSpc>
                <a:spcPct val="110000"/>
              </a:lnSpc>
              <a:spcBef>
                <a:spcPts val="400"/>
              </a:spcBef>
              <a:spcAft>
                <a:spcPts val="0"/>
              </a:spcAft>
              <a:buClr>
                <a:schemeClr val="dk1"/>
              </a:buClr>
              <a:buSzPts val="1400"/>
              <a:buChar char="○"/>
              <a:defRPr/>
            </a:lvl2pPr>
            <a:lvl3pPr indent="-317500" lvl="2" marL="1371600" algn="l">
              <a:lnSpc>
                <a:spcPct val="110000"/>
              </a:lnSpc>
              <a:spcBef>
                <a:spcPts val="400"/>
              </a:spcBef>
              <a:spcAft>
                <a:spcPts val="0"/>
              </a:spcAft>
              <a:buClr>
                <a:schemeClr val="dk1"/>
              </a:buClr>
              <a:buSzPts val="1400"/>
              <a:buChar char="■"/>
              <a:defRPr/>
            </a:lvl3pPr>
            <a:lvl4pPr indent="-317500" lvl="3" marL="1828800" algn="l">
              <a:lnSpc>
                <a:spcPct val="110000"/>
              </a:lnSpc>
              <a:spcBef>
                <a:spcPts val="400"/>
              </a:spcBef>
              <a:spcAft>
                <a:spcPts val="0"/>
              </a:spcAft>
              <a:buClr>
                <a:schemeClr val="dk1"/>
              </a:buClr>
              <a:buSzPts val="1400"/>
              <a:buChar char="●"/>
              <a:defRPr/>
            </a:lvl4pPr>
            <a:lvl5pPr indent="-317500" lvl="4" marL="2286000" algn="l">
              <a:lnSpc>
                <a:spcPct val="11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1600"/>
              </a:spcAft>
              <a:buClr>
                <a:schemeClr val="dk1"/>
              </a:buClr>
              <a:buSzPts val="1400"/>
              <a:buChar char="■"/>
              <a:defRPr/>
            </a:lvl9pPr>
          </a:lstStyle>
          <a:p/>
        </p:txBody>
      </p:sp>
      <p:sp>
        <p:nvSpPr>
          <p:cNvPr id="100" name="Google Shape;100;g12187ca469e_0_216"/>
          <p:cNvSpPr txBox="1"/>
          <p:nvPr>
            <p:ph idx="10" type="dt"/>
          </p:nvPr>
        </p:nvSpPr>
        <p:spPr>
          <a:xfrm>
            <a:off x="836676"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01" name="Google Shape;101;g12187ca469e_0_2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02" name="Google Shape;102;g12187ca469e_0_216"/>
          <p:cNvSpPr txBox="1"/>
          <p:nvPr>
            <p:ph idx="12" type="sldNum"/>
          </p:nvPr>
        </p:nvSpPr>
        <p:spPr>
          <a:xfrm>
            <a:off x="6405372"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22" name="Google Shape;2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23" name="Google Shape;2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24" name="Shape 24"/>
        <p:cNvGrpSpPr/>
        <p:nvPr/>
      </p:nvGrpSpPr>
      <p:grpSpPr>
        <a:xfrm>
          <a:off x="0" y="0"/>
          <a:ext cx="0" cy="0"/>
          <a:chOff x="0" y="0"/>
          <a:chExt cx="0" cy="0"/>
        </a:xfrm>
      </p:grpSpPr>
      <p:sp>
        <p:nvSpPr>
          <p:cNvPr id="25" name="Google Shape;25;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27" name="Google Shape;27;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8" name="Shape 28"/>
        <p:cNvGrpSpPr/>
        <p:nvPr/>
      </p:nvGrpSpPr>
      <p:grpSpPr>
        <a:xfrm>
          <a:off x="0" y="0"/>
          <a:ext cx="0" cy="0"/>
          <a:chOff x="0" y="0"/>
          <a:chExt cx="0" cy="0"/>
        </a:xfrm>
      </p:grpSpPr>
      <p:sp>
        <p:nvSpPr>
          <p:cNvPr id="29" name="Google Shape;29;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30" name="Shape 30"/>
        <p:cNvGrpSpPr/>
        <p:nvPr/>
      </p:nvGrpSpPr>
      <p:grpSpPr>
        <a:xfrm>
          <a:off x="0" y="0"/>
          <a:ext cx="0" cy="0"/>
          <a:chOff x="0" y="0"/>
          <a:chExt cx="0" cy="0"/>
        </a:xfrm>
      </p:grpSpPr>
      <p:sp>
        <p:nvSpPr>
          <p:cNvPr id="31" name="Google Shape;31;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2" name="Google Shape;32;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37" name="Google Shape;37;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8" name="Google Shape;38;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9" name="Google Shape;39;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0" name="Google Shape;40;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41" name="Google Shape;41;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2" name="Google Shape;42;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43" name="Google Shape;43;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4" name="Google Shape;44;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5" name="Google Shape;45;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6" name="Google Shape;46;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7" name="Google Shape;47;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8" name="Google Shape;48;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9" name="Google Shape;49;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52" name="Google Shape;52;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53" name="Google Shape;53;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54" name="Google Shape;54;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55" name="Google Shape;55;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56" name="Google Shape;56;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57" name="Google Shape;57;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8" name="Shape 58"/>
        <p:cNvGrpSpPr/>
        <p:nvPr/>
      </p:nvGrpSpPr>
      <p:grpSpPr>
        <a:xfrm>
          <a:off x="0" y="0"/>
          <a:ext cx="0" cy="0"/>
          <a:chOff x="0" y="0"/>
          <a:chExt cx="0" cy="0"/>
        </a:xfrm>
      </p:grpSpPr>
      <p:sp>
        <p:nvSpPr>
          <p:cNvPr id="59" name="Google Shape;59;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60" name="Shape 60"/>
        <p:cNvGrpSpPr/>
        <p:nvPr/>
      </p:nvGrpSpPr>
      <p:grpSpPr>
        <a:xfrm>
          <a:off x="0" y="0"/>
          <a:ext cx="0" cy="0"/>
          <a:chOff x="0" y="0"/>
          <a:chExt cx="0" cy="0"/>
        </a:xfrm>
      </p:grpSpPr>
      <p:sp>
        <p:nvSpPr>
          <p:cNvPr id="61" name="Google Shape;61;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2" name="Google Shape;62;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3" name="Google Shape;63;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4" name="Google Shape;64;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5" name="Google Shape;65;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6" name="Google Shape;66;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7" name="Google Shape;67;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bit.ly/38vON7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rive.google.com/drive/folders/1rcgWsv8-CXme9ezt5mH13YjBTlxYlgU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
          <p:cNvSpPr txBox="1"/>
          <p:nvPr>
            <p:ph type="ctrTitle"/>
          </p:nvPr>
        </p:nvSpPr>
        <p:spPr>
          <a:xfrm>
            <a:off x="4764600" y="3669675"/>
            <a:ext cx="37578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Sesiune Interviu 9</a:t>
            </a:r>
            <a:endParaRPr/>
          </a:p>
        </p:txBody>
      </p:sp>
      <p:sp>
        <p:nvSpPr>
          <p:cNvPr id="108" name="Google Shape;108;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j</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11a19768d37_1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16" name="Google Shape;216;g11a19768d37_1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7" name="Google Shape;217;g11a19768d37_1_0"/>
          <p:cNvSpPr txBox="1"/>
          <p:nvPr/>
        </p:nvSpPr>
        <p:spPr>
          <a:xfrm>
            <a:off x="311700" y="1416500"/>
            <a:ext cx="8520600" cy="31863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tratezi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faci tot posibilul să participi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lași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notițele tale, informații pentru tine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vizualizezi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îți notezi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îți faci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reușești singur, să întrebi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Poți chiar să faci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animEffect filter="fade" transition="in">
                                      <p:cBhvr>
                                        <p:cTn dur="1000"/>
                                        <p:tgtEl>
                                          <p:spTgt spid="2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animEffect filter="fade" transition="in">
                                      <p:cBhvr>
                                        <p:cTn dur="1000"/>
                                        <p:tgtEl>
                                          <p:spTgt spid="2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animEffect filter="fade" transition="in">
                                      <p:cBhvr>
                                        <p:cTn dur="1000"/>
                                        <p:tgtEl>
                                          <p:spTgt spid="2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3" st="3"/>
                                            </p:txEl>
                                          </p:spTgt>
                                        </p:tgtEl>
                                        <p:attrNameLst>
                                          <p:attrName>style.visibility</p:attrName>
                                        </p:attrNameLst>
                                      </p:cBhvr>
                                      <p:to>
                                        <p:strVal val="visible"/>
                                      </p:to>
                                    </p:set>
                                    <p:animEffect filter="fade" transition="in">
                                      <p:cBhvr>
                                        <p:cTn dur="1000"/>
                                        <p:tgtEl>
                                          <p:spTgt spid="2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4" st="4"/>
                                            </p:txEl>
                                          </p:spTgt>
                                        </p:tgtEl>
                                        <p:attrNameLst>
                                          <p:attrName>style.visibility</p:attrName>
                                        </p:attrNameLst>
                                      </p:cBhvr>
                                      <p:to>
                                        <p:strVal val="visible"/>
                                      </p:to>
                                    </p:set>
                                    <p:animEffect filter="fade" transition="in">
                                      <p:cBhvr>
                                        <p:cTn dur="1000"/>
                                        <p:tgtEl>
                                          <p:spTgt spid="2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5" st="5"/>
                                            </p:txEl>
                                          </p:spTgt>
                                        </p:tgtEl>
                                        <p:attrNameLst>
                                          <p:attrName>style.visibility</p:attrName>
                                        </p:attrNameLst>
                                      </p:cBhvr>
                                      <p:to>
                                        <p:strVal val="visible"/>
                                      </p:to>
                                    </p:set>
                                    <p:animEffect filter="fade" transition="in">
                                      <p:cBhvr>
                                        <p:cTn dur="1000"/>
                                        <p:tgtEl>
                                          <p:spTgt spid="2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6" st="6"/>
                                            </p:txEl>
                                          </p:spTgt>
                                        </p:tgtEl>
                                        <p:attrNameLst>
                                          <p:attrName>style.visibility</p:attrName>
                                        </p:attrNameLst>
                                      </p:cBhvr>
                                      <p:to>
                                        <p:strVal val="visible"/>
                                      </p:to>
                                    </p:set>
                                    <p:animEffect filter="fade" transition="in">
                                      <p:cBhvr>
                                        <p:cTn dur="1000"/>
                                        <p:tgtEl>
                                          <p:spTgt spid="2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7" st="7"/>
                                            </p:txEl>
                                          </p:spTgt>
                                        </p:tgtEl>
                                        <p:attrNameLst>
                                          <p:attrName>style.visibility</p:attrName>
                                        </p:attrNameLst>
                                      </p:cBhvr>
                                      <p:to>
                                        <p:strVal val="visible"/>
                                      </p:to>
                                    </p:set>
                                    <p:animEffect filter="fade" transition="in">
                                      <p:cBhvr>
                                        <p:cTn dur="1000"/>
                                        <p:tgtEl>
                                          <p:spTgt spid="21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8" st="8"/>
                                            </p:txEl>
                                          </p:spTgt>
                                        </p:tgtEl>
                                        <p:attrNameLst>
                                          <p:attrName>style.visibility</p:attrName>
                                        </p:attrNameLst>
                                      </p:cBhvr>
                                      <p:to>
                                        <p:strVal val="visible"/>
                                      </p:to>
                                    </p:set>
                                    <p:animEffect filter="fade" transition="in">
                                      <p:cBhvr>
                                        <p:cTn dur="1000"/>
                                        <p:tgtEl>
                                          <p:spTgt spid="21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1a19768d37_1_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Reguli curs</a:t>
            </a:r>
            <a:endParaRPr b="1">
              <a:solidFill>
                <a:schemeClr val="lt2"/>
              </a:solidFill>
              <a:latin typeface="Roboto"/>
              <a:ea typeface="Roboto"/>
              <a:cs typeface="Roboto"/>
              <a:sym typeface="Roboto"/>
            </a:endParaRPr>
          </a:p>
        </p:txBody>
      </p:sp>
      <p:cxnSp>
        <p:nvCxnSpPr>
          <p:cNvPr id="223" name="Google Shape;223;g11a19768d37_1_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4" name="Google Shape;224;g11a19768d37_1_6"/>
          <p:cNvSpPr txBox="1"/>
          <p:nvPr/>
        </p:nvSpPr>
        <p:spPr>
          <a:xfrm>
            <a:off x="311700" y="1552575"/>
            <a:ext cx="8520600" cy="24936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Va exista un sheet de prezență.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În cadrul acestuia îți vei asuma și noțiunile învățate. Nu trecem mai departe până nu își asumă toți cursanții noile concepte.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Temele se vor adăuga în Folderul grupei, unde vei crea un folder cu numele tău. Vei primi feedback la aceste teme.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 rog să mă întrerupi oricând ai întrebări. Doar așa îmi pot da seama unde trebuie să mai insist cu explicații/ exemple.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Te rog să intri cu 3 minute mai devreme la curs în caz că apar probleme tehnice. Astfel putem profita la maxim de cele 2 ore alocate.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Dacă nu poți intra, sau dacă întârzii, anunță trainerul pe grup.</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animEffect filter="fade" transition="in">
                                      <p:cBhvr>
                                        <p:cTn dur="1000"/>
                                        <p:tgtEl>
                                          <p:spTgt spid="2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animEffect filter="fade" transition="in">
                                      <p:cBhvr>
                                        <p:cTn dur="1000"/>
                                        <p:tgtEl>
                                          <p:spTgt spid="2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2" st="2"/>
                                            </p:txEl>
                                          </p:spTgt>
                                        </p:tgtEl>
                                        <p:attrNameLst>
                                          <p:attrName>style.visibility</p:attrName>
                                        </p:attrNameLst>
                                      </p:cBhvr>
                                      <p:to>
                                        <p:strVal val="visible"/>
                                      </p:to>
                                    </p:set>
                                    <p:animEffect filter="fade" transition="in">
                                      <p:cBhvr>
                                        <p:cTn dur="1000"/>
                                        <p:tgtEl>
                                          <p:spTgt spid="2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3" st="3"/>
                                            </p:txEl>
                                          </p:spTgt>
                                        </p:tgtEl>
                                        <p:attrNameLst>
                                          <p:attrName>style.visibility</p:attrName>
                                        </p:attrNameLst>
                                      </p:cBhvr>
                                      <p:to>
                                        <p:strVal val="visible"/>
                                      </p:to>
                                    </p:set>
                                    <p:animEffect filter="fade" transition="in">
                                      <p:cBhvr>
                                        <p:cTn dur="1000"/>
                                        <p:tgtEl>
                                          <p:spTgt spid="2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4" st="4"/>
                                            </p:txEl>
                                          </p:spTgt>
                                        </p:tgtEl>
                                        <p:attrNameLst>
                                          <p:attrName>style.visibility</p:attrName>
                                        </p:attrNameLst>
                                      </p:cBhvr>
                                      <p:to>
                                        <p:strVal val="visible"/>
                                      </p:to>
                                    </p:set>
                                    <p:animEffect filter="fade" transition="in">
                                      <p:cBhvr>
                                        <p:cTn dur="1000"/>
                                        <p:tgtEl>
                                          <p:spTgt spid="22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5" st="5"/>
                                            </p:txEl>
                                          </p:spTgt>
                                        </p:tgtEl>
                                        <p:attrNameLst>
                                          <p:attrName>style.visibility</p:attrName>
                                        </p:attrNameLst>
                                      </p:cBhvr>
                                      <p:to>
                                        <p:strVal val="visible"/>
                                      </p:to>
                                    </p:set>
                                    <p:animEffect filter="fade" transition="in">
                                      <p:cBhvr>
                                        <p:cTn dur="1000"/>
                                        <p:tgtEl>
                                          <p:spTgt spid="22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219a6b446b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principale</a:t>
            </a:r>
            <a:endParaRPr b="1">
              <a:solidFill>
                <a:schemeClr val="lt2"/>
              </a:solidFill>
              <a:latin typeface="Roboto"/>
              <a:ea typeface="Roboto"/>
              <a:cs typeface="Roboto"/>
              <a:sym typeface="Roboto"/>
            </a:endParaRPr>
          </a:p>
        </p:txBody>
      </p:sp>
      <p:cxnSp>
        <p:nvCxnSpPr>
          <p:cNvPr id="230" name="Google Shape;230;g1219a6b446b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1" name="Google Shape;231;g1219a6b446b_0_0"/>
          <p:cNvSpPr txBox="1"/>
          <p:nvPr/>
        </p:nvSpPr>
        <p:spPr>
          <a:xfrm>
            <a:off x="311700" y="1251150"/>
            <a:ext cx="8520600" cy="358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400"/>
              <a:buFont typeface="Arial"/>
              <a:buNone/>
            </a:pPr>
            <a:r>
              <a:rPr b="1" i="0" lang="en-GB" sz="1300" u="none" cap="none" strike="noStrike">
                <a:solidFill>
                  <a:schemeClr val="lt1"/>
                </a:solidFill>
                <a:latin typeface="Arial"/>
                <a:ea typeface="Arial"/>
                <a:cs typeface="Arial"/>
                <a:sym typeface="Arial"/>
              </a:rPr>
              <a:t>Până la final TOȚI* veți avea:</a:t>
            </a:r>
            <a:endParaRPr b="1" i="0" sz="13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1" i="0" sz="1300" u="none" cap="none" strike="noStrike">
              <a:solidFill>
                <a:schemeClr val="lt1"/>
              </a:solidFill>
              <a:latin typeface="Arial"/>
              <a:ea typeface="Arial"/>
              <a:cs typeface="Arial"/>
              <a:sym typeface="Arial"/>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Arial"/>
                <a:ea typeface="Arial"/>
                <a:cs typeface="Arial"/>
                <a:sym typeface="Arial"/>
              </a:rPr>
              <a:t>Cunoștințe solide despre bazele Testării Software și vei avea cunoștințele necesare pentru pregătirea susținerii examenului ISTQB.</a:t>
            </a:r>
            <a:endParaRPr b="1" i="0" sz="1300" u="none" cap="none" strike="noStrike">
              <a:solidFill>
                <a:schemeClr val="lt1"/>
              </a:solidFill>
              <a:latin typeface="Arial"/>
              <a:ea typeface="Arial"/>
              <a:cs typeface="Arial"/>
              <a:sym typeface="Arial"/>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Arial"/>
                <a:ea typeface="Arial"/>
                <a:cs typeface="Arial"/>
                <a:sym typeface="Arial"/>
              </a:rPr>
              <a:t>Vei înțelege tehnicile de testare și vei avea capabilitatea de a le explica și pune în aplicare.</a:t>
            </a:r>
            <a:endParaRPr b="1" i="0" sz="1300" u="none" cap="none" strike="noStrike">
              <a:solidFill>
                <a:schemeClr val="lt1"/>
              </a:solidFill>
              <a:latin typeface="Arial"/>
              <a:ea typeface="Arial"/>
              <a:cs typeface="Arial"/>
              <a:sym typeface="Arial"/>
            </a:endParaRPr>
          </a:p>
          <a:p>
            <a:pPr indent="-311150" lvl="0" marL="457200" marR="0" rtl="0" algn="l">
              <a:lnSpc>
                <a:spcPct val="100000"/>
              </a:lnSpc>
              <a:spcBef>
                <a:spcPts val="0"/>
              </a:spcBef>
              <a:spcAft>
                <a:spcPts val="0"/>
              </a:spcAft>
              <a:buClr>
                <a:schemeClr val="lt1"/>
              </a:buClr>
              <a:buSzPts val="1300"/>
              <a:buFont typeface="Arial"/>
              <a:buChar char="●"/>
            </a:pPr>
            <a:r>
              <a:rPr b="1" i="0" lang="en-GB" sz="1300" u="none" cap="none" strike="noStrike">
                <a:solidFill>
                  <a:schemeClr val="lt1"/>
                </a:solidFill>
                <a:latin typeface="Arial"/>
                <a:ea typeface="Arial"/>
                <a:cs typeface="Arial"/>
                <a:sym typeface="Arial"/>
              </a:rPr>
              <a:t>Vei cunoaște diferențele dintre testare statică și testare dinamică.</a:t>
            </a:r>
            <a:endParaRPr b="1" i="0" sz="1300" u="none" cap="none" strike="noStrike">
              <a:solidFill>
                <a:schemeClr val="lt1"/>
              </a:solidFill>
              <a:latin typeface="Arial"/>
              <a:ea typeface="Arial"/>
              <a:cs typeface="Arial"/>
              <a:sym typeface="Arial"/>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Arial"/>
                <a:ea typeface="Arial"/>
                <a:cs typeface="Arial"/>
                <a:sym typeface="Arial"/>
              </a:rPr>
              <a:t>Vei cunoaște diferențele dintre whitebox testing și blackbox testing.</a:t>
            </a:r>
            <a:endParaRPr b="1" i="0" sz="1300" u="none" cap="none" strike="noStrike">
              <a:solidFill>
                <a:schemeClr val="lt1"/>
              </a:solidFill>
              <a:latin typeface="Arial"/>
              <a:ea typeface="Arial"/>
              <a:cs typeface="Arial"/>
              <a:sym typeface="Arial"/>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Arial"/>
                <a:ea typeface="Arial"/>
                <a:cs typeface="Arial"/>
                <a:sym typeface="Arial"/>
              </a:rPr>
              <a:t>Vei înțelege diferitele tipuri de tehnici de testare.</a:t>
            </a:r>
            <a:endParaRPr b="1" i="0" sz="1300" u="none" cap="none" strike="noStrike">
              <a:solidFill>
                <a:schemeClr val="lt1"/>
              </a:solidFill>
              <a:latin typeface="Arial"/>
              <a:ea typeface="Arial"/>
              <a:cs typeface="Arial"/>
              <a:sym typeface="Arial"/>
            </a:endParaRPr>
          </a:p>
          <a:p>
            <a:pPr indent="-311150" lvl="0" marL="457200" marR="0" rtl="0" algn="l">
              <a:lnSpc>
                <a:spcPct val="100000"/>
              </a:lnSpc>
              <a:spcBef>
                <a:spcPts val="0"/>
              </a:spcBef>
              <a:spcAft>
                <a:spcPts val="0"/>
              </a:spcAft>
              <a:buClr>
                <a:schemeClr val="lt1"/>
              </a:buClr>
              <a:buSzPts val="1300"/>
              <a:buFont typeface="Arial"/>
              <a:buChar char="●"/>
            </a:pPr>
            <a:r>
              <a:rPr b="1" i="0" lang="en-GB" sz="1300" u="none" cap="none" strike="noStrike">
                <a:solidFill>
                  <a:schemeClr val="lt1"/>
                </a:solidFill>
                <a:latin typeface="Arial"/>
                <a:ea typeface="Arial"/>
                <a:cs typeface="Arial"/>
                <a:sym typeface="Arial"/>
              </a:rPr>
              <a:t>Vei înțelege cum se testează un website.</a:t>
            </a:r>
            <a:endParaRPr b="1" i="0" sz="1300" u="none" cap="none" strike="noStrike">
              <a:solidFill>
                <a:schemeClr val="lt1"/>
              </a:solidFill>
              <a:latin typeface="Arial"/>
              <a:ea typeface="Arial"/>
              <a:cs typeface="Arial"/>
              <a:sym typeface="Arial"/>
            </a:endParaRPr>
          </a:p>
          <a:p>
            <a:pPr indent="-311150" lvl="0" marL="457200" marR="0" rtl="0" algn="l">
              <a:lnSpc>
                <a:spcPct val="100000"/>
              </a:lnSpc>
              <a:spcBef>
                <a:spcPts val="0"/>
              </a:spcBef>
              <a:spcAft>
                <a:spcPts val="0"/>
              </a:spcAft>
              <a:buClr>
                <a:schemeClr val="lt1"/>
              </a:buClr>
              <a:buSzPts val="1300"/>
              <a:buFont typeface="Arial"/>
              <a:buChar char="●"/>
            </a:pPr>
            <a:r>
              <a:rPr b="1" i="0" lang="en-GB" sz="1300" u="none" cap="none" strike="noStrike">
                <a:solidFill>
                  <a:schemeClr val="lt1"/>
                </a:solidFill>
                <a:latin typeface="Arial"/>
                <a:ea typeface="Arial"/>
                <a:cs typeface="Arial"/>
                <a:sym typeface="Arial"/>
              </a:rPr>
              <a:t>Vei înțelege cum se folosește un test management tool.</a:t>
            </a:r>
            <a:endParaRPr b="1" i="0" sz="1300" u="none" cap="none" strike="noStrike">
              <a:solidFill>
                <a:schemeClr val="lt1"/>
              </a:solidFill>
              <a:latin typeface="Arial"/>
              <a:ea typeface="Arial"/>
              <a:cs typeface="Arial"/>
              <a:sym typeface="Arial"/>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Arial"/>
                <a:ea typeface="Arial"/>
                <a:cs typeface="Arial"/>
                <a:sym typeface="Arial"/>
              </a:rPr>
              <a:t>Vei putea face un proiect final de testare manuală cu ajutorul căruia vei pune în aplicare noțiunile predate de trainer la clasă.</a:t>
            </a:r>
            <a:endParaRPr b="1" i="0" sz="1300" u="none" cap="none" strike="noStrike">
              <a:solidFill>
                <a:schemeClr val="lt1"/>
              </a:solidFill>
              <a:latin typeface="Arial"/>
              <a:ea typeface="Arial"/>
              <a:cs typeface="Arial"/>
              <a:sym typeface="Arial"/>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Arial"/>
                <a:ea typeface="Arial"/>
                <a:cs typeface="Arial"/>
                <a:sym typeface="Arial"/>
              </a:rPr>
              <a:t>Noțiuni de bază despre API testing: testarea manuală - cum comunică un website cu server-ul.</a:t>
            </a:r>
            <a:endParaRPr b="1" i="0" sz="1300" u="none" cap="none" strike="noStrike">
              <a:solidFill>
                <a:schemeClr val="lt1"/>
              </a:solidFill>
              <a:latin typeface="Arial"/>
              <a:ea typeface="Arial"/>
              <a:cs typeface="Arial"/>
              <a:sym typeface="Arial"/>
            </a:endParaRPr>
          </a:p>
          <a:p>
            <a:pPr indent="-311150" lvl="0" marL="457200" marR="0" rtl="0" algn="l">
              <a:lnSpc>
                <a:spcPct val="100000"/>
              </a:lnSpc>
              <a:spcBef>
                <a:spcPts val="0"/>
              </a:spcBef>
              <a:spcAft>
                <a:spcPts val="0"/>
              </a:spcAft>
              <a:buClr>
                <a:schemeClr val="lt1"/>
              </a:buClr>
              <a:buSzPts val="1300"/>
              <a:buFont typeface="Roboto"/>
              <a:buChar char="●"/>
            </a:pPr>
            <a:r>
              <a:rPr b="1" i="0" lang="en-GB" sz="1300" u="none" cap="none" strike="noStrike">
                <a:solidFill>
                  <a:schemeClr val="lt1"/>
                </a:solidFill>
                <a:latin typeface="Roboto"/>
                <a:ea typeface="Roboto"/>
                <a:cs typeface="Roboto"/>
                <a:sym typeface="Roboto"/>
              </a:rPr>
              <a:t>Cunoștințe ale bazelor de date relaționale - mySQL: Curs baze de date.</a:t>
            </a:r>
            <a:endParaRPr b="1" i="0" sz="13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1" i="0" sz="13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1" i="0" lang="en-GB" sz="1300" u="none" cap="none" strike="noStrike">
                <a:solidFill>
                  <a:schemeClr val="lt1"/>
                </a:solidFill>
                <a:latin typeface="Arial"/>
                <a:ea typeface="Arial"/>
                <a:cs typeface="Arial"/>
                <a:sym typeface="Arial"/>
              </a:rPr>
              <a:t>* toti cei care sunt activi, implicați, își fac temele, dedică timp pentru studiu individual și pun întrebări trainerului vor atinge aceste obiective.</a:t>
            </a:r>
            <a:r>
              <a:rPr b="1" i="0" lang="en-GB" sz="1300" u="none" cap="none" strike="noStrike">
                <a:solidFill>
                  <a:schemeClr val="lt1"/>
                </a:solidFill>
                <a:latin typeface="Roboto"/>
                <a:ea typeface="Roboto"/>
                <a:cs typeface="Roboto"/>
                <a:sym typeface="Roboto"/>
              </a:rPr>
              <a:t> </a:t>
            </a:r>
            <a:endParaRPr b="1" i="0" sz="13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animEffect filter="fade" transition="in">
                                      <p:cBhvr>
                                        <p:cTn dur="1000"/>
                                        <p:tgtEl>
                                          <p:spTgt spid="2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1" st="1"/>
                                            </p:txEl>
                                          </p:spTgt>
                                        </p:tgtEl>
                                        <p:attrNameLst>
                                          <p:attrName>style.visibility</p:attrName>
                                        </p:attrNameLst>
                                      </p:cBhvr>
                                      <p:to>
                                        <p:strVal val="visible"/>
                                      </p:to>
                                    </p:set>
                                    <p:animEffect filter="fade" transition="in">
                                      <p:cBhvr>
                                        <p:cTn dur="1000"/>
                                        <p:tgtEl>
                                          <p:spTgt spid="2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2" st="2"/>
                                            </p:txEl>
                                          </p:spTgt>
                                        </p:tgtEl>
                                        <p:attrNameLst>
                                          <p:attrName>style.visibility</p:attrName>
                                        </p:attrNameLst>
                                      </p:cBhvr>
                                      <p:to>
                                        <p:strVal val="visible"/>
                                      </p:to>
                                    </p:set>
                                    <p:animEffect filter="fade" transition="in">
                                      <p:cBhvr>
                                        <p:cTn dur="1000"/>
                                        <p:tgtEl>
                                          <p:spTgt spid="2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3" st="3"/>
                                            </p:txEl>
                                          </p:spTgt>
                                        </p:tgtEl>
                                        <p:attrNameLst>
                                          <p:attrName>style.visibility</p:attrName>
                                        </p:attrNameLst>
                                      </p:cBhvr>
                                      <p:to>
                                        <p:strVal val="visible"/>
                                      </p:to>
                                    </p:set>
                                    <p:animEffect filter="fade" transition="in">
                                      <p:cBhvr>
                                        <p:cTn dur="1000"/>
                                        <p:tgtEl>
                                          <p:spTgt spid="23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4" st="4"/>
                                            </p:txEl>
                                          </p:spTgt>
                                        </p:tgtEl>
                                        <p:attrNameLst>
                                          <p:attrName>style.visibility</p:attrName>
                                        </p:attrNameLst>
                                      </p:cBhvr>
                                      <p:to>
                                        <p:strVal val="visible"/>
                                      </p:to>
                                    </p:set>
                                    <p:animEffect filter="fade" transition="in">
                                      <p:cBhvr>
                                        <p:cTn dur="1000"/>
                                        <p:tgtEl>
                                          <p:spTgt spid="23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5" st="5"/>
                                            </p:txEl>
                                          </p:spTgt>
                                        </p:tgtEl>
                                        <p:attrNameLst>
                                          <p:attrName>style.visibility</p:attrName>
                                        </p:attrNameLst>
                                      </p:cBhvr>
                                      <p:to>
                                        <p:strVal val="visible"/>
                                      </p:to>
                                    </p:set>
                                    <p:animEffect filter="fade" transition="in">
                                      <p:cBhvr>
                                        <p:cTn dur="1000"/>
                                        <p:tgtEl>
                                          <p:spTgt spid="23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6" st="6"/>
                                            </p:txEl>
                                          </p:spTgt>
                                        </p:tgtEl>
                                        <p:attrNameLst>
                                          <p:attrName>style.visibility</p:attrName>
                                        </p:attrNameLst>
                                      </p:cBhvr>
                                      <p:to>
                                        <p:strVal val="visible"/>
                                      </p:to>
                                    </p:set>
                                    <p:animEffect filter="fade" transition="in">
                                      <p:cBhvr>
                                        <p:cTn dur="1000"/>
                                        <p:tgtEl>
                                          <p:spTgt spid="23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7" st="7"/>
                                            </p:txEl>
                                          </p:spTgt>
                                        </p:tgtEl>
                                        <p:attrNameLst>
                                          <p:attrName>style.visibility</p:attrName>
                                        </p:attrNameLst>
                                      </p:cBhvr>
                                      <p:to>
                                        <p:strVal val="visible"/>
                                      </p:to>
                                    </p:set>
                                    <p:animEffect filter="fade" transition="in">
                                      <p:cBhvr>
                                        <p:cTn dur="1000"/>
                                        <p:tgtEl>
                                          <p:spTgt spid="23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8" st="8"/>
                                            </p:txEl>
                                          </p:spTgt>
                                        </p:tgtEl>
                                        <p:attrNameLst>
                                          <p:attrName>style.visibility</p:attrName>
                                        </p:attrNameLst>
                                      </p:cBhvr>
                                      <p:to>
                                        <p:strVal val="visible"/>
                                      </p:to>
                                    </p:set>
                                    <p:animEffect filter="fade" transition="in">
                                      <p:cBhvr>
                                        <p:cTn dur="1000"/>
                                        <p:tgtEl>
                                          <p:spTgt spid="23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9" st="9"/>
                                            </p:txEl>
                                          </p:spTgt>
                                        </p:tgtEl>
                                        <p:attrNameLst>
                                          <p:attrName>style.visibility</p:attrName>
                                        </p:attrNameLst>
                                      </p:cBhvr>
                                      <p:to>
                                        <p:strVal val="visible"/>
                                      </p:to>
                                    </p:set>
                                    <p:animEffect filter="fade" transition="in">
                                      <p:cBhvr>
                                        <p:cTn dur="1000"/>
                                        <p:tgtEl>
                                          <p:spTgt spid="23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10" st="10"/>
                                            </p:txEl>
                                          </p:spTgt>
                                        </p:tgtEl>
                                        <p:attrNameLst>
                                          <p:attrName>style.visibility</p:attrName>
                                        </p:attrNameLst>
                                      </p:cBhvr>
                                      <p:to>
                                        <p:strVal val="visible"/>
                                      </p:to>
                                    </p:set>
                                    <p:animEffect filter="fade" transition="in">
                                      <p:cBhvr>
                                        <p:cTn dur="1000"/>
                                        <p:tgtEl>
                                          <p:spTgt spid="23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11" st="11"/>
                                            </p:txEl>
                                          </p:spTgt>
                                        </p:tgtEl>
                                        <p:attrNameLst>
                                          <p:attrName>style.visibility</p:attrName>
                                        </p:attrNameLst>
                                      </p:cBhvr>
                                      <p:to>
                                        <p:strVal val="visible"/>
                                      </p:to>
                                    </p:set>
                                    <p:animEffect filter="fade" transition="in">
                                      <p:cBhvr>
                                        <p:cTn dur="1000"/>
                                        <p:tgtEl>
                                          <p:spTgt spid="23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12" st="12"/>
                                            </p:txEl>
                                          </p:spTgt>
                                        </p:tgtEl>
                                        <p:attrNameLst>
                                          <p:attrName>style.visibility</p:attrName>
                                        </p:attrNameLst>
                                      </p:cBhvr>
                                      <p:to>
                                        <p:strVal val="visible"/>
                                      </p:to>
                                    </p:set>
                                    <p:animEffect filter="fade" transition="in">
                                      <p:cBhvr>
                                        <p:cTn dur="1000"/>
                                        <p:tgtEl>
                                          <p:spTgt spid="23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13" st="13"/>
                                            </p:txEl>
                                          </p:spTgt>
                                        </p:tgtEl>
                                        <p:attrNameLst>
                                          <p:attrName>style.visibility</p:attrName>
                                        </p:attrNameLst>
                                      </p:cBhvr>
                                      <p:to>
                                        <p:strVal val="visible"/>
                                      </p:to>
                                    </p:set>
                                    <p:animEffect filter="fade" transition="in">
                                      <p:cBhvr>
                                        <p:cTn dur="1000"/>
                                        <p:tgtEl>
                                          <p:spTgt spid="231">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219a6b446b_0_6"/>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secundare</a:t>
            </a:r>
            <a:endParaRPr b="1">
              <a:solidFill>
                <a:schemeClr val="lt2"/>
              </a:solidFill>
              <a:latin typeface="Roboto"/>
              <a:ea typeface="Roboto"/>
              <a:cs typeface="Roboto"/>
              <a:sym typeface="Roboto"/>
            </a:endParaRPr>
          </a:p>
        </p:txBody>
      </p:sp>
      <p:cxnSp>
        <p:nvCxnSpPr>
          <p:cNvPr id="237" name="Google Shape;237;g1219a6b446b_0_6"/>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8" name="Google Shape;238;g1219a6b446b_0_6"/>
          <p:cNvSpPr txBox="1"/>
          <p:nvPr/>
        </p:nvSpPr>
        <p:spPr>
          <a:xfrm>
            <a:off x="311700" y="1301200"/>
            <a:ext cx="8520600" cy="36480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500"/>
              <a:buFont typeface="Arial"/>
              <a:buNone/>
            </a:pPr>
            <a:r>
              <a:rPr b="1" i="0" lang="en-GB" sz="1500" u="none" cap="none" strike="noStrike">
                <a:solidFill>
                  <a:schemeClr val="lt1"/>
                </a:solidFill>
                <a:latin typeface="Roboto"/>
                <a:ea typeface="Roboto"/>
                <a:cs typeface="Roboto"/>
                <a:sym typeface="Roboto"/>
              </a:rPr>
              <a:t>Nu fac parte din curricula cursului LIVE dar va punem la dispozitie materiale extra ca sa aveti un avantaj la interviuri. Sfatul meu e sa va focusati pe ele doar dupa cursul live. Sa nu fiti complesiti de noile informatii. </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ale bazelor de date relationale - mySQL (Curs baze de date)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testarea manuala - acces la o platforma mobila - </a:t>
            </a:r>
            <a:r>
              <a:rPr b="1" i="0" lang="en-GB" sz="1500" u="none" cap="none" strike="noStrike">
                <a:solidFill>
                  <a:schemeClr val="accent1"/>
                </a:solidFill>
                <a:latin typeface="Roboto"/>
                <a:ea typeface="Roboto"/>
                <a:cs typeface="Roboto"/>
                <a:sym typeface="Roboto"/>
              </a:rPr>
              <a:t>link acces </a:t>
            </a:r>
            <a:r>
              <a:rPr b="1" i="0" lang="en-GB" sz="1500" u="sng" cap="none" strike="noStrike">
                <a:solidFill>
                  <a:schemeClr val="accent1"/>
                </a:solidFill>
                <a:latin typeface="Roboto"/>
                <a:ea typeface="Roboto"/>
                <a:cs typeface="Roboto"/>
                <a:sym typeface="Roboto"/>
                <a:hlinkClick r:id="rId3">
                  <a:extLst>
                    <a:ext uri="{A12FA001-AC4F-418D-AE19-62706E023703}">
                      <ahyp:hlinkClr val="tx"/>
                    </a:ext>
                  </a:extLst>
                </a:hlinkClick>
              </a:rPr>
              <a:t>https://bit.ly/38vON7b</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Cunostinte teoretice despre bazele programarii - Primii Pasi in Programare (Cursul primit la webinar)</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Capacitatea de a construi un mic brand personal (Curs Portofoliu Wordpress). Trebuie sa ai:</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Website propriu prin care angajatorul sa te cunoasca pe tine si munca ta</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CV european in eng</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Profil LinkedIn</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Github public (un loc in cloud unde se pune codul scris de tine)</a:t>
            </a:r>
            <a:endParaRPr b="1" i="0" sz="1500" u="none" cap="none" strike="noStrike">
              <a:solidFill>
                <a:schemeClr val="lt1"/>
              </a:solidFill>
              <a:latin typeface="Roboto"/>
              <a:ea typeface="Roboto"/>
              <a:cs typeface="Roboto"/>
              <a:sym typeface="Roboto"/>
            </a:endParaRPr>
          </a:p>
          <a:p>
            <a:pPr indent="-323850" lvl="1" marL="9144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Veti primi feedback daca ne trimiteti un email cu ele la hello@itfactory.ro</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animEffect filter="fade" transition="in">
                                      <p:cBhvr>
                                        <p:cTn dur="1000"/>
                                        <p:tgtEl>
                                          <p:spTgt spid="2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animEffect filter="fade" transition="in">
                                      <p:cBhvr>
                                        <p:cTn dur="1000"/>
                                        <p:tgtEl>
                                          <p:spTgt spid="2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2" st="2"/>
                                            </p:txEl>
                                          </p:spTgt>
                                        </p:tgtEl>
                                        <p:attrNameLst>
                                          <p:attrName>style.visibility</p:attrName>
                                        </p:attrNameLst>
                                      </p:cBhvr>
                                      <p:to>
                                        <p:strVal val="visible"/>
                                      </p:to>
                                    </p:set>
                                    <p:animEffect filter="fade" transition="in">
                                      <p:cBhvr>
                                        <p:cTn dur="1000"/>
                                        <p:tgtEl>
                                          <p:spTgt spid="2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3" st="3"/>
                                            </p:txEl>
                                          </p:spTgt>
                                        </p:tgtEl>
                                        <p:attrNameLst>
                                          <p:attrName>style.visibility</p:attrName>
                                        </p:attrNameLst>
                                      </p:cBhvr>
                                      <p:to>
                                        <p:strVal val="visible"/>
                                      </p:to>
                                    </p:set>
                                    <p:animEffect filter="fade" transition="in">
                                      <p:cBhvr>
                                        <p:cTn dur="1000"/>
                                        <p:tgtEl>
                                          <p:spTgt spid="2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4" st="4"/>
                                            </p:txEl>
                                          </p:spTgt>
                                        </p:tgtEl>
                                        <p:attrNameLst>
                                          <p:attrName>style.visibility</p:attrName>
                                        </p:attrNameLst>
                                      </p:cBhvr>
                                      <p:to>
                                        <p:strVal val="visible"/>
                                      </p:to>
                                    </p:set>
                                    <p:animEffect filter="fade" transition="in">
                                      <p:cBhvr>
                                        <p:cTn dur="1000"/>
                                        <p:tgtEl>
                                          <p:spTgt spid="2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5" st="5"/>
                                            </p:txEl>
                                          </p:spTgt>
                                        </p:tgtEl>
                                        <p:attrNameLst>
                                          <p:attrName>style.visibility</p:attrName>
                                        </p:attrNameLst>
                                      </p:cBhvr>
                                      <p:to>
                                        <p:strVal val="visible"/>
                                      </p:to>
                                    </p:set>
                                    <p:animEffect filter="fade" transition="in">
                                      <p:cBhvr>
                                        <p:cTn dur="1000"/>
                                        <p:tgtEl>
                                          <p:spTgt spid="2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6" st="6"/>
                                            </p:txEl>
                                          </p:spTgt>
                                        </p:tgtEl>
                                        <p:attrNameLst>
                                          <p:attrName>style.visibility</p:attrName>
                                        </p:attrNameLst>
                                      </p:cBhvr>
                                      <p:to>
                                        <p:strVal val="visible"/>
                                      </p:to>
                                    </p:set>
                                    <p:animEffect filter="fade" transition="in">
                                      <p:cBhvr>
                                        <p:cTn dur="1000"/>
                                        <p:tgtEl>
                                          <p:spTgt spid="23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7" st="7"/>
                                            </p:txEl>
                                          </p:spTgt>
                                        </p:tgtEl>
                                        <p:attrNameLst>
                                          <p:attrName>style.visibility</p:attrName>
                                        </p:attrNameLst>
                                      </p:cBhvr>
                                      <p:to>
                                        <p:strVal val="visible"/>
                                      </p:to>
                                    </p:set>
                                    <p:animEffect filter="fade" transition="in">
                                      <p:cBhvr>
                                        <p:cTn dur="1000"/>
                                        <p:tgtEl>
                                          <p:spTgt spid="23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8" st="8"/>
                                            </p:txEl>
                                          </p:spTgt>
                                        </p:tgtEl>
                                        <p:attrNameLst>
                                          <p:attrName>style.visibility</p:attrName>
                                        </p:attrNameLst>
                                      </p:cBhvr>
                                      <p:to>
                                        <p:strVal val="visible"/>
                                      </p:to>
                                    </p:set>
                                    <p:animEffect filter="fade" transition="in">
                                      <p:cBhvr>
                                        <p:cTn dur="1000"/>
                                        <p:tgtEl>
                                          <p:spTgt spid="23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9" st="9"/>
                                            </p:txEl>
                                          </p:spTgt>
                                        </p:tgtEl>
                                        <p:attrNameLst>
                                          <p:attrName>style.visibility</p:attrName>
                                        </p:attrNameLst>
                                      </p:cBhvr>
                                      <p:to>
                                        <p:strVal val="visible"/>
                                      </p:to>
                                    </p:set>
                                    <p:animEffect filter="fade" transition="in">
                                      <p:cBhvr>
                                        <p:cTn dur="1000"/>
                                        <p:tgtEl>
                                          <p:spTgt spid="23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10" st="10"/>
                                            </p:txEl>
                                          </p:spTgt>
                                        </p:tgtEl>
                                        <p:attrNameLst>
                                          <p:attrName>style.visibility</p:attrName>
                                        </p:attrNameLst>
                                      </p:cBhvr>
                                      <p:to>
                                        <p:strVal val="visible"/>
                                      </p:to>
                                    </p:set>
                                    <p:animEffect filter="fade" transition="in">
                                      <p:cBhvr>
                                        <p:cTn dur="1000"/>
                                        <p:tgtEl>
                                          <p:spTgt spid="238">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2c8d09f192_0_0"/>
          <p:cNvSpPr txBox="1"/>
          <p:nvPr>
            <p:ph idx="6" type="ctrTitle"/>
          </p:nvPr>
        </p:nvSpPr>
        <p:spPr>
          <a:xfrm>
            <a:off x="311700" y="644550"/>
            <a:ext cx="55641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solidFill>
                  <a:schemeClr val="accent1"/>
                </a:solidFill>
              </a:rPr>
              <a:t>Obiective Sesiune Interviu 9</a:t>
            </a:r>
            <a:endParaRPr b="1">
              <a:solidFill>
                <a:schemeClr val="accent1"/>
              </a:solidFill>
              <a:latin typeface="Roboto"/>
              <a:ea typeface="Roboto"/>
              <a:cs typeface="Roboto"/>
              <a:sym typeface="Roboto"/>
            </a:endParaRPr>
          </a:p>
        </p:txBody>
      </p:sp>
      <p:cxnSp>
        <p:nvCxnSpPr>
          <p:cNvPr id="244" name="Google Shape;244;g22c8d09f192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45" name="Google Shape;245;g22c8d09f192_0_0"/>
          <p:cNvSpPr txBox="1"/>
          <p:nvPr/>
        </p:nvSpPr>
        <p:spPr>
          <a:xfrm>
            <a:off x="311700" y="2073950"/>
            <a:ext cx="8520600" cy="9234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chemeClr val="lt1"/>
              </a:buClr>
              <a:buSzPts val="1200"/>
              <a:buFont typeface="Calibri"/>
              <a:buChar char="-"/>
            </a:pPr>
            <a:r>
              <a:rPr b="0" i="0" lang="en-GB" sz="1200" u="none" cap="none" strike="noStrike">
                <a:solidFill>
                  <a:schemeClr val="lt1"/>
                </a:solidFill>
                <a:latin typeface="Calibri"/>
                <a:ea typeface="Calibri"/>
                <a:cs typeface="Calibri"/>
                <a:sym typeface="Calibri"/>
              </a:rPr>
              <a:t>Sa intelegem ce este important atunci cand cautam un job</a:t>
            </a:r>
            <a:endParaRPr b="0" i="0" sz="1200" u="none" cap="none" strike="noStrike">
              <a:solidFill>
                <a:schemeClr val="lt1"/>
              </a:solidFill>
              <a:latin typeface="Calibri"/>
              <a:ea typeface="Calibri"/>
              <a:cs typeface="Calibri"/>
              <a:sym typeface="Calibri"/>
            </a:endParaRPr>
          </a:p>
          <a:p>
            <a:pPr indent="-304800" lvl="0" marL="457200" marR="0" rtl="0" algn="l">
              <a:lnSpc>
                <a:spcPct val="150000"/>
              </a:lnSpc>
              <a:spcBef>
                <a:spcPts val="0"/>
              </a:spcBef>
              <a:spcAft>
                <a:spcPts val="0"/>
              </a:spcAft>
              <a:buClr>
                <a:schemeClr val="lt1"/>
              </a:buClr>
              <a:buSzPts val="1200"/>
              <a:buFont typeface="Calibri"/>
              <a:buChar char="-"/>
            </a:pPr>
            <a:r>
              <a:rPr b="0" i="0" lang="en-GB" sz="1200" u="none" cap="none" strike="noStrike">
                <a:solidFill>
                  <a:schemeClr val="lt1"/>
                </a:solidFill>
                <a:latin typeface="Calibri"/>
                <a:ea typeface="Calibri"/>
                <a:cs typeface="Calibri"/>
                <a:sym typeface="Calibri"/>
              </a:rPr>
              <a:t>Sa vedem ce putem sa invatam mai bine ca sa ne crestem sansele</a:t>
            </a:r>
            <a:endParaRPr b="0" i="0" sz="1200" u="none" cap="none" strike="noStrike">
              <a:solidFill>
                <a:schemeClr val="lt1"/>
              </a:solidFill>
              <a:latin typeface="Calibri"/>
              <a:ea typeface="Calibri"/>
              <a:cs typeface="Calibri"/>
              <a:sym typeface="Calibri"/>
            </a:endParaRPr>
          </a:p>
          <a:p>
            <a:pPr indent="-304800" lvl="0" marL="457200" marR="0" rtl="0" algn="l">
              <a:lnSpc>
                <a:spcPct val="150000"/>
              </a:lnSpc>
              <a:spcBef>
                <a:spcPts val="0"/>
              </a:spcBef>
              <a:spcAft>
                <a:spcPts val="0"/>
              </a:spcAft>
              <a:buClr>
                <a:schemeClr val="lt1"/>
              </a:buClr>
              <a:buSzPts val="1200"/>
              <a:buFont typeface="Calibri"/>
              <a:buChar char="-"/>
            </a:pPr>
            <a:r>
              <a:rPr b="0" i="0" lang="en-GB" sz="1200" u="none" cap="none" strike="noStrike">
                <a:solidFill>
                  <a:schemeClr val="lt1"/>
                </a:solidFill>
                <a:latin typeface="Calibri"/>
                <a:ea typeface="Calibri"/>
                <a:cs typeface="Calibri"/>
                <a:sym typeface="Calibri"/>
              </a:rPr>
              <a:t>Ce este important sa stim pentru un interviu</a:t>
            </a:r>
            <a:endParaRPr b="0" i="0" sz="12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0" st="0"/>
                                            </p:txEl>
                                          </p:spTgt>
                                        </p:tgtEl>
                                        <p:attrNameLst>
                                          <p:attrName>style.visibility</p:attrName>
                                        </p:attrNameLst>
                                      </p:cBhvr>
                                      <p:to>
                                        <p:strVal val="visible"/>
                                      </p:to>
                                    </p:set>
                                    <p:animEffect filter="fade" transition="in">
                                      <p:cBhvr>
                                        <p:cTn dur="1000"/>
                                        <p:tgtEl>
                                          <p:spTgt spid="2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1" st="1"/>
                                            </p:txEl>
                                          </p:spTgt>
                                        </p:tgtEl>
                                        <p:attrNameLst>
                                          <p:attrName>style.visibility</p:attrName>
                                        </p:attrNameLst>
                                      </p:cBhvr>
                                      <p:to>
                                        <p:strVal val="visible"/>
                                      </p:to>
                                    </p:set>
                                    <p:animEffect filter="fade" transition="in">
                                      <p:cBhvr>
                                        <p:cTn dur="1000"/>
                                        <p:tgtEl>
                                          <p:spTgt spid="2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2" st="2"/>
                                            </p:txEl>
                                          </p:spTgt>
                                        </p:tgtEl>
                                        <p:attrNameLst>
                                          <p:attrName>style.visibility</p:attrName>
                                        </p:attrNameLst>
                                      </p:cBhvr>
                                      <p:to>
                                        <p:strVal val="visible"/>
                                      </p:to>
                                    </p:set>
                                    <p:animEffect filter="fade" transition="in">
                                      <p:cBhvr>
                                        <p:cTn dur="1000"/>
                                        <p:tgtEl>
                                          <p:spTgt spid="24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4ed2414100_2_6"/>
          <p:cNvSpPr txBox="1"/>
          <p:nvPr>
            <p:ph idx="6" type="ctrTitle"/>
          </p:nvPr>
        </p:nvSpPr>
        <p:spPr>
          <a:xfrm>
            <a:off x="311700" y="316250"/>
            <a:ext cx="7054200" cy="606600"/>
          </a:xfrm>
          <a:prstGeom prst="rect">
            <a:avLst/>
          </a:prstGeom>
          <a:noFill/>
          <a:ln>
            <a:noFill/>
          </a:ln>
        </p:spPr>
        <p:txBody>
          <a:bodyPr anchorCtr="0" anchor="b" bIns="91425" lIns="91425" spcFirstLastPara="1" rIns="91425" wrap="square" tIns="91425">
            <a:noAutofit/>
          </a:bodyPr>
          <a:lstStyle/>
          <a:p>
            <a:pPr indent="0" lvl="0" marL="0" rtl="0" algn="l">
              <a:lnSpc>
                <a:spcPct val="158823"/>
              </a:lnSpc>
              <a:spcBef>
                <a:spcPts val="2400"/>
              </a:spcBef>
              <a:spcAft>
                <a:spcPts val="2400"/>
              </a:spcAft>
              <a:buSzPts val="1100"/>
              <a:buNone/>
            </a:pPr>
            <a:r>
              <a:rPr b="1" lang="en-GB" sz="2250">
                <a:solidFill>
                  <a:schemeClr val="accent1"/>
                </a:solidFill>
                <a:latin typeface="Arial"/>
                <a:ea typeface="Arial"/>
                <a:cs typeface="Arial"/>
                <a:sym typeface="Arial"/>
              </a:rPr>
              <a:t>Activitate sesiune</a:t>
            </a:r>
            <a:endParaRPr>
              <a:solidFill>
                <a:schemeClr val="accent1"/>
              </a:solidFill>
            </a:endParaRPr>
          </a:p>
        </p:txBody>
      </p:sp>
      <p:cxnSp>
        <p:nvCxnSpPr>
          <p:cNvPr id="251" name="Google Shape;251;g24ed2414100_2_6"/>
          <p:cNvCxnSpPr/>
          <p:nvPr/>
        </p:nvCxnSpPr>
        <p:spPr>
          <a:xfrm>
            <a:off x="311700" y="922850"/>
            <a:ext cx="8520600" cy="0"/>
          </a:xfrm>
          <a:prstGeom prst="straightConnector1">
            <a:avLst/>
          </a:prstGeom>
          <a:noFill/>
          <a:ln cap="flat" cmpd="sng" w="9525">
            <a:solidFill>
              <a:schemeClr val="accent1"/>
            </a:solidFill>
            <a:prstDash val="solid"/>
            <a:round/>
            <a:headEnd len="sm" w="sm" type="none"/>
            <a:tailEnd len="sm" w="sm" type="none"/>
          </a:ln>
        </p:spPr>
      </p:cxnSp>
      <p:sp>
        <p:nvSpPr>
          <p:cNvPr id="252" name="Google Shape;252;g24ed2414100_2_6"/>
          <p:cNvSpPr txBox="1"/>
          <p:nvPr/>
        </p:nvSpPr>
        <p:spPr>
          <a:xfrm>
            <a:off x="311700" y="1601050"/>
            <a:ext cx="8520600" cy="1641000"/>
          </a:xfrm>
          <a:prstGeom prst="rect">
            <a:avLst/>
          </a:prstGeom>
          <a:noFill/>
          <a:ln>
            <a:noFill/>
          </a:ln>
        </p:spPr>
        <p:txBody>
          <a:bodyPr anchorCtr="0" anchor="t" bIns="91425" lIns="91425" spcFirstLastPara="1" rIns="91425" wrap="square" tIns="91425">
            <a:spAutoFit/>
          </a:bodyPr>
          <a:lstStyle/>
          <a:p>
            <a:pPr indent="0" lvl="0" marL="0" marR="0" rtl="0" algn="l">
              <a:lnSpc>
                <a:spcPct val="161538"/>
              </a:lnSpc>
              <a:spcBef>
                <a:spcPts val="2400"/>
              </a:spcBef>
              <a:spcAft>
                <a:spcPts val="0"/>
              </a:spcAft>
              <a:buClr>
                <a:srgbClr val="000000"/>
              </a:buClr>
              <a:buSzPts val="1000"/>
              <a:buFont typeface="Arial"/>
              <a:buNone/>
            </a:pPr>
            <a:r>
              <a:rPr b="1" i="0" lang="en-GB" sz="1000" u="sng" cap="none" strike="noStrike">
                <a:solidFill>
                  <a:schemeClr val="hlink"/>
                </a:solidFill>
                <a:latin typeface="Arial"/>
                <a:ea typeface="Arial"/>
                <a:cs typeface="Arial"/>
                <a:sym typeface="Arial"/>
                <a:hlinkClick r:id="rId3"/>
              </a:rPr>
              <a:t>Aici</a:t>
            </a:r>
            <a:r>
              <a:rPr b="1" i="0" lang="en-GB" sz="1000" u="none" cap="none" strike="noStrike">
                <a:solidFill>
                  <a:srgbClr val="FFFFFF"/>
                </a:solidFill>
                <a:latin typeface="Arial"/>
                <a:ea typeface="Arial"/>
                <a:cs typeface="Arial"/>
                <a:sym typeface="Arial"/>
              </a:rPr>
              <a:t> puteti sa gasiti o serie de teste care au fost primite de catre fosti cursanti la interviuri tehnice. </a:t>
            </a:r>
            <a:r>
              <a:rPr b="1" lang="en-GB" sz="1000">
                <a:solidFill>
                  <a:srgbClr val="FFFFFF"/>
                </a:solidFill>
              </a:rPr>
              <a:t>Alegeti oricare dintre acele teste si incepeti sa le rezolvati impreuna cu trainerul de curs. Parcurgeti atat cat puteti, in ritmul vostru, obiectivul fiind sa intelegeti la ce sa va asteptati de la un eventual interviu tehnic. </a:t>
            </a:r>
            <a:endParaRPr b="1" sz="1000">
              <a:solidFill>
                <a:srgbClr val="FFFFFF"/>
              </a:solidFill>
            </a:endParaRPr>
          </a:p>
          <a:p>
            <a:pPr indent="0" lvl="0" marL="0" marR="0" rtl="0" algn="l">
              <a:lnSpc>
                <a:spcPct val="161538"/>
              </a:lnSpc>
              <a:spcBef>
                <a:spcPts val="2400"/>
              </a:spcBef>
              <a:spcAft>
                <a:spcPts val="2400"/>
              </a:spcAft>
              <a:buClr>
                <a:srgbClr val="000000"/>
              </a:buClr>
              <a:buSzPts val="1000"/>
              <a:buFont typeface="Arial"/>
              <a:buNone/>
            </a:pPr>
            <a:r>
              <a:rPr b="1" lang="en-GB" sz="1000">
                <a:solidFill>
                  <a:srgbClr val="FFFFFF"/>
                </a:solidFill>
              </a:rPr>
              <a:t>Veti parcurge aceste teste pe toata durata celor doua sesiuni ramase, astfel incat sa reusiti sa aveti o intelegere cat mai buna a interviului tehnic.</a:t>
            </a:r>
            <a:endParaRPr b="1" sz="10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0" st="0"/>
                                            </p:txEl>
                                          </p:spTgt>
                                        </p:tgtEl>
                                        <p:attrNameLst>
                                          <p:attrName>style.visibility</p:attrName>
                                        </p:attrNameLst>
                                      </p:cBhvr>
                                      <p:to>
                                        <p:strVal val="visible"/>
                                      </p:to>
                                    </p:set>
                                    <p:animEffect filter="fade" transition="in">
                                      <p:cBhvr>
                                        <p:cTn dur="1000"/>
                                        <p:tgtEl>
                                          <p:spTgt spid="2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1" st="1"/>
                                            </p:txEl>
                                          </p:spTgt>
                                        </p:tgtEl>
                                        <p:attrNameLst>
                                          <p:attrName>style.visibility</p:attrName>
                                        </p:attrNameLst>
                                      </p:cBhvr>
                                      <p:to>
                                        <p:strVal val="visible"/>
                                      </p:to>
                                    </p:set>
                                    <p:animEffect filter="fade" transition="in">
                                      <p:cBhvr>
                                        <p:cTn dur="1000"/>
                                        <p:tgtEl>
                                          <p:spTgt spid="25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