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Didact Gothic" panose="00000500000000000000" pitchFamily="2" charset="0"/>
      <p:regular r:id="rId17"/>
    </p:embeddedFont>
    <p:embeddedFont>
      <p:font typeface="Roboto" panose="02000000000000000000" pitchFamily="2" charset="0"/>
      <p:regular r:id="rId18"/>
      <p:bold r:id="rId19"/>
      <p:italic r:id="rId20"/>
      <p:boldItalic r:id="rId21"/>
    </p:embeddedFont>
    <p:embeddedFont>
      <p:font typeface="Roboto Black" panose="02000000000000000000" pitchFamily="2" charset="0"/>
      <p:bold r:id="rId22"/>
      <p:boldItalic r:id="rId23"/>
    </p:embeddedFont>
    <p:embeddedFont>
      <p:font typeface="Roboto Light" panose="02000000000000000000"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
      <p:font typeface="Roboto Thin"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x2vFqSCoH65lqoImh/kL9BhxY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customschemas.google.com/relationships/presentationmetadata" Target="meta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08150b07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1108150b074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44b7ec967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44b7ec9674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08150b074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108150b074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fb94c6ad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10fb94c6ad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e3764c0da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1e3764c0da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0c0645ea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10c0645ead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150b07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1108150b07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08150b07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08150b07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08150b07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108150b07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08150b07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108150b074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08150b07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108150b074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3764c0da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1e3764c0daf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4b7ec967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244b7ec967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3000"/>
              <a:buFont typeface="Roboto Black"/>
              <a:buNone/>
              <a:defRPr sz="30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11" name="Google Shape;11;p27"/>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0" name="Google Shape;70;p39"/>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1" name="Google Shape;71;p39"/>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2" name="Google Shape;72;p39"/>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a:endParaRPr/>
          </a:p>
        </p:txBody>
      </p:sp>
      <p:sp>
        <p:nvSpPr>
          <p:cNvPr id="73" name="Google Shape;73;p39"/>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4" name="Google Shape;74;p39"/>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5" name="Google Shape;75;p39"/>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sz="1000" b="0">
                <a:latin typeface="Roboto Black"/>
                <a:ea typeface="Roboto Black"/>
                <a:cs typeface="Roboto Black"/>
                <a:sym typeface="Roboto Black"/>
              </a:defRPr>
            </a:lvl9pPr>
          </a:lstStyle>
          <a:p>
            <a:endParaRPr/>
          </a:p>
        </p:txBody>
      </p:sp>
      <p:sp>
        <p:nvSpPr>
          <p:cNvPr id="76" name="Google Shape;76;p39"/>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40"/>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Roboto Black"/>
              <a:buNone/>
              <a:defRPr sz="36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9" name="Google Shape;79;p40"/>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80"/>
        <p:cNvGrpSpPr/>
        <p:nvPr/>
      </p:nvGrpSpPr>
      <p:grpSpPr>
        <a:xfrm>
          <a:off x="0" y="0"/>
          <a:ext cx="0" cy="0"/>
          <a:chOff x="0" y="0"/>
          <a:chExt cx="0" cy="0"/>
        </a:xfrm>
      </p:grpSpPr>
      <p:sp>
        <p:nvSpPr>
          <p:cNvPr id="81" name="Google Shape;81;p35"/>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2" name="Google Shape;82;p35"/>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3" name="Google Shape;83;p35"/>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84" name="Google Shape;84;p35"/>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0"/>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88" name="Google Shape;88;p30"/>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1"/>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2" name="Google Shape;92;p31"/>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12"/>
        <p:cNvGrpSpPr/>
        <p:nvPr/>
      </p:nvGrpSpPr>
      <p:grpSpPr>
        <a:xfrm>
          <a:off x="0" y="0"/>
          <a:ext cx="0" cy="0"/>
          <a:chOff x="0" y="0"/>
          <a:chExt cx="0" cy="0"/>
        </a:xfrm>
      </p:grpSpPr>
      <p:sp>
        <p:nvSpPr>
          <p:cNvPr id="13" name="Google Shape;13;p3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4" name="Google Shape;14;p3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5" name="Google Shape;15;p3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a:endParaRPr/>
          </a:p>
        </p:txBody>
      </p:sp>
      <p:sp>
        <p:nvSpPr>
          <p:cNvPr id="16" name="Google Shape;16;p3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7" name="Google Shape;17;p3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8" name="Google Shape;18;p3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19" name="Google Shape;19;p3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4" name="Google Shape;24;p32"/>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5" name="Google Shape;25;p32"/>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6" name="Google Shape;26;p32"/>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7" name="Google Shape;27;p32"/>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28" name="Google Shape;28;p32"/>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29" name="Google Shape;29;p32"/>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0" name="Google Shape;30;p32"/>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1" name="Google Shape;31;p32"/>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2" name="Google Shape;32;p32"/>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3" name="Google Shape;33;p32"/>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4" name="Google Shape;34;p32"/>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a:endParaRPr/>
          </a:p>
        </p:txBody>
      </p:sp>
      <p:sp>
        <p:nvSpPr>
          <p:cNvPr id="35" name="Google Shape;35;p32"/>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36" name="Google Shape;36;p32"/>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7" name="Google Shape;37;p32"/>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8" name="Google Shape;38;p32"/>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39" name="Google Shape;39;p32"/>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0" name="Google Shape;40;p32"/>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
        <p:nvSpPr>
          <p:cNvPr id="41" name="Google Shape;41;p32"/>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sz="1200" b="0">
                <a:latin typeface="Roboto Black"/>
                <a:ea typeface="Roboto Black"/>
                <a:cs typeface="Roboto Black"/>
                <a:sym typeface="Roboto Blac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38"/>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4" name="Google Shape;44;p38"/>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5" name="Google Shape;45;p38"/>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sz="1100" b="0">
                <a:latin typeface="Roboto Black"/>
                <a:ea typeface="Roboto Black"/>
                <a:cs typeface="Roboto Black"/>
                <a:sym typeface="Roboto Black"/>
              </a:defRPr>
            </a:lvl9pPr>
          </a:lstStyle>
          <a:p>
            <a:endParaRPr/>
          </a:p>
        </p:txBody>
      </p:sp>
      <p:sp>
        <p:nvSpPr>
          <p:cNvPr id="46" name="Google Shape;46;p38"/>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7" name="Google Shape;47;p38"/>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8" name="Google Shape;48;p38"/>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sz="2400" b="0">
                <a:solidFill>
                  <a:schemeClr val="accent1"/>
                </a:solidFill>
                <a:latin typeface="Roboto Black"/>
                <a:ea typeface="Roboto Black"/>
                <a:cs typeface="Roboto Black"/>
                <a:sym typeface="Roboto Black"/>
              </a:defRPr>
            </a:lvl9pPr>
          </a:lstStyle>
          <a:p>
            <a:endParaRPr/>
          </a:p>
        </p:txBody>
      </p:sp>
      <p:sp>
        <p:nvSpPr>
          <p:cNvPr id="49" name="Google Shape;49;p38"/>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52" name="Google Shape;52;p29"/>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53" name="Google Shape;53;p29"/>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28"/>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3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8" name="Google Shape;58;p3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59" name="Google Shape;59;p3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a:endParaRPr/>
          </a:p>
        </p:txBody>
      </p:sp>
      <p:sp>
        <p:nvSpPr>
          <p:cNvPr id="60" name="Google Shape;60;p3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1" name="Google Shape;61;p3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2" name="Google Shape;62;p3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sz="900" b="0">
                <a:solidFill>
                  <a:schemeClr val="lt2"/>
                </a:solidFill>
                <a:latin typeface="Roboto Black"/>
                <a:ea typeface="Roboto Black"/>
                <a:cs typeface="Roboto Black"/>
                <a:sym typeface="Roboto Black"/>
              </a:defRPr>
            </a:lvl9pPr>
          </a:lstStyle>
          <a:p>
            <a:endParaRPr/>
          </a:p>
        </p:txBody>
      </p:sp>
      <p:sp>
        <p:nvSpPr>
          <p:cNvPr id="63" name="Google Shape;63;p3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34"/>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6" name="Google Shape;66;p34"/>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7" name="Google Shape;67;p34"/>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68" name="Google Shape;68;p34"/>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Font typeface="Roboto Black"/>
              <a:buNone/>
              <a:defRPr sz="3000" b="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Roboto Black"/>
              <a:buNone/>
              <a:defRPr sz="2800" b="0" i="0" u="none" strike="noStrike" cap="none">
                <a:solidFill>
                  <a:schemeClr val="lt1"/>
                </a:solidFill>
                <a:latin typeface="Roboto Black"/>
                <a:ea typeface="Roboto Black"/>
                <a:cs typeface="Roboto Black"/>
                <a:sym typeface="Roboto Black"/>
              </a:defRPr>
            </a:lvl1pPr>
            <a:lvl2pPr marR="0" lvl="1"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2pPr>
            <a:lvl3pPr marR="0" lvl="2"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3pPr>
            <a:lvl4pPr marR="0" lvl="3"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4pPr>
            <a:lvl5pPr marR="0" lvl="4"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5pPr>
            <a:lvl6pPr marR="0" lvl="5"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6pPr>
            <a:lvl7pPr marR="0" lvl="6"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7pPr>
            <a:lvl8pPr marR="0" lvl="7"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8pPr>
            <a:lvl9pPr marR="0" lvl="8" algn="l" rtl="0">
              <a:lnSpc>
                <a:spcPct val="100000"/>
              </a:lnSpc>
              <a:spcBef>
                <a:spcPts val="0"/>
              </a:spcBef>
              <a:spcAft>
                <a:spcPts val="0"/>
              </a:spcAft>
              <a:buClr>
                <a:schemeClr val="lt1"/>
              </a:buClr>
              <a:buSzPts val="2800"/>
              <a:buFont typeface="Bree Serif"/>
              <a:buNone/>
              <a:defRPr sz="2800" b="1" i="0" u="none" strike="noStrike" cap="none">
                <a:solidFill>
                  <a:schemeClr val="lt1"/>
                </a:solidFill>
                <a:latin typeface="Bree Serif"/>
                <a:ea typeface="Bree Serif"/>
                <a:cs typeface="Bree Serif"/>
                <a:sym typeface="Bree Serif"/>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chemeClr val="lt1"/>
              </a:buClr>
              <a:buSzPts val="1400"/>
              <a:buFont typeface="Roboto Light"/>
              <a:buChar char="■"/>
              <a:defRPr sz="1400" b="0" i="0" u="none" strike="noStrike" cap="none">
                <a:solidFill>
                  <a:schemeClr val="lt1"/>
                </a:solidFill>
                <a:latin typeface="Roboto Light"/>
                <a:ea typeface="Roboto Light"/>
                <a:cs typeface="Roboto Light"/>
                <a:sym typeface="Roboto Light"/>
              </a:defRPr>
            </a:lvl9pPr>
          </a:lstStyle>
          <a:p>
            <a:endParaRPr/>
          </a:p>
        </p:txBody>
      </p:sp>
      <p:pic>
        <p:nvPicPr>
          <p:cNvPr id="8" name="Google Shape;8;p26"/>
          <p:cNvPicPr preferRelativeResize="0"/>
          <p:nvPr/>
        </p:nvPicPr>
        <p:blipFill rotWithShape="1">
          <a:blip r:embed="rId17">
            <a:alphaModFix/>
          </a:blip>
          <a:srcRect/>
          <a:stretch/>
        </p:blipFill>
        <p:spPr>
          <a:xfrm>
            <a:off x="7785930" y="98225"/>
            <a:ext cx="1229945" cy="346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arturesti.ro/info/despre-carturesti-r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
          <p:cNvSpPr txBox="1">
            <a:spLocks noGrp="1"/>
          </p:cNvSpPr>
          <p:nvPr>
            <p:ph type="ctrTitle"/>
          </p:nvPr>
        </p:nvSpPr>
        <p:spPr>
          <a:xfrm>
            <a:off x="5237375" y="3670025"/>
            <a:ext cx="3745200" cy="6066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000"/>
              <a:buNone/>
            </a:pPr>
            <a:r>
              <a:rPr lang="en-GB"/>
              <a:t>Sesiune Teoretica 1</a:t>
            </a:r>
            <a:endParaRPr/>
          </a:p>
        </p:txBody>
      </p:sp>
      <p:sp>
        <p:nvSpPr>
          <p:cNvPr id="99" name="Google Shape;99;p1"/>
          <p:cNvSpPr txBox="1">
            <a:spLocks noGrp="1"/>
          </p:cNvSpPr>
          <p:nvPr>
            <p:ph type="subTitle" idx="1"/>
          </p:nvPr>
        </p:nvSpPr>
        <p:spPr>
          <a:xfrm>
            <a:off x="5727625" y="4148638"/>
            <a:ext cx="3129600" cy="606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200"/>
              <a:buNone/>
            </a:pPr>
            <a:r>
              <a:rPr lang="en-GB" sz="1700"/>
              <a:t>Selectori P1</a:t>
            </a:r>
            <a:endParaRPr sz="1700"/>
          </a:p>
        </p:txBody>
      </p:sp>
      <p:sp>
        <p:nvSpPr>
          <p:cNvPr id="100" name="Google Shape;100;p1"/>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08150b074_0_43"/>
          <p:cNvSpPr txBox="1">
            <a:spLocks noGrp="1"/>
          </p:cNvSpPr>
          <p:nvPr>
            <p:ph type="ctrTitle" idx="6"/>
          </p:nvPr>
        </p:nvSpPr>
        <p:spPr>
          <a:xfrm>
            <a:off x="85950" y="41850"/>
            <a:ext cx="2843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Selectori - ID</a:t>
            </a:r>
            <a:endParaRPr b="1">
              <a:solidFill>
                <a:schemeClr val="lt2"/>
              </a:solidFill>
              <a:latin typeface="Roboto"/>
              <a:ea typeface="Roboto"/>
              <a:cs typeface="Roboto"/>
              <a:sym typeface="Roboto"/>
            </a:endParaRPr>
          </a:p>
        </p:txBody>
      </p:sp>
      <p:cxnSp>
        <p:nvCxnSpPr>
          <p:cNvPr id="265" name="Google Shape;265;g1108150b074_0_43"/>
          <p:cNvCxnSpPr/>
          <p:nvPr/>
        </p:nvCxnSpPr>
        <p:spPr>
          <a:xfrm>
            <a:off x="311700" y="648438"/>
            <a:ext cx="8520600" cy="0"/>
          </a:xfrm>
          <a:prstGeom prst="straightConnector1">
            <a:avLst/>
          </a:prstGeom>
          <a:noFill/>
          <a:ln w="9525" cap="flat" cmpd="sng">
            <a:solidFill>
              <a:schemeClr val="accent1"/>
            </a:solidFill>
            <a:prstDash val="solid"/>
            <a:round/>
            <a:headEnd type="none" w="sm" len="sm"/>
            <a:tailEnd type="none" w="sm" len="sm"/>
          </a:ln>
        </p:spPr>
      </p:cxnSp>
      <p:sp>
        <p:nvSpPr>
          <p:cNvPr id="266" name="Google Shape;266;g1108150b074_0_43"/>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67" name="Google Shape;267;g1108150b074_0_43"/>
          <p:cNvSpPr txBox="1"/>
          <p:nvPr/>
        </p:nvSpPr>
        <p:spPr>
          <a:xfrm>
            <a:off x="311704" y="691800"/>
            <a:ext cx="8520600" cy="323162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100" b="1" dirty="0" err="1">
                <a:solidFill>
                  <a:schemeClr val="lt1"/>
                </a:solidFill>
                <a:latin typeface="Roboto"/>
                <a:ea typeface="Roboto"/>
                <a:cs typeface="Roboto"/>
                <a:sym typeface="Roboto"/>
              </a:rPr>
              <a:t>Selectorii</a:t>
            </a:r>
            <a:r>
              <a:rPr lang="en-GB" sz="1100" b="1" dirty="0">
                <a:solidFill>
                  <a:schemeClr val="lt1"/>
                </a:solidFill>
                <a:latin typeface="Roboto"/>
                <a:ea typeface="Roboto"/>
                <a:cs typeface="Roboto"/>
                <a:sym typeface="Roboto"/>
              </a:rPr>
              <a:t> de tip id sunt in general </a:t>
            </a:r>
            <a:r>
              <a:rPr lang="en-GB" sz="1100" b="1" dirty="0" err="1">
                <a:solidFill>
                  <a:schemeClr val="lt1"/>
                </a:solidFill>
                <a:latin typeface="Roboto"/>
                <a:ea typeface="Roboto"/>
                <a:cs typeface="Roboto"/>
                <a:sym typeface="Roboto"/>
              </a:rPr>
              <a:t>cel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usor</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folosit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deoarece</a:t>
            </a:r>
            <a:r>
              <a:rPr lang="en-GB" sz="1100" b="1" dirty="0">
                <a:solidFill>
                  <a:schemeClr val="lt1"/>
                </a:solidFill>
                <a:latin typeface="Roboto"/>
                <a:ea typeface="Roboto"/>
                <a:cs typeface="Roboto"/>
                <a:sym typeface="Roboto"/>
              </a:rPr>
              <a:t>, cu </a:t>
            </a:r>
            <a:r>
              <a:rPr lang="en-GB" sz="1100" b="1" dirty="0" err="1">
                <a:solidFill>
                  <a:schemeClr val="lt1"/>
                </a:solidFill>
                <a:latin typeface="Roboto"/>
                <a:ea typeface="Roboto"/>
                <a:cs typeface="Roboto"/>
                <a:sym typeface="Roboto"/>
              </a:rPr>
              <a:t>cateva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mici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exceptii</a:t>
            </a:r>
            <a:r>
              <a:rPr lang="en-GB" sz="1100" b="1" dirty="0">
                <a:solidFill>
                  <a:schemeClr val="lt1"/>
                </a:solidFill>
                <a:latin typeface="Roboto"/>
                <a:ea typeface="Roboto"/>
                <a:cs typeface="Roboto"/>
                <a:sym typeface="Roboto"/>
              </a:rPr>
              <a:t>, in general </a:t>
            </a:r>
            <a:r>
              <a:rPr lang="en-GB" sz="1100" b="1" dirty="0" err="1">
                <a:solidFill>
                  <a:schemeClr val="lt1"/>
                </a:solidFill>
                <a:latin typeface="Roboto"/>
                <a:ea typeface="Roboto"/>
                <a:cs typeface="Roboto"/>
                <a:sym typeface="Roboto"/>
              </a:rPr>
              <a:t>garanteaza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unicitatea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elementelor</a:t>
            </a:r>
            <a:r>
              <a:rPr lang="en-GB" sz="1100" b="1" dirty="0">
                <a:solidFill>
                  <a:schemeClr val="lt1"/>
                </a:solidFill>
                <a:latin typeface="Roboto"/>
                <a:ea typeface="Roboto"/>
                <a:cs typeface="Roboto"/>
                <a:sym typeface="Roboto"/>
              </a:rPr>
              <a:t> pe site.</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a:solidFill>
                  <a:schemeClr val="lt1"/>
                </a:solidFill>
                <a:latin typeface="Roboto"/>
                <a:ea typeface="Roboto"/>
                <a:cs typeface="Roboto"/>
                <a:sym typeface="Roboto"/>
              </a:rPr>
              <a:t>Id ul </a:t>
            </a:r>
            <a:r>
              <a:rPr lang="en-GB" sz="1100" b="1" dirty="0" err="1">
                <a:solidFill>
                  <a:schemeClr val="lt1"/>
                </a:solidFill>
                <a:latin typeface="Roboto"/>
                <a:ea typeface="Roboto"/>
                <a:cs typeface="Roboto"/>
                <a:sym typeface="Roboto"/>
              </a:rPr>
              <a:t>reprezinta</a:t>
            </a:r>
            <a:r>
              <a:rPr lang="en-GB" sz="1100" b="1" dirty="0">
                <a:solidFill>
                  <a:schemeClr val="lt1"/>
                </a:solidFill>
                <a:latin typeface="Roboto"/>
                <a:ea typeface="Roboto"/>
                <a:cs typeface="Roboto"/>
                <a:sym typeface="Roboto"/>
              </a:rPr>
              <a:t> un </a:t>
            </a:r>
            <a:r>
              <a:rPr lang="en-GB" sz="1100" b="1" dirty="0" err="1">
                <a:solidFill>
                  <a:schemeClr val="lt1"/>
                </a:solidFill>
                <a:latin typeface="Roboto"/>
                <a:ea typeface="Roboto"/>
                <a:cs typeface="Roboto"/>
                <a:sym typeface="Roboto"/>
              </a:rPr>
              <a:t>identificator</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unic</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un element, </a:t>
            </a:r>
            <a:r>
              <a:rPr lang="en-GB" sz="1100" b="1" dirty="0" err="1">
                <a:solidFill>
                  <a:schemeClr val="lt1"/>
                </a:solidFill>
                <a:latin typeface="Roboto"/>
                <a:ea typeface="Roboto"/>
                <a:cs typeface="Roboto"/>
                <a:sym typeface="Roboto"/>
              </a:rPr>
              <a:t>insa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adaugarea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multor</a:t>
            </a:r>
            <a:r>
              <a:rPr lang="en-GB" sz="1100" b="1" dirty="0">
                <a:solidFill>
                  <a:schemeClr val="lt1"/>
                </a:solidFill>
                <a:latin typeface="Roboto"/>
                <a:ea typeface="Roboto"/>
                <a:cs typeface="Roboto"/>
                <a:sym typeface="Roboto"/>
              </a:rPr>
              <a:t> id-</a:t>
            </a:r>
            <a:r>
              <a:rPr lang="en-GB" sz="1100" b="1" dirty="0" err="1">
                <a:solidFill>
                  <a:schemeClr val="lt1"/>
                </a:solidFill>
                <a:latin typeface="Roboto"/>
                <a:ea typeface="Roboto"/>
                <a:cs typeface="Roboto"/>
                <a:sym typeface="Roboto"/>
              </a:rPr>
              <a:t>uri</a:t>
            </a:r>
            <a:r>
              <a:rPr lang="en-GB" sz="1100" b="1" dirty="0">
                <a:solidFill>
                  <a:schemeClr val="lt1"/>
                </a:solidFill>
                <a:latin typeface="Roboto"/>
                <a:ea typeface="Roboto"/>
                <a:cs typeface="Roboto"/>
                <a:sym typeface="Roboto"/>
              </a:rPr>
              <a:t> pe o </a:t>
            </a:r>
            <a:r>
              <a:rPr lang="en-GB" sz="1100" b="1" dirty="0" err="1">
                <a:solidFill>
                  <a:schemeClr val="lt1"/>
                </a:solidFill>
                <a:latin typeface="Roboto"/>
                <a:ea typeface="Roboto"/>
                <a:cs typeface="Roboto"/>
                <a:sym typeface="Roboto"/>
              </a:rPr>
              <a:t>aplicatie</a:t>
            </a:r>
            <a:r>
              <a:rPr lang="en-GB" sz="1100" b="1" dirty="0">
                <a:solidFill>
                  <a:schemeClr val="lt1"/>
                </a:solidFill>
                <a:latin typeface="Roboto"/>
                <a:ea typeface="Roboto"/>
                <a:cs typeface="Roboto"/>
                <a:sym typeface="Roboto"/>
              </a:rPr>
              <a:t> web </a:t>
            </a:r>
            <a:r>
              <a:rPr lang="en-GB" sz="1100" b="1" dirty="0" err="1">
                <a:solidFill>
                  <a:schemeClr val="lt1"/>
                </a:solidFill>
                <a:latin typeface="Roboto"/>
                <a:ea typeface="Roboto"/>
                <a:cs typeface="Roboto"/>
                <a:sym typeface="Roboto"/>
              </a:rPr>
              <a:t>poate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duca</a:t>
            </a:r>
            <a:r>
              <a:rPr lang="en-GB" sz="1100" b="1" dirty="0">
                <a:solidFill>
                  <a:schemeClr val="lt1"/>
                </a:solidFill>
                <a:latin typeface="Roboto"/>
                <a:ea typeface="Roboto"/>
                <a:cs typeface="Roboto"/>
                <a:sym typeface="Roboto"/>
              </a:rPr>
              <a:t> la </a:t>
            </a:r>
            <a:r>
              <a:rPr lang="en-GB" sz="1100" b="1" dirty="0" err="1">
                <a:solidFill>
                  <a:schemeClr val="lt1"/>
                </a:solidFill>
                <a:latin typeface="Roboto"/>
                <a:ea typeface="Roboto"/>
                <a:cs typeface="Roboto"/>
                <a:sym typeface="Roboto"/>
              </a:rPr>
              <a:t>incetinirea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acesteia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motiv</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care </a:t>
            </a:r>
            <a:r>
              <a:rPr lang="en-GB" sz="1100" b="1" dirty="0" err="1">
                <a:solidFill>
                  <a:schemeClr val="lt1"/>
                </a:solidFill>
                <a:latin typeface="Roboto"/>
                <a:ea typeface="Roboto"/>
                <a:cs typeface="Roboto"/>
                <a:sym typeface="Roboto"/>
              </a:rPr>
              <a:t>vor</a:t>
            </a:r>
            <a:r>
              <a:rPr lang="en-GB" sz="1100" b="1" dirty="0">
                <a:solidFill>
                  <a:schemeClr val="lt1"/>
                </a:solidFill>
                <a:latin typeface="Roboto"/>
                <a:ea typeface="Roboto"/>
                <a:cs typeface="Roboto"/>
                <a:sym typeface="Roboto"/>
              </a:rPr>
              <a:t> fi </a:t>
            </a:r>
            <a:r>
              <a:rPr lang="en-GB" sz="1100" b="1" dirty="0" err="1">
                <a:solidFill>
                  <a:schemeClr val="lt1"/>
                </a:solidFill>
                <a:latin typeface="Roboto"/>
                <a:ea typeface="Roboto"/>
                <a:cs typeface="Roboto"/>
                <a:sym typeface="Roboto"/>
              </a:rPr>
              <a:t>destul</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putine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a:t>
            </a:r>
            <a:r>
              <a:rPr lang="en-GB" sz="1100" b="1" dirty="0">
                <a:solidFill>
                  <a:schemeClr val="lt1"/>
                </a:solidFill>
                <a:latin typeface="Roboto"/>
                <a:ea typeface="Roboto"/>
                <a:cs typeface="Roboto"/>
                <a:sym typeface="Roboto"/>
              </a:rPr>
              <a:t> care </a:t>
            </a:r>
            <a:r>
              <a:rPr lang="en-GB" sz="1100" b="1" dirty="0" err="1">
                <a:solidFill>
                  <a:schemeClr val="lt1"/>
                </a:solidFill>
                <a:latin typeface="Roboto"/>
                <a:ea typeface="Roboto"/>
                <a:cs typeface="Roboto"/>
                <a:sym typeface="Roboto"/>
              </a:rPr>
              <a:t>vor</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avea</a:t>
            </a:r>
            <a:r>
              <a:rPr lang="en-GB" sz="1100" b="1" dirty="0">
                <a:solidFill>
                  <a:schemeClr val="lt1"/>
                </a:solidFill>
                <a:latin typeface="Roboto"/>
                <a:ea typeface="Roboto"/>
                <a:cs typeface="Roboto"/>
                <a:sym typeface="Roboto"/>
              </a:rPr>
              <a:t> un id.</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 </a:t>
            </a:r>
            <a:r>
              <a:rPr lang="en-GB" sz="1100" b="1" dirty="0" err="1">
                <a:solidFill>
                  <a:schemeClr val="lt1"/>
                </a:solidFill>
                <a:latin typeface="Roboto"/>
                <a:ea typeface="Roboto"/>
                <a:cs typeface="Roboto"/>
                <a:sym typeface="Roboto"/>
              </a:rPr>
              <a:t>identifica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elementele</a:t>
            </a:r>
            <a:r>
              <a:rPr lang="en-GB" sz="1100" b="1" dirty="0">
                <a:solidFill>
                  <a:schemeClr val="lt1"/>
                </a:solidFill>
                <a:latin typeface="Roboto"/>
                <a:ea typeface="Roboto"/>
                <a:cs typeface="Roboto"/>
                <a:sym typeface="Roboto"/>
              </a:rPr>
              <a:t> in </a:t>
            </a:r>
            <a:r>
              <a:rPr lang="en-GB" sz="1100" b="1" dirty="0" err="1">
                <a:solidFill>
                  <a:schemeClr val="lt1"/>
                </a:solidFill>
                <a:latin typeface="Roboto"/>
                <a:ea typeface="Roboto"/>
                <a:cs typeface="Roboto"/>
                <a:sym typeface="Roboto"/>
              </a:rPr>
              <a:t>interfata</a:t>
            </a:r>
            <a:r>
              <a:rPr lang="en-GB" sz="1100" b="1" dirty="0">
                <a:solidFill>
                  <a:schemeClr val="lt1"/>
                </a:solidFill>
                <a:latin typeface="Roboto"/>
                <a:ea typeface="Roboto"/>
                <a:cs typeface="Roboto"/>
                <a:sym typeface="Roboto"/>
              </a:rPr>
              <a:t> web,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trebui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dam click </a:t>
            </a:r>
            <a:r>
              <a:rPr lang="en-GB" sz="1100" b="1" dirty="0" err="1">
                <a:solidFill>
                  <a:schemeClr val="lt1"/>
                </a:solidFill>
                <a:latin typeface="Roboto"/>
                <a:ea typeface="Roboto"/>
                <a:cs typeface="Roboto"/>
                <a:sym typeface="Roboto"/>
              </a:rPr>
              <a:t>dreapta</a:t>
            </a:r>
            <a:r>
              <a:rPr lang="en-GB" sz="1100" b="1" dirty="0">
                <a:solidFill>
                  <a:schemeClr val="lt1"/>
                </a:solidFill>
                <a:latin typeface="Roboto"/>
                <a:ea typeface="Roboto"/>
                <a:cs typeface="Roboto"/>
                <a:sym typeface="Roboto"/>
              </a:rPr>
              <a:t> pe </a:t>
            </a:r>
            <a:r>
              <a:rPr lang="en-GB" sz="1100" b="1" dirty="0" err="1">
                <a:solidFill>
                  <a:schemeClr val="lt1"/>
                </a:solidFill>
                <a:latin typeface="Roboto"/>
                <a:ea typeface="Roboto"/>
                <a:cs typeface="Roboto"/>
                <a:sym typeface="Roboto"/>
              </a:rPr>
              <a:t>elementul</a:t>
            </a:r>
            <a:r>
              <a:rPr lang="en-GB" sz="1100" b="1" dirty="0">
                <a:solidFill>
                  <a:schemeClr val="lt1"/>
                </a:solidFill>
                <a:latin typeface="Roboto"/>
                <a:ea typeface="Roboto"/>
                <a:cs typeface="Roboto"/>
                <a:sym typeface="Roboto"/>
              </a:rPr>
              <a:t> care ne </a:t>
            </a:r>
            <a:r>
              <a:rPr lang="en-GB" sz="1100" b="1" dirty="0" err="1">
                <a:solidFill>
                  <a:schemeClr val="lt1"/>
                </a:solidFill>
                <a:latin typeface="Roboto"/>
                <a:ea typeface="Roboto"/>
                <a:cs typeface="Roboto"/>
                <a:sym typeface="Roboto"/>
              </a:rPr>
              <a:t>intereseaza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dam inspect. Ulterior </a:t>
            </a:r>
            <a:r>
              <a:rPr lang="en-GB" sz="1100" b="1" dirty="0" err="1">
                <a:solidFill>
                  <a:schemeClr val="lt1"/>
                </a:solidFill>
                <a:latin typeface="Roboto"/>
                <a:ea typeface="Roboto"/>
                <a:cs typeface="Roboto"/>
                <a:sym typeface="Roboto"/>
              </a:rPr>
              <a:t>vom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apasa</a:t>
            </a:r>
            <a:r>
              <a:rPr lang="en-GB" sz="1100" b="1" dirty="0">
                <a:solidFill>
                  <a:schemeClr val="lt1"/>
                </a:solidFill>
                <a:latin typeface="Roboto"/>
                <a:ea typeface="Roboto"/>
                <a:cs typeface="Roboto"/>
                <a:sym typeface="Roboto"/>
              </a:rPr>
              <a:t> CTRL+F ca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incepem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formatarea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verificarea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selectorului</a:t>
            </a:r>
            <a:r>
              <a:rPr lang="en-GB" sz="1100" b="1" dirty="0">
                <a:solidFill>
                  <a:schemeClr val="lt1"/>
                </a:solidFill>
                <a:latin typeface="Roboto"/>
                <a:ea typeface="Roboto"/>
                <a:cs typeface="Roboto"/>
                <a:sym typeface="Roboto"/>
              </a:rPr>
              <a:t>, moment in care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aparea</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fereastra</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cautare</a:t>
            </a:r>
            <a:r>
              <a:rPr lang="en-GB" sz="1100" b="1" dirty="0">
                <a:solidFill>
                  <a:schemeClr val="lt1"/>
                </a:solidFill>
                <a:latin typeface="Roboto"/>
                <a:ea typeface="Roboto"/>
                <a:cs typeface="Roboto"/>
                <a:sym typeface="Roboto"/>
              </a:rPr>
              <a:t> sub </a:t>
            </a:r>
            <a:r>
              <a:rPr lang="en-GB" sz="1100" b="1" dirty="0" err="1">
                <a:solidFill>
                  <a:schemeClr val="lt1"/>
                </a:solidFill>
                <a:latin typeface="Roboto"/>
                <a:ea typeface="Roboto"/>
                <a:cs typeface="Roboto"/>
                <a:sym typeface="Roboto"/>
              </a:rPr>
              <a:t>codul</a:t>
            </a:r>
            <a:r>
              <a:rPr lang="en-GB" sz="1100" b="1" dirty="0">
                <a:solidFill>
                  <a:schemeClr val="lt1"/>
                </a:solidFill>
                <a:latin typeface="Roboto"/>
                <a:ea typeface="Roboto"/>
                <a:cs typeface="Roboto"/>
                <a:sym typeface="Roboto"/>
              </a:rPr>
              <a:t> HTML:</a:t>
            </a:r>
          </a:p>
          <a:p>
            <a:pPr marL="0" marR="0" lvl="0" indent="0" algn="l" rtl="0">
              <a:lnSpc>
                <a:spcPct val="100000"/>
              </a:lnSpc>
              <a:spcBef>
                <a:spcPts val="0"/>
              </a:spcBef>
              <a:spcAft>
                <a:spcPts val="0"/>
              </a:spcAft>
              <a:buClr>
                <a:srgbClr val="000000"/>
              </a:buClr>
              <a:buSzPts val="1400"/>
              <a:buFont typeface="Arial"/>
              <a:buNone/>
            </a:pPr>
            <a:endParaRPr lang="en-US"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lang="en-US"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a:solidFill>
                  <a:schemeClr val="lt1"/>
                </a:solidFill>
                <a:latin typeface="Roboto"/>
                <a:ea typeface="Roboto"/>
                <a:cs typeface="Roboto"/>
                <a:sym typeface="Roboto"/>
              </a:rPr>
              <a:t>In </a:t>
            </a:r>
            <a:r>
              <a:rPr lang="en-GB" sz="1100" b="1" dirty="0" err="1">
                <a:solidFill>
                  <a:schemeClr val="lt1"/>
                </a:solidFill>
                <a:latin typeface="Roboto"/>
                <a:ea typeface="Roboto"/>
                <a:cs typeface="Roboto"/>
                <a:sym typeface="Roboto"/>
              </a:rPr>
              <a:t>acest</a:t>
            </a:r>
            <a:r>
              <a:rPr lang="en-GB" sz="1100" b="1" dirty="0">
                <a:solidFill>
                  <a:schemeClr val="lt1"/>
                </a:solidFill>
                <a:latin typeface="Roboto"/>
                <a:ea typeface="Roboto"/>
                <a:cs typeface="Roboto"/>
                <a:sym typeface="Roboto"/>
              </a:rPr>
              <a:t> textbox </a:t>
            </a:r>
            <a:r>
              <a:rPr lang="en-GB" sz="1100" b="1" dirty="0" err="1">
                <a:solidFill>
                  <a:schemeClr val="lt1"/>
                </a:solidFill>
                <a:latin typeface="Roboto"/>
                <a:ea typeface="Roboto"/>
                <a:cs typeface="Roboto"/>
                <a:sym typeface="Roboto"/>
              </a:rPr>
              <a:t>putem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scriem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selectorul</a:t>
            </a:r>
            <a:r>
              <a:rPr lang="en-GB" sz="1100" b="1" dirty="0">
                <a:solidFill>
                  <a:schemeClr val="lt1"/>
                </a:solidFill>
                <a:latin typeface="Roboto"/>
                <a:ea typeface="Roboto"/>
                <a:cs typeface="Roboto"/>
                <a:sym typeface="Roboto"/>
              </a:rPr>
              <a:t> cu care </a:t>
            </a:r>
            <a:r>
              <a:rPr lang="en-GB" sz="1100" b="1" dirty="0" err="1">
                <a:solidFill>
                  <a:schemeClr val="lt1"/>
                </a:solidFill>
                <a:latin typeface="Roboto"/>
                <a:ea typeface="Roboto"/>
                <a:cs typeface="Roboto"/>
                <a:sym typeface="Roboto"/>
              </a:rPr>
              <a:t>vrem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identificam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 ne </a:t>
            </a:r>
            <a:r>
              <a:rPr lang="en-GB" sz="1100" b="1" dirty="0" err="1">
                <a:solidFill>
                  <a:schemeClr val="lt1"/>
                </a:solidFill>
                <a:latin typeface="Roboto"/>
                <a:ea typeface="Roboto"/>
                <a:cs typeface="Roboto"/>
                <a:sym typeface="Roboto"/>
              </a:rPr>
              <a:t>asigura</a:t>
            </a:r>
            <a:r>
              <a:rPr lang="en-GB" sz="1100" b="1" dirty="0">
                <a:solidFill>
                  <a:schemeClr val="lt1"/>
                </a:solidFill>
                <a:latin typeface="Roboto"/>
                <a:ea typeface="Roboto"/>
                <a:cs typeface="Roboto"/>
                <a:sym typeface="Roboto"/>
              </a:rPr>
              <a:t> ca </a:t>
            </a:r>
            <a:r>
              <a:rPr lang="en-GB" sz="1100" b="1" dirty="0" err="1">
                <a:solidFill>
                  <a:schemeClr val="lt1"/>
                </a:solidFill>
                <a:latin typeface="Roboto"/>
                <a:ea typeface="Roboto"/>
                <a:cs typeface="Roboto"/>
                <a:sym typeface="Roboto"/>
              </a:rPr>
              <a:t>el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unic</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elementul</a:t>
            </a:r>
            <a:r>
              <a:rPr lang="en-GB" sz="1100" b="1" dirty="0">
                <a:solidFill>
                  <a:schemeClr val="lt1"/>
                </a:solidFill>
                <a:latin typeface="Roboto"/>
                <a:ea typeface="Roboto"/>
                <a:cs typeface="Roboto"/>
                <a:sym typeface="Roboto"/>
              </a:rPr>
              <a:t> de tip email de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jos</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putem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vedea</a:t>
            </a:r>
            <a:r>
              <a:rPr lang="en-GB" sz="1100" b="1" dirty="0">
                <a:solidFill>
                  <a:schemeClr val="lt1"/>
                </a:solidFill>
                <a:latin typeface="Roboto"/>
                <a:ea typeface="Roboto"/>
                <a:cs typeface="Roboto"/>
                <a:sym typeface="Roboto"/>
              </a:rPr>
              <a:t> ca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identificat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printre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altele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dintr</a:t>
            </a:r>
            <a:r>
              <a:rPr lang="en-GB" sz="1100" b="1" dirty="0">
                <a:solidFill>
                  <a:schemeClr val="lt1"/>
                </a:solidFill>
                <a:latin typeface="Roboto"/>
                <a:ea typeface="Roboto"/>
                <a:cs typeface="Roboto"/>
                <a:sym typeface="Roboto"/>
              </a:rPr>
              <a:t>-o </a:t>
            </a:r>
            <a:r>
              <a:rPr lang="en-GB" sz="1100" b="1" dirty="0" err="1">
                <a:solidFill>
                  <a:schemeClr val="lt1"/>
                </a:solidFill>
                <a:latin typeface="Roboto"/>
                <a:ea typeface="Roboto"/>
                <a:cs typeface="Roboto"/>
                <a:sym typeface="Roboto"/>
              </a:rPr>
              <a:t>pereche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cheie:valoare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unde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cheia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“id”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valoarea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i="1" dirty="0" err="1">
                <a:solidFill>
                  <a:schemeClr val="lt1"/>
                </a:solidFill>
                <a:latin typeface="Roboto"/>
                <a:ea typeface="Roboto"/>
                <a:cs typeface="Roboto"/>
                <a:sym typeface="Roboto"/>
              </a:rPr>
              <a:t>loginform</a:t>
            </a:r>
            <a:r>
              <a:rPr lang="en-GB" sz="1100" b="1" i="1" dirty="0">
                <a:solidFill>
                  <a:schemeClr val="lt1"/>
                </a:solidFill>
                <a:latin typeface="Roboto"/>
                <a:ea typeface="Roboto"/>
                <a:cs typeface="Roboto"/>
                <a:sym typeface="Roboto"/>
              </a:rPr>
              <a:t>-email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Cautarea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dupa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atribut</a:t>
            </a:r>
            <a:r>
              <a:rPr lang="en-GB" sz="1100" b="1" dirty="0">
                <a:solidFill>
                  <a:schemeClr val="lt1"/>
                </a:solidFill>
                <a:latin typeface="Roboto"/>
                <a:ea typeface="Roboto"/>
                <a:cs typeface="Roboto"/>
                <a:sym typeface="Roboto"/>
              </a:rPr>
              <a:t>=</a:t>
            </a:r>
            <a:r>
              <a:rPr lang="en-GB" sz="1100" b="1" dirty="0" err="1">
                <a:solidFill>
                  <a:schemeClr val="lt1"/>
                </a:solidFill>
                <a:latin typeface="Roboto"/>
                <a:ea typeface="Roboto"/>
                <a:cs typeface="Roboto"/>
                <a:sym typeface="Roboto"/>
              </a:rPr>
              <a:t>valoare</a:t>
            </a:r>
            <a:r>
              <a:rPr lang="en-GB" sz="1100" b="1" dirty="0">
                <a:solidFill>
                  <a:schemeClr val="lt1"/>
                </a:solidFill>
                <a:latin typeface="Roboto"/>
                <a:ea typeface="Roboto"/>
                <a:cs typeface="Roboto"/>
                <a:sym typeface="Roboto"/>
              </a:rPr>
              <a:t> se face </a:t>
            </a:r>
            <a:r>
              <a:rPr lang="en-GB" sz="1100" b="1" dirty="0" err="1">
                <a:solidFill>
                  <a:schemeClr val="lt1"/>
                </a:solidFill>
                <a:latin typeface="Roboto"/>
                <a:ea typeface="Roboto"/>
                <a:cs typeface="Roboto"/>
                <a:sym typeface="Roboto"/>
              </a:rPr>
              <a:t>intre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paranteze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patrate</a:t>
            </a:r>
            <a:r>
              <a:rPr lang="en-GB" sz="1100" b="1" dirty="0">
                <a:solidFill>
                  <a:schemeClr val="lt1"/>
                </a:solidFill>
                <a:latin typeface="Roboto"/>
                <a:ea typeface="Roboto"/>
                <a:cs typeface="Roboto"/>
                <a:sym typeface="Roboto"/>
              </a:rPr>
              <a:t> ca in </a:t>
            </a:r>
            <a:r>
              <a:rPr lang="en-GB" sz="1100" b="1" dirty="0" err="1">
                <a:solidFill>
                  <a:schemeClr val="lt1"/>
                </a:solidFill>
                <a:latin typeface="Roboto"/>
                <a:ea typeface="Roboto"/>
                <a:cs typeface="Roboto"/>
                <a:sym typeface="Roboto"/>
              </a:rPr>
              <a:t>poza</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jos.</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Observati</a:t>
            </a:r>
            <a:r>
              <a:rPr lang="en-GB" sz="1100" b="1" dirty="0">
                <a:solidFill>
                  <a:schemeClr val="lt1"/>
                </a:solidFill>
                <a:latin typeface="Roboto"/>
                <a:ea typeface="Roboto"/>
                <a:cs typeface="Roboto"/>
                <a:sym typeface="Roboto"/>
              </a:rPr>
              <a:t> ca </a:t>
            </a:r>
            <a:r>
              <a:rPr lang="en-GB" sz="1100" b="1" dirty="0" err="1">
                <a:solidFill>
                  <a:schemeClr val="lt1"/>
                </a:solidFill>
                <a:latin typeface="Roboto"/>
                <a:ea typeface="Roboto"/>
                <a:cs typeface="Roboto"/>
                <a:sym typeface="Roboto"/>
              </a:rPr>
              <a:t>atunci</a:t>
            </a:r>
            <a:r>
              <a:rPr lang="en-GB" sz="1100" b="1" dirty="0">
                <a:solidFill>
                  <a:schemeClr val="lt1"/>
                </a:solidFill>
                <a:latin typeface="Roboto"/>
                <a:ea typeface="Roboto"/>
                <a:cs typeface="Roboto"/>
                <a:sym typeface="Roboto"/>
              </a:rPr>
              <a:t> cand </a:t>
            </a:r>
            <a:r>
              <a:rPr lang="en-GB" sz="1100" b="1" dirty="0" err="1">
                <a:solidFill>
                  <a:schemeClr val="lt1"/>
                </a:solidFill>
                <a:latin typeface="Roboto"/>
                <a:ea typeface="Roboto"/>
                <a:cs typeface="Roboto"/>
                <a:sym typeface="Roboto"/>
              </a:rPr>
              <a:t>elementul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gasit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marcat</a:t>
            </a:r>
            <a:r>
              <a:rPr lang="en-GB" sz="1100" b="1" dirty="0">
                <a:solidFill>
                  <a:schemeClr val="lt1"/>
                </a:solidFill>
                <a:latin typeface="Roboto"/>
                <a:ea typeface="Roboto"/>
                <a:cs typeface="Roboto"/>
                <a:sym typeface="Roboto"/>
              </a:rPr>
              <a:t> cu </a:t>
            </a:r>
            <a:r>
              <a:rPr lang="en-GB" sz="1100" b="1" dirty="0" err="1">
                <a:solidFill>
                  <a:schemeClr val="lt1"/>
                </a:solidFill>
                <a:latin typeface="Roboto"/>
                <a:ea typeface="Roboto"/>
                <a:cs typeface="Roboto"/>
                <a:sym typeface="Roboto"/>
              </a:rPr>
              <a:t>galben</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p:txBody>
      </p:sp>
      <p:pic>
        <p:nvPicPr>
          <p:cNvPr id="268" name="Google Shape;268;g1108150b074_0_43"/>
          <p:cNvPicPr preferRelativeResize="0"/>
          <p:nvPr/>
        </p:nvPicPr>
        <p:blipFill>
          <a:blip r:embed="rId3">
            <a:alphaModFix/>
          </a:blip>
          <a:stretch>
            <a:fillRect/>
          </a:stretch>
        </p:blipFill>
        <p:spPr>
          <a:xfrm>
            <a:off x="3826114" y="3640735"/>
            <a:ext cx="4840096" cy="565378"/>
          </a:xfrm>
          <a:prstGeom prst="rect">
            <a:avLst/>
          </a:prstGeom>
          <a:noFill/>
          <a:ln>
            <a:noFill/>
          </a:ln>
        </p:spPr>
      </p:pic>
      <p:pic>
        <p:nvPicPr>
          <p:cNvPr id="269" name="Google Shape;269;g1108150b074_0_43"/>
          <p:cNvPicPr preferRelativeResize="0"/>
          <p:nvPr/>
        </p:nvPicPr>
        <p:blipFill>
          <a:blip r:embed="rId4">
            <a:alphaModFix/>
          </a:blip>
          <a:stretch>
            <a:fillRect/>
          </a:stretch>
        </p:blipFill>
        <p:spPr>
          <a:xfrm>
            <a:off x="385072" y="2392086"/>
            <a:ext cx="8281137" cy="298628"/>
          </a:xfrm>
          <a:prstGeom prst="rect">
            <a:avLst/>
          </a:prstGeom>
          <a:noFill/>
          <a:ln>
            <a:noFill/>
          </a:ln>
        </p:spPr>
      </p:pic>
      <p:pic>
        <p:nvPicPr>
          <p:cNvPr id="270" name="Google Shape;270;g1108150b074_0_43"/>
          <p:cNvPicPr preferRelativeResize="0"/>
          <p:nvPr/>
        </p:nvPicPr>
        <p:blipFill>
          <a:blip r:embed="rId5">
            <a:alphaModFix/>
          </a:blip>
          <a:stretch>
            <a:fillRect/>
          </a:stretch>
        </p:blipFill>
        <p:spPr>
          <a:xfrm>
            <a:off x="385072" y="3491421"/>
            <a:ext cx="3274948" cy="8640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44b7ec9674_0_14"/>
          <p:cNvSpPr txBox="1">
            <a:spLocks noGrp="1"/>
          </p:cNvSpPr>
          <p:nvPr>
            <p:ph type="ctrTitle" idx="6"/>
          </p:nvPr>
        </p:nvSpPr>
        <p:spPr>
          <a:xfrm>
            <a:off x="153850" y="69375"/>
            <a:ext cx="43248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Selectori - ClassName</a:t>
            </a:r>
            <a:endParaRPr b="1">
              <a:solidFill>
                <a:schemeClr val="lt2"/>
              </a:solidFill>
              <a:latin typeface="Roboto"/>
              <a:ea typeface="Roboto"/>
              <a:cs typeface="Roboto"/>
              <a:sym typeface="Roboto"/>
            </a:endParaRPr>
          </a:p>
        </p:txBody>
      </p:sp>
      <p:cxnSp>
        <p:nvCxnSpPr>
          <p:cNvPr id="276" name="Google Shape;276;g244b7ec9674_0_14"/>
          <p:cNvCxnSpPr/>
          <p:nvPr/>
        </p:nvCxnSpPr>
        <p:spPr>
          <a:xfrm>
            <a:off x="311700" y="636238"/>
            <a:ext cx="8520600" cy="0"/>
          </a:xfrm>
          <a:prstGeom prst="straightConnector1">
            <a:avLst/>
          </a:prstGeom>
          <a:noFill/>
          <a:ln w="9525" cap="flat" cmpd="sng">
            <a:solidFill>
              <a:schemeClr val="accent1"/>
            </a:solidFill>
            <a:prstDash val="solid"/>
            <a:round/>
            <a:headEnd type="none" w="sm" len="sm"/>
            <a:tailEnd type="none" w="sm" len="sm"/>
          </a:ln>
        </p:spPr>
      </p:cxnSp>
      <p:sp>
        <p:nvSpPr>
          <p:cNvPr id="277" name="Google Shape;277;g244b7ec9674_0_14"/>
          <p:cNvSpPr txBox="1"/>
          <p:nvPr/>
        </p:nvSpPr>
        <p:spPr>
          <a:xfrm>
            <a:off x="311700" y="1416500"/>
            <a:ext cx="85206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Roboto"/>
              <a:ea typeface="Roboto"/>
              <a:cs typeface="Roboto"/>
              <a:sym typeface="Roboto"/>
            </a:endParaRPr>
          </a:p>
        </p:txBody>
      </p:sp>
      <p:sp>
        <p:nvSpPr>
          <p:cNvPr id="278" name="Google Shape;278;g244b7ec9674_0_14"/>
          <p:cNvSpPr txBox="1"/>
          <p:nvPr/>
        </p:nvSpPr>
        <p:spPr>
          <a:xfrm>
            <a:off x="311700" y="675975"/>
            <a:ext cx="8520600" cy="390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100" b="1">
                <a:solidFill>
                  <a:schemeClr val="lt1"/>
                </a:solidFill>
                <a:latin typeface="Roboto"/>
                <a:ea typeface="Roboto"/>
                <a:cs typeface="Roboto"/>
                <a:sym typeface="Roboto"/>
              </a:rPr>
              <a:t>Clasa este un alt tip de selector prin care putem sa identificam elementele, dar dezavantajul acestuia este ca de cele mai multe ori nu este unic si trebuie sa il folosim in combinatie cu alti selectori pentru a identifica elementele in mod unic.</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a:solidFill>
                  <a:schemeClr val="lt1"/>
                </a:solidFill>
                <a:latin typeface="Roboto"/>
                <a:ea typeface="Roboto"/>
                <a:cs typeface="Roboto"/>
                <a:sym typeface="Roboto"/>
              </a:rPr>
              <a:t>O clasa in general este folosita in programare pentru a grupa anumite elemente in functie de anumite caracteristici comune, astfel incat acestea sa poata sa fie modificate impreuna si sa eficientizam scrierea de cod.</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a:solidFill>
                  <a:schemeClr val="lt1"/>
                </a:solidFill>
                <a:latin typeface="Roboto"/>
                <a:ea typeface="Roboto"/>
                <a:cs typeface="Roboto"/>
                <a:sym typeface="Roboto"/>
              </a:rPr>
              <a:t>Elementul de tip input identificat anterior poate fi si el identificat prin intermediul selectorului de tip classname, deoarece in constructia lui exista o pereche de tip atribut = valoare unde atributul este class si  valoarea este “</a:t>
            </a:r>
            <a:r>
              <a:rPr lang="en-GB" sz="1100" b="1" i="1">
                <a:solidFill>
                  <a:schemeClr val="lt1"/>
                </a:solidFill>
                <a:latin typeface="Roboto"/>
                <a:ea typeface="Roboto"/>
                <a:cs typeface="Roboto"/>
                <a:sym typeface="Roboto"/>
              </a:rPr>
              <a:t>no-form-control ng-pristine ng-valid md-input ng-empty ng-touched</a:t>
            </a:r>
            <a:r>
              <a:rPr lang="en-GB" sz="1100" b="1">
                <a:solidFill>
                  <a:schemeClr val="lt1"/>
                </a:solidFill>
                <a:latin typeface="Roboto"/>
                <a:ea typeface="Roboto"/>
                <a:cs typeface="Roboto"/>
                <a:sym typeface="Roboto"/>
              </a:rPr>
              <a:t>”</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a:solidFill>
                  <a:schemeClr val="accent1"/>
                </a:solidFill>
                <a:latin typeface="Roboto"/>
                <a:ea typeface="Roboto"/>
                <a:cs typeface="Roboto"/>
                <a:sym typeface="Roboto"/>
              </a:rPr>
              <a:t>Atentie!!! </a:t>
            </a:r>
            <a:r>
              <a:rPr lang="en-GB" sz="1100" b="1">
                <a:solidFill>
                  <a:schemeClr val="lt1"/>
                </a:solidFill>
                <a:latin typeface="Roboto"/>
                <a:ea typeface="Roboto"/>
                <a:cs typeface="Roboto"/>
                <a:sym typeface="Roboto"/>
              </a:rPr>
              <a:t>Daca o clasa contine spatii inseamna ca avem de fapt mai multe clase separate prin spatiu. In cazul elementului de mai sus, acesta este reprezentat de sase clase: </a:t>
            </a:r>
            <a:r>
              <a:rPr lang="en-GB" sz="1100" b="1" i="1">
                <a:solidFill>
                  <a:schemeClr val="lt1"/>
                </a:solidFill>
                <a:latin typeface="Roboto"/>
                <a:ea typeface="Roboto"/>
                <a:cs typeface="Roboto"/>
                <a:sym typeface="Roboto"/>
              </a:rPr>
              <a:t>no-form-control</a:t>
            </a:r>
            <a:r>
              <a:rPr lang="en-GB" sz="1100" b="1">
                <a:solidFill>
                  <a:schemeClr val="lt1"/>
                </a:solidFill>
                <a:latin typeface="Roboto"/>
                <a:ea typeface="Roboto"/>
                <a:cs typeface="Roboto"/>
                <a:sym typeface="Roboto"/>
              </a:rPr>
              <a:t>, </a:t>
            </a:r>
            <a:r>
              <a:rPr lang="en-GB" sz="1100" b="1" i="1">
                <a:solidFill>
                  <a:schemeClr val="lt1"/>
                </a:solidFill>
                <a:latin typeface="Roboto"/>
                <a:ea typeface="Roboto"/>
                <a:cs typeface="Roboto"/>
                <a:sym typeface="Roboto"/>
              </a:rPr>
              <a:t>ng-pristine, ng-untouched, ng-valid, md-input </a:t>
            </a:r>
            <a:r>
              <a:rPr lang="en-GB" sz="1100" b="1">
                <a:solidFill>
                  <a:schemeClr val="lt1"/>
                </a:solidFill>
                <a:latin typeface="Roboto"/>
                <a:ea typeface="Roboto"/>
                <a:cs typeface="Roboto"/>
                <a:sym typeface="Roboto"/>
              </a:rPr>
              <a:t>si </a:t>
            </a:r>
            <a:r>
              <a:rPr lang="en-GB" sz="1100" b="1" i="1">
                <a:solidFill>
                  <a:schemeClr val="lt1"/>
                </a:solidFill>
                <a:latin typeface="Roboto"/>
                <a:ea typeface="Roboto"/>
                <a:cs typeface="Roboto"/>
                <a:sym typeface="Roboto"/>
              </a:rPr>
              <a:t>ng-empty.</a:t>
            </a:r>
            <a:r>
              <a:rPr lang="en-GB" sz="1100" b="1">
                <a:solidFill>
                  <a:schemeClr val="lt1"/>
                </a:solidFill>
                <a:latin typeface="Roboto"/>
                <a:ea typeface="Roboto"/>
                <a:cs typeface="Roboto"/>
                <a:sym typeface="Roboto"/>
              </a:rPr>
              <a:t> In acest caz cautarea elementelor se va face dupa TOATE CLASELE in HTML si respectiv dupa o singura clasa, la alegere, in Python (intr-un final  ne intereseaza mai ales ce scriem in python pentru ca acolo vom face automatizarea). Chiar daca in html va functiona cautarea dupa toate consecutiv, Python stie sa caute doar dupa una singura. </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a:solidFill>
                <a:schemeClr val="lt1"/>
              </a:solidFill>
              <a:latin typeface="Roboto"/>
              <a:ea typeface="Roboto"/>
              <a:cs typeface="Roboto"/>
              <a:sym typeface="Roboto"/>
            </a:endParaRPr>
          </a:p>
        </p:txBody>
      </p:sp>
      <p:pic>
        <p:nvPicPr>
          <p:cNvPr id="279" name="Google Shape;279;g244b7ec9674_0_14"/>
          <p:cNvPicPr preferRelativeResize="0"/>
          <p:nvPr/>
        </p:nvPicPr>
        <p:blipFill>
          <a:blip r:embed="rId3">
            <a:alphaModFix/>
          </a:blip>
          <a:stretch>
            <a:fillRect/>
          </a:stretch>
        </p:blipFill>
        <p:spPr>
          <a:xfrm>
            <a:off x="428050" y="2557225"/>
            <a:ext cx="6812001" cy="459000"/>
          </a:xfrm>
          <a:prstGeom prst="rect">
            <a:avLst/>
          </a:prstGeom>
          <a:noFill/>
          <a:ln>
            <a:noFill/>
          </a:ln>
        </p:spPr>
      </p:pic>
      <p:pic>
        <p:nvPicPr>
          <p:cNvPr id="280" name="Google Shape;280;g244b7ec9674_0_14"/>
          <p:cNvPicPr preferRelativeResize="0"/>
          <p:nvPr/>
        </p:nvPicPr>
        <p:blipFill>
          <a:blip r:embed="rId4">
            <a:alphaModFix/>
          </a:blip>
          <a:stretch>
            <a:fillRect/>
          </a:stretch>
        </p:blipFill>
        <p:spPr>
          <a:xfrm>
            <a:off x="428051" y="4114100"/>
            <a:ext cx="3109126" cy="690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1108150b074_0_58"/>
          <p:cNvSpPr txBox="1">
            <a:spLocks noGrp="1"/>
          </p:cNvSpPr>
          <p:nvPr>
            <p:ph type="ctrTitle" idx="6"/>
          </p:nvPr>
        </p:nvSpPr>
        <p:spPr>
          <a:xfrm>
            <a:off x="311700" y="312175"/>
            <a:ext cx="32115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Selectori - Name</a:t>
            </a:r>
            <a:endParaRPr b="1">
              <a:solidFill>
                <a:schemeClr val="lt2"/>
              </a:solidFill>
              <a:latin typeface="Roboto"/>
              <a:ea typeface="Roboto"/>
              <a:cs typeface="Roboto"/>
              <a:sym typeface="Roboto"/>
            </a:endParaRPr>
          </a:p>
        </p:txBody>
      </p:sp>
      <p:cxnSp>
        <p:nvCxnSpPr>
          <p:cNvPr id="286" name="Google Shape;286;g1108150b074_0_58"/>
          <p:cNvCxnSpPr/>
          <p:nvPr/>
        </p:nvCxnSpPr>
        <p:spPr>
          <a:xfrm>
            <a:off x="311700" y="918775"/>
            <a:ext cx="8520600" cy="0"/>
          </a:xfrm>
          <a:prstGeom prst="straightConnector1">
            <a:avLst/>
          </a:prstGeom>
          <a:noFill/>
          <a:ln w="9525" cap="flat" cmpd="sng">
            <a:solidFill>
              <a:schemeClr val="accent1"/>
            </a:solidFill>
            <a:prstDash val="solid"/>
            <a:round/>
            <a:headEnd type="none" w="sm" len="sm"/>
            <a:tailEnd type="none" w="sm" len="sm"/>
          </a:ln>
        </p:spPr>
      </p:cxnSp>
      <p:sp>
        <p:nvSpPr>
          <p:cNvPr id="287" name="Google Shape;287;g1108150b074_0_58"/>
          <p:cNvSpPr txBox="1"/>
          <p:nvPr/>
        </p:nvSpPr>
        <p:spPr>
          <a:xfrm>
            <a:off x="353250" y="1725150"/>
            <a:ext cx="8520600" cy="1031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Selectorul</a:t>
            </a:r>
            <a:r>
              <a:rPr lang="en-GB" sz="1100" b="1" dirty="0">
                <a:solidFill>
                  <a:schemeClr val="lt1"/>
                </a:solidFill>
                <a:latin typeface="Roboto"/>
                <a:ea typeface="Roboto"/>
                <a:cs typeface="Roboto"/>
                <a:sym typeface="Roboto"/>
              </a:rPr>
              <a:t> de tip name, la </a:t>
            </a:r>
            <a:r>
              <a:rPr lang="en-GB" sz="1100" b="1" dirty="0" err="1">
                <a:solidFill>
                  <a:schemeClr val="lt1"/>
                </a:solidFill>
                <a:latin typeface="Roboto"/>
                <a:ea typeface="Roboto"/>
                <a:cs typeface="Roboto"/>
                <a:sym typeface="Roboto"/>
              </a:rPr>
              <a:t>fel</a:t>
            </a:r>
            <a:r>
              <a:rPr lang="en-GB" sz="1100" b="1" dirty="0">
                <a:solidFill>
                  <a:schemeClr val="lt1"/>
                </a:solidFill>
                <a:latin typeface="Roboto"/>
                <a:ea typeface="Roboto"/>
                <a:cs typeface="Roboto"/>
                <a:sym typeface="Roboto"/>
              </a:rPr>
              <a:t> ca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selectorii</a:t>
            </a:r>
            <a:r>
              <a:rPr lang="en-GB" sz="1100" b="1" dirty="0">
                <a:solidFill>
                  <a:schemeClr val="lt1"/>
                </a:solidFill>
                <a:latin typeface="Roboto"/>
                <a:ea typeface="Roboto"/>
                <a:cs typeface="Roboto"/>
                <a:sym typeface="Roboto"/>
              </a:rPr>
              <a:t> de tip id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respectiv</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classname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a:t>
            </a:r>
            <a:r>
              <a:rPr lang="en-GB" sz="1100" b="1" dirty="0">
                <a:solidFill>
                  <a:schemeClr val="lt1"/>
                </a:solidFill>
                <a:latin typeface="Roboto"/>
                <a:ea typeface="Roboto"/>
                <a:cs typeface="Roboto"/>
                <a:sym typeface="Roboto"/>
              </a:rPr>
              <a:t> in </a:t>
            </a:r>
            <a:r>
              <a:rPr lang="en-GB" sz="1100" b="1" dirty="0" err="1">
                <a:solidFill>
                  <a:schemeClr val="lt1"/>
                </a:solidFill>
                <a:latin typeface="Roboto"/>
                <a:ea typeface="Roboto"/>
                <a:cs typeface="Roboto"/>
                <a:sym typeface="Roboto"/>
              </a:rPr>
              <a:t>pagina</a:t>
            </a:r>
            <a:r>
              <a:rPr lang="en-GB" sz="1100" b="1" dirty="0">
                <a:solidFill>
                  <a:schemeClr val="lt1"/>
                </a:solidFill>
                <a:latin typeface="Roboto"/>
                <a:ea typeface="Roboto"/>
                <a:cs typeface="Roboto"/>
                <a:sym typeface="Roboto"/>
              </a:rPr>
              <a:t> web pe </a:t>
            </a:r>
            <a:r>
              <a:rPr lang="en-GB" sz="1100" b="1" dirty="0" err="1">
                <a:solidFill>
                  <a:schemeClr val="lt1"/>
                </a:solidFill>
                <a:latin typeface="Roboto"/>
                <a:ea typeface="Roboto"/>
                <a:cs typeface="Roboto"/>
                <a:sym typeface="Roboto"/>
              </a:rPr>
              <a:t>baza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perechilor</a:t>
            </a:r>
            <a:r>
              <a:rPr lang="en-GB" sz="1100" b="1" dirty="0">
                <a:solidFill>
                  <a:schemeClr val="lt1"/>
                </a:solidFill>
                <a:latin typeface="Roboto"/>
                <a:ea typeface="Roboto"/>
                <a:cs typeface="Roboto"/>
                <a:sym typeface="Roboto"/>
              </a:rPr>
              <a:t> de tip </a:t>
            </a:r>
            <a:r>
              <a:rPr lang="en-GB" sz="1100" b="1" dirty="0" err="1">
                <a:solidFill>
                  <a:schemeClr val="lt1"/>
                </a:solidFill>
                <a:latin typeface="Roboto"/>
                <a:ea typeface="Roboto"/>
                <a:cs typeface="Roboto"/>
                <a:sym typeface="Roboto"/>
              </a:rPr>
              <a:t>atribut</a:t>
            </a:r>
            <a:r>
              <a:rPr lang="en-GB" sz="1100" b="1" dirty="0">
                <a:solidFill>
                  <a:schemeClr val="lt1"/>
                </a:solidFill>
                <a:latin typeface="Roboto"/>
                <a:ea typeface="Roboto"/>
                <a:cs typeface="Roboto"/>
                <a:sym typeface="Roboto"/>
              </a:rPr>
              <a:t>=</a:t>
            </a:r>
            <a:r>
              <a:rPr lang="en-GB" sz="1100" b="1" dirty="0" err="1">
                <a:solidFill>
                  <a:schemeClr val="lt1"/>
                </a:solidFill>
                <a:latin typeface="Roboto"/>
                <a:ea typeface="Roboto"/>
                <a:cs typeface="Roboto"/>
                <a:sym typeface="Roboto"/>
              </a:rPr>
              <a:t>valoare</a:t>
            </a:r>
            <a:r>
              <a:rPr lang="en-GB" sz="1100" b="1" dirty="0">
                <a:solidFill>
                  <a:schemeClr val="lt1"/>
                </a:solidFill>
                <a:latin typeface="Roboto"/>
                <a:ea typeface="Roboto"/>
                <a:cs typeface="Roboto"/>
                <a:sym typeface="Roboto"/>
              </a:rPr>
              <a:t> care </a:t>
            </a:r>
            <a:r>
              <a:rPr lang="en-GB" sz="1100" b="1" dirty="0" err="1">
                <a:solidFill>
                  <a:schemeClr val="lt1"/>
                </a:solidFill>
                <a:latin typeface="Roboto"/>
                <a:ea typeface="Roboto"/>
                <a:cs typeface="Roboto"/>
                <a:sym typeface="Roboto"/>
              </a:rPr>
              <a:t>reprezinta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elementul</a:t>
            </a:r>
            <a:r>
              <a:rPr lang="en-GB" sz="1100" b="1" dirty="0">
                <a:solidFill>
                  <a:schemeClr val="lt1"/>
                </a:solidFill>
                <a:latin typeface="Roboto"/>
                <a:ea typeface="Roboto"/>
                <a:cs typeface="Roboto"/>
                <a:sym typeface="Roboto"/>
              </a:rPr>
              <a:t>.</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In </a:t>
            </a:r>
            <a:r>
              <a:rPr lang="en-GB" sz="1100" b="1" dirty="0" err="1">
                <a:solidFill>
                  <a:schemeClr val="lt1"/>
                </a:solidFill>
                <a:latin typeface="Roboto"/>
                <a:ea typeface="Roboto"/>
                <a:cs typeface="Roboto"/>
                <a:sym typeface="Roboto"/>
              </a:rPr>
              <a:t>cazul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elementului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identificat</a:t>
            </a:r>
            <a:r>
              <a:rPr lang="en-GB" sz="1100" b="1" dirty="0">
                <a:solidFill>
                  <a:schemeClr val="lt1"/>
                </a:solidFill>
                <a:latin typeface="Roboto"/>
                <a:ea typeface="Roboto"/>
                <a:cs typeface="Roboto"/>
                <a:sym typeface="Roboto"/>
              </a:rPr>
              <a:t> anterior, </a:t>
            </a:r>
            <a:r>
              <a:rPr lang="en-GB" sz="1100" b="1" dirty="0" err="1">
                <a:solidFill>
                  <a:schemeClr val="lt1"/>
                </a:solidFill>
                <a:latin typeface="Roboto"/>
                <a:ea typeface="Roboto"/>
                <a:cs typeface="Roboto"/>
                <a:sym typeface="Roboto"/>
              </a:rPr>
              <a:t>putem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observa</a:t>
            </a:r>
            <a:r>
              <a:rPr lang="en-GB" sz="1100" b="1" dirty="0">
                <a:solidFill>
                  <a:schemeClr val="lt1"/>
                </a:solidFill>
                <a:latin typeface="Roboto"/>
                <a:ea typeface="Roboto"/>
                <a:cs typeface="Roboto"/>
                <a:sym typeface="Roboto"/>
              </a:rPr>
              <a:t> ca are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pereche</a:t>
            </a:r>
            <a:r>
              <a:rPr lang="en-GB" sz="1100" b="1" dirty="0">
                <a:solidFill>
                  <a:schemeClr val="lt1"/>
                </a:solidFill>
                <a:latin typeface="Roboto"/>
                <a:ea typeface="Roboto"/>
                <a:cs typeface="Roboto"/>
                <a:sym typeface="Roboto"/>
              </a:rPr>
              <a:t> in care </a:t>
            </a:r>
            <a:r>
              <a:rPr lang="en-GB" sz="1100" b="1" dirty="0" err="1">
                <a:solidFill>
                  <a:schemeClr val="lt1"/>
                </a:solidFill>
                <a:latin typeface="Roboto"/>
                <a:ea typeface="Roboto"/>
                <a:cs typeface="Roboto"/>
                <a:sym typeface="Roboto"/>
              </a:rPr>
              <a:t>atributul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name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valoarea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i="1" dirty="0" err="1">
                <a:solidFill>
                  <a:schemeClr val="lt1"/>
                </a:solidFill>
                <a:latin typeface="Roboto"/>
                <a:ea typeface="Roboto"/>
                <a:cs typeface="Roboto"/>
                <a:sym typeface="Roboto"/>
              </a:rPr>
              <a:t>LoginForm</a:t>
            </a:r>
            <a:r>
              <a:rPr lang="en-GB" sz="1100" b="1" i="1" dirty="0">
                <a:solidFill>
                  <a:schemeClr val="lt1"/>
                </a:solidFill>
                <a:latin typeface="Roboto"/>
                <a:ea typeface="Roboto"/>
                <a:cs typeface="Roboto"/>
                <a:sym typeface="Roboto"/>
              </a:rPr>
              <a:t>[email]”</a:t>
            </a:r>
            <a:endParaRPr sz="1100" b="1" i="1" dirty="0">
              <a:solidFill>
                <a:schemeClr val="lt1"/>
              </a:solidFill>
              <a:latin typeface="Roboto"/>
              <a:ea typeface="Roboto"/>
              <a:cs typeface="Roboto"/>
              <a:sym typeface="Roboto"/>
            </a:endParaRPr>
          </a:p>
        </p:txBody>
      </p:sp>
      <p:pic>
        <p:nvPicPr>
          <p:cNvPr id="288" name="Google Shape;288;g1108150b074_0_58"/>
          <p:cNvPicPr preferRelativeResize="0"/>
          <p:nvPr/>
        </p:nvPicPr>
        <p:blipFill>
          <a:blip r:embed="rId3">
            <a:alphaModFix/>
          </a:blip>
          <a:stretch>
            <a:fillRect/>
          </a:stretch>
        </p:blipFill>
        <p:spPr>
          <a:xfrm>
            <a:off x="452950" y="3269150"/>
            <a:ext cx="8379351" cy="5646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animEffect transition="in" filter="fade">
                                      <p:cBhvr>
                                        <p:cTn id="7" dur="1000"/>
                                        <p:tgtEl>
                                          <p:spTgt spid="2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xEl>
                                              <p:pRg st="1" end="1"/>
                                            </p:txEl>
                                          </p:spTgt>
                                        </p:tgtEl>
                                        <p:attrNameLst>
                                          <p:attrName>style.visibility</p:attrName>
                                        </p:attrNameLst>
                                      </p:cBhvr>
                                      <p:to>
                                        <p:strVal val="visible"/>
                                      </p:to>
                                    </p:set>
                                    <p:animEffect transition="in" filter="fade">
                                      <p:cBhvr>
                                        <p:cTn id="12" dur="1000"/>
                                        <p:tgtEl>
                                          <p:spTgt spid="2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7">
                                            <p:txEl>
                                              <p:pRg st="2" end="2"/>
                                            </p:txEl>
                                          </p:spTgt>
                                        </p:tgtEl>
                                        <p:attrNameLst>
                                          <p:attrName>style.visibility</p:attrName>
                                        </p:attrNameLst>
                                      </p:cBhvr>
                                      <p:to>
                                        <p:strVal val="visible"/>
                                      </p:to>
                                    </p:set>
                                    <p:animEffect transition="in" filter="fade">
                                      <p:cBhvr>
                                        <p:cTn id="17" dur="1000"/>
                                        <p:tgtEl>
                                          <p:spTgt spid="2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0fb94c6ad8_0_38"/>
          <p:cNvSpPr txBox="1">
            <a:spLocks noGrp="1"/>
          </p:cNvSpPr>
          <p:nvPr>
            <p:ph type="ctrTitle" idx="6"/>
          </p:nvPr>
        </p:nvSpPr>
        <p:spPr>
          <a:xfrm>
            <a:off x="311700" y="4617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dirty="0" err="1"/>
              <a:t>Selectori</a:t>
            </a:r>
            <a:r>
              <a:rPr lang="en-GB" dirty="0"/>
              <a:t> - Link Text</a:t>
            </a:r>
            <a:endParaRPr b="1" dirty="0">
              <a:solidFill>
                <a:schemeClr val="lt2"/>
              </a:solidFill>
              <a:latin typeface="Roboto"/>
              <a:ea typeface="Roboto"/>
              <a:cs typeface="Roboto"/>
              <a:sym typeface="Roboto"/>
            </a:endParaRPr>
          </a:p>
        </p:txBody>
      </p:sp>
      <p:cxnSp>
        <p:nvCxnSpPr>
          <p:cNvPr id="294" name="Google Shape;294;g10fb94c6ad8_0_38"/>
          <p:cNvCxnSpPr/>
          <p:nvPr/>
        </p:nvCxnSpPr>
        <p:spPr>
          <a:xfrm>
            <a:off x="311700" y="1068350"/>
            <a:ext cx="8520600" cy="0"/>
          </a:xfrm>
          <a:prstGeom prst="straightConnector1">
            <a:avLst/>
          </a:prstGeom>
          <a:noFill/>
          <a:ln w="9525" cap="flat" cmpd="sng">
            <a:solidFill>
              <a:schemeClr val="accent1"/>
            </a:solidFill>
            <a:prstDash val="solid"/>
            <a:round/>
            <a:headEnd type="none" w="sm" len="sm"/>
            <a:tailEnd type="none" w="sm" len="sm"/>
          </a:ln>
        </p:spPr>
      </p:cxnSp>
      <p:sp>
        <p:nvSpPr>
          <p:cNvPr id="295" name="Google Shape;295;g10fb94c6ad8_0_38"/>
          <p:cNvSpPr txBox="1"/>
          <p:nvPr/>
        </p:nvSpPr>
        <p:spPr>
          <a:xfrm>
            <a:off x="311700" y="1251150"/>
            <a:ext cx="8520600" cy="318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100" b="1" dirty="0">
                <a:solidFill>
                  <a:schemeClr val="lt1"/>
                </a:solidFill>
                <a:latin typeface="Roboto"/>
                <a:ea typeface="Roboto"/>
                <a:cs typeface="Roboto"/>
                <a:sym typeface="Roboto"/>
              </a:rPr>
              <a:t>Un link text, </a:t>
            </a:r>
            <a:r>
              <a:rPr lang="en-GB" sz="1100" b="1" dirty="0" err="1">
                <a:solidFill>
                  <a:schemeClr val="lt1"/>
                </a:solidFill>
                <a:latin typeface="Roboto"/>
                <a:ea typeface="Roboto"/>
                <a:cs typeface="Roboto"/>
                <a:sym typeface="Roboto"/>
              </a:rPr>
              <a:t>asa</a:t>
            </a:r>
            <a:r>
              <a:rPr lang="en-GB" sz="1100" b="1" dirty="0">
                <a:solidFill>
                  <a:schemeClr val="lt1"/>
                </a:solidFill>
                <a:latin typeface="Roboto"/>
                <a:ea typeface="Roboto"/>
                <a:cs typeface="Roboto"/>
                <a:sym typeface="Roboto"/>
              </a:rPr>
              <a:t> cum ii </a:t>
            </a:r>
            <a:r>
              <a:rPr lang="en-GB" sz="1100" b="1" dirty="0" err="1">
                <a:solidFill>
                  <a:schemeClr val="lt1"/>
                </a:solidFill>
                <a:latin typeface="Roboto"/>
                <a:ea typeface="Roboto"/>
                <a:cs typeface="Roboto"/>
                <a:sym typeface="Roboto"/>
              </a:rPr>
              <a:t>spune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numele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un text care se </a:t>
            </a:r>
            <a:r>
              <a:rPr lang="en-GB" sz="1100" b="1" dirty="0" err="1">
                <a:solidFill>
                  <a:schemeClr val="lt1"/>
                </a:solidFill>
                <a:latin typeface="Roboto"/>
                <a:ea typeface="Roboto"/>
                <a:cs typeface="Roboto"/>
                <a:sym typeface="Roboto"/>
              </a:rPr>
              <a:t>pune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peste</a:t>
            </a:r>
            <a:r>
              <a:rPr lang="en-GB" sz="1100" b="1" dirty="0">
                <a:solidFill>
                  <a:schemeClr val="lt1"/>
                </a:solidFill>
                <a:latin typeface="Roboto"/>
                <a:ea typeface="Roboto"/>
                <a:cs typeface="Roboto"/>
                <a:sym typeface="Roboto"/>
              </a:rPr>
              <a:t> un link </a:t>
            </a: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 il face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lizibil</a:t>
            </a:r>
            <a:r>
              <a:rPr lang="en-GB" sz="1100" b="1" dirty="0">
                <a:solidFill>
                  <a:schemeClr val="lt1"/>
                </a:solidFill>
                <a:latin typeface="Roboto"/>
                <a:ea typeface="Roboto"/>
                <a:cs typeface="Roboto"/>
                <a:sym typeface="Roboto"/>
              </a:rPr>
              <a:t>.</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err="1">
                <a:solidFill>
                  <a:schemeClr val="lt1"/>
                </a:solidFill>
                <a:latin typeface="Roboto"/>
                <a:ea typeface="Roboto"/>
                <a:cs typeface="Roboto"/>
                <a:sym typeface="Roboto"/>
              </a:rPr>
              <a:t>Exemplu</a:t>
            </a:r>
            <a:r>
              <a:rPr lang="en-GB" sz="1100" b="1" dirty="0">
                <a:solidFill>
                  <a:schemeClr val="lt1"/>
                </a:solidFill>
                <a:latin typeface="Roboto"/>
                <a:ea typeface="Roboto"/>
                <a:cs typeface="Roboto"/>
                <a:sym typeface="Roboto"/>
              </a:rPr>
              <a:t> de link </a:t>
            </a:r>
            <a:r>
              <a:rPr lang="en-GB" sz="1100" b="1" dirty="0" err="1">
                <a:solidFill>
                  <a:schemeClr val="lt1"/>
                </a:solidFill>
                <a:latin typeface="Roboto"/>
                <a:ea typeface="Roboto"/>
                <a:cs typeface="Roboto"/>
                <a:sym typeface="Roboto"/>
              </a:rPr>
              <a:t>fara</a:t>
            </a:r>
            <a:r>
              <a:rPr lang="en-GB" sz="1100" b="1" dirty="0">
                <a:solidFill>
                  <a:schemeClr val="lt1"/>
                </a:solidFill>
                <a:latin typeface="Roboto"/>
                <a:ea typeface="Roboto"/>
                <a:cs typeface="Roboto"/>
                <a:sym typeface="Roboto"/>
              </a:rPr>
              <a:t> link text: </a:t>
            </a:r>
            <a:r>
              <a:rPr lang="en-GB" sz="1100" b="1" u="sng" dirty="0">
                <a:solidFill>
                  <a:schemeClr val="hlink"/>
                </a:solidFill>
                <a:latin typeface="Roboto"/>
                <a:ea typeface="Roboto"/>
                <a:cs typeface="Roboto"/>
                <a:sym typeface="Roboto"/>
                <a:hlinkClick r:id="rId3"/>
              </a:rPr>
              <a:t>https://carturesti.ro/info/despre-carturesti-ro</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err="1">
                <a:solidFill>
                  <a:schemeClr val="lt1"/>
                </a:solidFill>
                <a:latin typeface="Roboto"/>
                <a:ea typeface="Roboto"/>
                <a:cs typeface="Roboto"/>
                <a:sym typeface="Roboto"/>
              </a:rPr>
              <a:t>Exemplu</a:t>
            </a:r>
            <a:r>
              <a:rPr lang="en-GB" sz="1100" b="1" dirty="0">
                <a:solidFill>
                  <a:schemeClr val="lt1"/>
                </a:solidFill>
                <a:latin typeface="Roboto"/>
                <a:ea typeface="Roboto"/>
                <a:cs typeface="Roboto"/>
                <a:sym typeface="Roboto"/>
              </a:rPr>
              <a:t> de link cu link text: </a:t>
            </a:r>
            <a:r>
              <a:rPr lang="en-GB" sz="1100" b="1" u="sng" dirty="0" err="1">
                <a:solidFill>
                  <a:schemeClr val="hlink"/>
                </a:solidFill>
                <a:latin typeface="Roboto"/>
                <a:ea typeface="Roboto"/>
                <a:cs typeface="Roboto"/>
                <a:sym typeface="Roboto"/>
                <a:hlinkClick r:id="rId3"/>
              </a:rPr>
              <a:t>despre</a:t>
            </a:r>
            <a:r>
              <a:rPr lang="en-GB" sz="1100" b="1" u="sng" dirty="0">
                <a:solidFill>
                  <a:schemeClr val="hlink"/>
                </a:solidFill>
                <a:latin typeface="Roboto"/>
                <a:ea typeface="Roboto"/>
                <a:cs typeface="Roboto"/>
                <a:sym typeface="Roboto"/>
                <a:hlinkClick r:id="rId3"/>
              </a:rPr>
              <a:t> </a:t>
            </a:r>
            <a:r>
              <a:rPr lang="en-GB" sz="1100" b="1" u="sng" dirty="0" err="1">
                <a:solidFill>
                  <a:schemeClr val="hlink"/>
                </a:solidFill>
                <a:latin typeface="Roboto"/>
                <a:ea typeface="Roboto"/>
                <a:cs typeface="Roboto"/>
                <a:sym typeface="Roboto"/>
                <a:hlinkClick r:id="rId3"/>
              </a:rPr>
              <a:t>carturesti</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a:solidFill>
                  <a:schemeClr val="lt1"/>
                </a:solidFill>
                <a:latin typeface="Roboto"/>
                <a:ea typeface="Roboto"/>
                <a:cs typeface="Roboto"/>
                <a:sym typeface="Roboto"/>
              </a:rPr>
              <a:t>In html, </a:t>
            </a:r>
            <a:r>
              <a:rPr lang="en-GB" sz="1100" b="1" dirty="0" err="1">
                <a:solidFill>
                  <a:schemeClr val="lt1"/>
                </a:solidFill>
                <a:latin typeface="Roboto"/>
                <a:ea typeface="Roboto"/>
                <a:cs typeface="Roboto"/>
                <a:sym typeface="Roboto"/>
              </a:rPr>
              <a:t>linkurile</a:t>
            </a:r>
            <a:r>
              <a:rPr lang="en-GB" sz="1100" b="1" dirty="0">
                <a:solidFill>
                  <a:schemeClr val="lt1"/>
                </a:solidFill>
                <a:latin typeface="Roboto"/>
                <a:ea typeface="Roboto"/>
                <a:cs typeface="Roboto"/>
                <a:sym typeface="Roboto"/>
              </a:rPr>
              <a:t> sunt definite </a:t>
            </a:r>
            <a:r>
              <a:rPr lang="en-GB" sz="1100" b="1" dirty="0" err="1">
                <a:solidFill>
                  <a:schemeClr val="lt1"/>
                </a:solidFill>
                <a:latin typeface="Roboto"/>
                <a:ea typeface="Roboto"/>
                <a:cs typeface="Roboto"/>
                <a:sym typeface="Roboto"/>
              </a:rPr>
              <a:t>prin</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zisele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ancore</a:t>
            </a:r>
            <a:r>
              <a:rPr lang="en-GB" sz="1100" b="1" dirty="0">
                <a:solidFill>
                  <a:schemeClr val="lt1"/>
                </a:solidFill>
                <a:latin typeface="Roboto"/>
                <a:ea typeface="Roboto"/>
                <a:cs typeface="Roboto"/>
                <a:sym typeface="Roboto"/>
              </a:rPr>
              <a:t>, care se </a:t>
            </a:r>
            <a:r>
              <a:rPr lang="en-GB" sz="1100" b="1" dirty="0" err="1">
                <a:solidFill>
                  <a:schemeClr val="lt1"/>
                </a:solidFill>
                <a:latin typeface="Roboto"/>
                <a:ea typeface="Roboto"/>
                <a:cs typeface="Roboto"/>
                <a:sym typeface="Roboto"/>
              </a:rPr>
              <a:t>numesc</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deoarece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a:t>
            </a:r>
            <a:r>
              <a:rPr lang="en-GB" sz="1100" b="1" dirty="0">
                <a:solidFill>
                  <a:schemeClr val="lt1"/>
                </a:solidFill>
                <a:latin typeface="Roboto"/>
                <a:ea typeface="Roboto"/>
                <a:cs typeface="Roboto"/>
                <a:sym typeface="Roboto"/>
              </a:rPr>
              <a:t> sunt ca o </a:t>
            </a:r>
            <a:r>
              <a:rPr lang="en-GB" sz="1100" b="1" dirty="0" err="1">
                <a:solidFill>
                  <a:schemeClr val="lt1"/>
                </a:solidFill>
                <a:latin typeface="Roboto"/>
                <a:ea typeface="Roboto"/>
                <a:cs typeface="Roboto"/>
                <a:sym typeface="Roboto"/>
              </a:rPr>
              <a:t>punte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catre</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alta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pagina</a:t>
            </a:r>
            <a:r>
              <a:rPr lang="en-GB" sz="1100" b="1" dirty="0">
                <a:solidFill>
                  <a:schemeClr val="lt1"/>
                </a:solidFill>
                <a:latin typeface="Roboto"/>
                <a:ea typeface="Roboto"/>
                <a:cs typeface="Roboto"/>
                <a:sym typeface="Roboto"/>
              </a:rPr>
              <a:t>. </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100" b="1" dirty="0">
                <a:solidFill>
                  <a:schemeClr val="lt1"/>
                </a:solidFill>
                <a:latin typeface="Roboto"/>
                <a:ea typeface="Roboto"/>
                <a:cs typeface="Roboto"/>
                <a:sym typeface="Roboto"/>
              </a:rPr>
              <a:t>Mai </a:t>
            </a:r>
            <a:r>
              <a:rPr lang="en-GB" sz="1100" b="1" dirty="0" err="1">
                <a:solidFill>
                  <a:schemeClr val="lt1"/>
                </a:solidFill>
                <a:latin typeface="Roboto"/>
                <a:ea typeface="Roboto"/>
                <a:cs typeface="Roboto"/>
                <a:sym typeface="Roboto"/>
              </a:rPr>
              <a:t>jos</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puteti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vedea</a:t>
            </a:r>
            <a:r>
              <a:rPr lang="en-GB" sz="1100" b="1" dirty="0">
                <a:solidFill>
                  <a:schemeClr val="lt1"/>
                </a:solidFill>
                <a:latin typeface="Roboto"/>
                <a:ea typeface="Roboto"/>
                <a:cs typeface="Roboto"/>
                <a:sym typeface="Roboto"/>
              </a:rPr>
              <a:t> un element de tip </a:t>
            </a:r>
            <a:r>
              <a:rPr lang="en-GB" sz="1100" b="1" dirty="0" err="1">
                <a:solidFill>
                  <a:schemeClr val="lt1"/>
                </a:solidFill>
                <a:latin typeface="Roboto"/>
                <a:ea typeface="Roboto"/>
                <a:cs typeface="Roboto"/>
                <a:sym typeface="Roboto"/>
              </a:rPr>
              <a:t>ancora</a:t>
            </a:r>
            <a:r>
              <a:rPr lang="en-GB" sz="1100" b="1" dirty="0">
                <a:solidFill>
                  <a:schemeClr val="lt1"/>
                </a:solidFill>
                <a:latin typeface="Roboto"/>
                <a:ea typeface="Roboto"/>
                <a:cs typeface="Roboto"/>
                <a:sym typeface="Roboto"/>
              </a:rPr>
              <a:t> care are </a:t>
            </a:r>
            <a:r>
              <a:rPr lang="en-GB" sz="1100" b="1" dirty="0" err="1">
                <a:solidFill>
                  <a:schemeClr val="lt1"/>
                </a:solidFill>
                <a:latin typeface="Roboto"/>
                <a:ea typeface="Roboto"/>
                <a:cs typeface="Roboto"/>
                <a:sym typeface="Roboto"/>
              </a:rPr>
              <a:t>urmatoarele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componente</a:t>
            </a:r>
            <a:r>
              <a:rPr lang="en-GB" sz="1100" b="1" dirty="0">
                <a:solidFill>
                  <a:schemeClr val="lt1"/>
                </a:solidFill>
                <a:latin typeface="Roboto"/>
                <a:ea typeface="Roboto"/>
                <a:cs typeface="Roboto"/>
                <a:sym typeface="Roboto"/>
              </a:rPr>
              <a:t>:</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100" b="1" dirty="0">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dirty="0" err="1">
                <a:solidFill>
                  <a:schemeClr val="lt1"/>
                </a:solidFill>
                <a:latin typeface="Roboto"/>
                <a:ea typeface="Roboto"/>
                <a:cs typeface="Roboto"/>
                <a:sym typeface="Roboto"/>
              </a:rPr>
              <a:t>Inceputul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ancorei</a:t>
            </a:r>
            <a:r>
              <a:rPr lang="en-GB" sz="1100" b="1" dirty="0">
                <a:solidFill>
                  <a:schemeClr val="lt1"/>
                </a:solidFill>
                <a:latin typeface="Roboto"/>
                <a:ea typeface="Roboto"/>
                <a:cs typeface="Roboto"/>
                <a:sym typeface="Roboto"/>
              </a:rPr>
              <a:t>:</a:t>
            </a:r>
            <a:r>
              <a:rPr lang="en-GB" sz="1100" b="1" i="1" dirty="0">
                <a:solidFill>
                  <a:schemeClr val="lt1"/>
                </a:solidFill>
                <a:latin typeface="Roboto"/>
                <a:ea typeface="Roboto"/>
                <a:cs typeface="Roboto"/>
                <a:sym typeface="Roboto"/>
              </a:rPr>
              <a:t> </a:t>
            </a:r>
            <a:r>
              <a:rPr lang="en-GB" sz="1200" b="1" i="1" dirty="0">
                <a:solidFill>
                  <a:schemeClr val="lt1"/>
                </a:solidFill>
                <a:latin typeface="Roboto"/>
                <a:ea typeface="Roboto"/>
                <a:cs typeface="Roboto"/>
                <a:sym typeface="Roboto"/>
              </a:rPr>
              <a:t>&lt;a </a:t>
            </a:r>
            <a:r>
              <a:rPr lang="en-GB" sz="1200" b="1" i="1" dirty="0" err="1">
                <a:solidFill>
                  <a:schemeClr val="lt1"/>
                </a:solidFill>
                <a:latin typeface="Roboto"/>
                <a:ea typeface="Roboto"/>
                <a:cs typeface="Roboto"/>
                <a:sym typeface="Roboto"/>
              </a:rPr>
              <a:t>href</a:t>
            </a:r>
            <a:r>
              <a:rPr lang="en-GB" sz="1200" b="1" i="1" dirty="0">
                <a:solidFill>
                  <a:schemeClr val="lt1"/>
                </a:solidFill>
                <a:latin typeface="Roboto"/>
                <a:ea typeface="Roboto"/>
                <a:cs typeface="Roboto"/>
                <a:sym typeface="Roboto"/>
              </a:rPr>
              <a:t>="/info/</a:t>
            </a:r>
            <a:r>
              <a:rPr lang="en-GB" sz="1200" b="1" i="1" dirty="0" err="1">
                <a:solidFill>
                  <a:schemeClr val="lt1"/>
                </a:solidFill>
                <a:latin typeface="Roboto"/>
                <a:ea typeface="Roboto"/>
                <a:cs typeface="Roboto"/>
                <a:sym typeface="Roboto"/>
              </a:rPr>
              <a:t>despre-carturesti-ro</a:t>
            </a:r>
            <a:r>
              <a:rPr lang="en-GB" sz="1200" b="1" i="1" dirty="0">
                <a:solidFill>
                  <a:schemeClr val="lt1"/>
                </a:solidFill>
                <a:latin typeface="Roboto"/>
                <a:ea typeface="Roboto"/>
                <a:cs typeface="Roboto"/>
                <a:sym typeface="Roboto"/>
              </a:rPr>
              <a:t>"&gt; </a:t>
            </a:r>
            <a:endParaRPr sz="1200" b="1" i="1" dirty="0">
              <a:solidFill>
                <a:schemeClr val="lt1"/>
              </a:solidFill>
              <a:latin typeface="Roboto"/>
              <a:ea typeface="Roboto"/>
              <a:cs typeface="Roboto"/>
              <a:sym typeface="Roboto"/>
            </a:endParaRPr>
          </a:p>
          <a:p>
            <a:pPr marL="457200" marR="0" lvl="0" indent="-304800" algn="l" rtl="0">
              <a:lnSpc>
                <a:spcPct val="100000"/>
              </a:lnSpc>
              <a:spcBef>
                <a:spcPts val="0"/>
              </a:spcBef>
              <a:spcAft>
                <a:spcPts val="0"/>
              </a:spcAft>
              <a:buClr>
                <a:schemeClr val="lt1"/>
              </a:buClr>
              <a:buSzPts val="1200"/>
              <a:buFont typeface="Roboto"/>
              <a:buChar char="-"/>
            </a:pPr>
            <a:r>
              <a:rPr lang="en-GB" sz="1200" b="1" dirty="0">
                <a:solidFill>
                  <a:schemeClr val="lt1"/>
                </a:solidFill>
                <a:latin typeface="Roboto"/>
                <a:ea typeface="Roboto"/>
                <a:cs typeface="Roboto"/>
                <a:sym typeface="Roboto"/>
              </a:rPr>
              <a:t>Link text: </a:t>
            </a:r>
            <a:r>
              <a:rPr lang="en-GB" sz="1200" b="1" i="1" dirty="0" err="1">
                <a:solidFill>
                  <a:schemeClr val="lt1"/>
                </a:solidFill>
                <a:latin typeface="Roboto"/>
                <a:ea typeface="Roboto"/>
                <a:cs typeface="Roboto"/>
                <a:sym typeface="Roboto"/>
              </a:rPr>
              <a:t>Despre</a:t>
            </a:r>
            <a:r>
              <a:rPr lang="en-GB" sz="1200" b="1" i="1" dirty="0">
                <a:solidFill>
                  <a:schemeClr val="lt1"/>
                </a:solidFill>
                <a:latin typeface="Roboto"/>
                <a:ea typeface="Roboto"/>
                <a:cs typeface="Roboto"/>
                <a:sym typeface="Roboto"/>
              </a:rPr>
              <a:t> carturesti.ro</a:t>
            </a:r>
            <a:endParaRPr sz="1200" b="1" i="1" dirty="0">
              <a:solidFill>
                <a:schemeClr val="lt1"/>
              </a:solidFill>
              <a:latin typeface="Roboto"/>
              <a:ea typeface="Roboto"/>
              <a:cs typeface="Roboto"/>
              <a:sym typeface="Roboto"/>
            </a:endParaRPr>
          </a:p>
          <a:p>
            <a:pPr marL="457200" marR="0" lvl="0" indent="-304800" algn="l" rtl="0">
              <a:lnSpc>
                <a:spcPct val="100000"/>
              </a:lnSpc>
              <a:spcBef>
                <a:spcPts val="0"/>
              </a:spcBef>
              <a:spcAft>
                <a:spcPts val="0"/>
              </a:spcAft>
              <a:buClr>
                <a:schemeClr val="lt1"/>
              </a:buClr>
              <a:buSzPts val="1200"/>
              <a:buFont typeface="Roboto"/>
              <a:buChar char="-"/>
            </a:pPr>
            <a:r>
              <a:rPr lang="en-GB" sz="1200" b="1" i="1" dirty="0" err="1">
                <a:solidFill>
                  <a:schemeClr val="lt1"/>
                </a:solidFill>
                <a:latin typeface="Roboto"/>
                <a:ea typeface="Roboto"/>
                <a:cs typeface="Roboto"/>
                <a:sym typeface="Roboto"/>
              </a:rPr>
              <a:t>Sfarsitul</a:t>
            </a:r>
            <a:r>
              <a:rPr lang="en-GB" sz="1200" b="1" i="1" dirty="0">
                <a:solidFill>
                  <a:schemeClr val="lt1"/>
                </a:solidFill>
                <a:latin typeface="Roboto"/>
                <a:ea typeface="Roboto"/>
                <a:cs typeface="Roboto"/>
                <a:sym typeface="Roboto"/>
              </a:rPr>
              <a:t> </a:t>
            </a:r>
            <a:r>
              <a:rPr lang="en-GB" sz="1200" b="1" i="1" dirty="0" err="1">
                <a:solidFill>
                  <a:schemeClr val="lt1"/>
                </a:solidFill>
                <a:latin typeface="Roboto"/>
                <a:ea typeface="Roboto"/>
                <a:cs typeface="Roboto"/>
                <a:sym typeface="Roboto"/>
              </a:rPr>
              <a:t>ancorei</a:t>
            </a:r>
            <a:r>
              <a:rPr lang="en-GB" sz="1200" b="1" i="1" dirty="0">
                <a:solidFill>
                  <a:schemeClr val="lt1"/>
                </a:solidFill>
                <a:latin typeface="Roboto"/>
                <a:ea typeface="Roboto"/>
                <a:cs typeface="Roboto"/>
                <a:sym typeface="Roboto"/>
              </a:rPr>
              <a:t>: &lt;/a&gt;</a:t>
            </a:r>
            <a:endParaRPr sz="1200" b="1" i="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i="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200" b="1" dirty="0" err="1">
                <a:solidFill>
                  <a:schemeClr val="lt1"/>
                </a:solidFill>
                <a:latin typeface="Roboto"/>
                <a:ea typeface="Roboto"/>
                <a:cs typeface="Roboto"/>
                <a:sym typeface="Roboto"/>
              </a:rPr>
              <a:t>href</a:t>
            </a:r>
            <a:r>
              <a:rPr lang="en-GB" sz="1200" b="1" dirty="0">
                <a:solidFill>
                  <a:schemeClr val="lt1"/>
                </a:solidFill>
                <a:latin typeface="Roboto"/>
                <a:ea typeface="Roboto"/>
                <a:cs typeface="Roboto"/>
                <a:sym typeface="Roboto"/>
              </a:rPr>
              <a:t> = </a:t>
            </a:r>
            <a:r>
              <a:rPr lang="en-GB" sz="1200" b="1" dirty="0" err="1">
                <a:solidFill>
                  <a:schemeClr val="lt1"/>
                </a:solidFill>
                <a:latin typeface="Roboto"/>
                <a:ea typeface="Roboto"/>
                <a:cs typeface="Roboto"/>
                <a:sym typeface="Roboto"/>
              </a:rPr>
              <a:t>este</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prescurtarea</a:t>
            </a:r>
            <a:r>
              <a:rPr lang="en-GB" sz="1200" b="1" dirty="0">
                <a:solidFill>
                  <a:schemeClr val="lt1"/>
                </a:solidFill>
                <a:latin typeface="Roboto"/>
                <a:ea typeface="Roboto"/>
                <a:cs typeface="Roboto"/>
                <a:sym typeface="Roboto"/>
              </a:rPr>
              <a:t> de la </a:t>
            </a:r>
            <a:r>
              <a:rPr lang="en-GB" sz="1200" dirty="0">
                <a:solidFill>
                  <a:srgbClr val="202124"/>
                </a:solidFill>
                <a:highlight>
                  <a:srgbClr val="FFFFFF"/>
                </a:highlight>
                <a:latin typeface="Roboto"/>
                <a:ea typeface="Roboto"/>
                <a:cs typeface="Roboto"/>
                <a:sym typeface="Roboto"/>
              </a:rPr>
              <a:t>Hypertext </a:t>
            </a:r>
            <a:r>
              <a:rPr lang="en-GB" sz="1200" dirty="0" err="1">
                <a:solidFill>
                  <a:srgbClr val="202124"/>
                </a:solidFill>
                <a:highlight>
                  <a:srgbClr val="FFFFFF"/>
                </a:highlight>
                <a:latin typeface="Roboto"/>
                <a:ea typeface="Roboto"/>
                <a:cs typeface="Roboto"/>
                <a:sym typeface="Roboto"/>
              </a:rPr>
              <a:t>REFerence</a:t>
            </a:r>
            <a:r>
              <a:rPr lang="en-GB" sz="1200" dirty="0">
                <a:solidFill>
                  <a:srgbClr val="202124"/>
                </a:solidFill>
                <a:latin typeface="Roboto"/>
                <a:ea typeface="Roboto"/>
                <a:cs typeface="Roboto"/>
                <a:sym typeface="Roboto"/>
              </a:rPr>
              <a:t> </a:t>
            </a:r>
            <a:r>
              <a:rPr lang="en-GB" sz="1200" b="1" dirty="0" err="1">
                <a:solidFill>
                  <a:schemeClr val="lt1"/>
                </a:solidFill>
                <a:latin typeface="Roboto"/>
                <a:ea typeface="Roboto"/>
                <a:cs typeface="Roboto"/>
                <a:sym typeface="Roboto"/>
              </a:rPr>
              <a:t>si</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reprezinta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pagina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catre</a:t>
            </a:r>
            <a:r>
              <a:rPr lang="en-GB" sz="1200" b="1" dirty="0">
                <a:solidFill>
                  <a:schemeClr val="lt1"/>
                </a:solidFill>
                <a:latin typeface="Roboto"/>
                <a:ea typeface="Roboto"/>
                <a:cs typeface="Roboto"/>
                <a:sym typeface="Roboto"/>
              </a:rPr>
              <a:t> care se </a:t>
            </a:r>
            <a:r>
              <a:rPr lang="en-GB" sz="1200" b="1" dirty="0" err="1">
                <a:solidFill>
                  <a:schemeClr val="lt1"/>
                </a:solidFill>
                <a:latin typeface="Roboto"/>
                <a:ea typeface="Roboto"/>
                <a:cs typeface="Roboto"/>
                <a:sym typeface="Roboto"/>
              </a:rPr>
              <a:t>va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naviga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atunci</a:t>
            </a:r>
            <a:r>
              <a:rPr lang="en-GB" sz="1200" b="1" dirty="0">
                <a:solidFill>
                  <a:schemeClr val="lt1"/>
                </a:solidFill>
                <a:latin typeface="Roboto"/>
                <a:ea typeface="Roboto"/>
                <a:cs typeface="Roboto"/>
                <a:sym typeface="Roboto"/>
              </a:rPr>
              <a:t> cand se </a:t>
            </a:r>
            <a:r>
              <a:rPr lang="en-GB" sz="1200" b="1" dirty="0" err="1">
                <a:solidFill>
                  <a:schemeClr val="lt1"/>
                </a:solidFill>
                <a:latin typeface="Roboto"/>
                <a:ea typeface="Roboto"/>
                <a:cs typeface="Roboto"/>
                <a:sym typeface="Roboto"/>
              </a:rPr>
              <a:t>va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accesa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acel</a:t>
            </a:r>
            <a:r>
              <a:rPr lang="en-GB" sz="1200" b="1" dirty="0">
                <a:solidFill>
                  <a:schemeClr val="lt1"/>
                </a:solidFill>
                <a:latin typeface="Roboto"/>
                <a:ea typeface="Roboto"/>
                <a:cs typeface="Roboto"/>
                <a:sym typeface="Roboto"/>
              </a:rPr>
              <a:t> link</a:t>
            </a:r>
            <a:endParaRPr sz="12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2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200" b="1" dirty="0" err="1">
                <a:solidFill>
                  <a:schemeClr val="lt1"/>
                </a:solidFill>
                <a:latin typeface="Roboto"/>
                <a:ea typeface="Roboto"/>
                <a:cs typeface="Roboto"/>
                <a:sym typeface="Roboto"/>
              </a:rPr>
              <a:t>Atunci</a:t>
            </a:r>
            <a:r>
              <a:rPr lang="en-GB" sz="1200" b="1" dirty="0">
                <a:solidFill>
                  <a:schemeClr val="lt1"/>
                </a:solidFill>
                <a:latin typeface="Roboto"/>
                <a:ea typeface="Roboto"/>
                <a:cs typeface="Roboto"/>
                <a:sym typeface="Roboto"/>
              </a:rPr>
              <a:t> cand </a:t>
            </a:r>
            <a:r>
              <a:rPr lang="en-GB" sz="1200" b="1" dirty="0" err="1">
                <a:solidFill>
                  <a:schemeClr val="lt1"/>
                </a:solidFill>
                <a:latin typeface="Roboto"/>
                <a:ea typeface="Roboto"/>
                <a:cs typeface="Roboto"/>
                <a:sym typeface="Roboto"/>
              </a:rPr>
              <a:t>vrem</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sa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automatizam</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noi</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vom</a:t>
            </a:r>
            <a:r>
              <a:rPr lang="en-GB" sz="1200" b="1" dirty="0">
                <a:solidFill>
                  <a:schemeClr val="lt1"/>
                </a:solidFill>
                <a:latin typeface="Roboto"/>
                <a:ea typeface="Roboto"/>
                <a:cs typeface="Roboto"/>
                <a:sym typeface="Roboto"/>
              </a:rPr>
              <a:t> face </a:t>
            </a:r>
            <a:r>
              <a:rPr lang="en-GB" sz="1200" b="1" dirty="0" err="1">
                <a:solidFill>
                  <a:schemeClr val="lt1"/>
                </a:solidFill>
                <a:latin typeface="Roboto"/>
                <a:ea typeface="Roboto"/>
                <a:cs typeface="Roboto"/>
                <a:sym typeface="Roboto"/>
              </a:rPr>
              <a:t>cautarea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dupa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textul</a:t>
            </a:r>
            <a:r>
              <a:rPr lang="en-GB" sz="1200" b="1" dirty="0">
                <a:solidFill>
                  <a:schemeClr val="lt1"/>
                </a:solidFill>
                <a:latin typeface="Roboto"/>
                <a:ea typeface="Roboto"/>
                <a:cs typeface="Roboto"/>
                <a:sym typeface="Roboto"/>
              </a:rPr>
              <a:t> care se </a:t>
            </a:r>
            <a:r>
              <a:rPr lang="en-GB" sz="1200" b="1" dirty="0" err="1">
                <a:solidFill>
                  <a:schemeClr val="lt1"/>
                </a:solidFill>
                <a:latin typeface="Roboto"/>
                <a:ea typeface="Roboto"/>
                <a:cs typeface="Roboto"/>
                <a:sym typeface="Roboto"/>
              </a:rPr>
              <a:t>va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pune</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peste</a:t>
            </a:r>
            <a:r>
              <a:rPr lang="en-GB" sz="1200" b="1" dirty="0">
                <a:solidFill>
                  <a:schemeClr val="lt1"/>
                </a:solidFill>
                <a:latin typeface="Roboto"/>
                <a:ea typeface="Roboto"/>
                <a:cs typeface="Roboto"/>
                <a:sym typeface="Roboto"/>
              </a:rPr>
              <a:t> link, </a:t>
            </a:r>
            <a:r>
              <a:rPr lang="en-GB" sz="1200" b="1" dirty="0" err="1">
                <a:solidFill>
                  <a:schemeClr val="lt1"/>
                </a:solidFill>
                <a:latin typeface="Roboto"/>
                <a:ea typeface="Roboto"/>
                <a:cs typeface="Roboto"/>
                <a:sym typeface="Roboto"/>
              </a:rPr>
              <a:t>adica</a:t>
            </a:r>
            <a:r>
              <a:rPr lang="en-GB" sz="1200" b="1" dirty="0">
                <a:solidFill>
                  <a:schemeClr val="lt1"/>
                </a:solidFill>
                <a:latin typeface="Roboto"/>
                <a:ea typeface="Roboto"/>
                <a:cs typeface="Roboto"/>
                <a:sym typeface="Roboto"/>
              </a:rPr>
              <a:t> </a:t>
            </a:r>
            <a:r>
              <a:rPr lang="en-GB" sz="1200" b="1" dirty="0" err="1">
                <a:solidFill>
                  <a:schemeClr val="lt1"/>
                </a:solidFill>
                <a:latin typeface="Roboto"/>
                <a:ea typeface="Roboto"/>
                <a:cs typeface="Roboto"/>
                <a:sym typeface="Roboto"/>
              </a:rPr>
              <a:t>dupa</a:t>
            </a:r>
            <a:r>
              <a:rPr lang="en-GB" sz="1200" b="1" dirty="0">
                <a:solidFill>
                  <a:schemeClr val="lt1"/>
                </a:solidFill>
                <a:latin typeface="Roboto"/>
                <a:ea typeface="Roboto"/>
                <a:cs typeface="Roboto"/>
                <a:sym typeface="Roboto"/>
              </a:rPr>
              <a:t> link text</a:t>
            </a:r>
            <a:endParaRPr sz="12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1000"/>
                                        <p:tgtEl>
                                          <p:spTgt spid="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Effect transition="in" filter="fade">
                                      <p:cBhvr>
                                        <p:cTn id="12" dur="1000"/>
                                        <p:tgtEl>
                                          <p:spTgt spid="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Effect transition="in" filter="fade">
                                      <p:cBhvr>
                                        <p:cTn id="17" dur="1000"/>
                                        <p:tgtEl>
                                          <p:spTgt spid="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5">
                                            <p:txEl>
                                              <p:pRg st="3" end="3"/>
                                            </p:txEl>
                                          </p:spTgt>
                                        </p:tgtEl>
                                        <p:attrNameLst>
                                          <p:attrName>style.visibility</p:attrName>
                                        </p:attrNameLst>
                                      </p:cBhvr>
                                      <p:to>
                                        <p:strVal val="visible"/>
                                      </p:to>
                                    </p:set>
                                    <p:animEffect transition="in" filter="fade">
                                      <p:cBhvr>
                                        <p:cTn id="22" dur="1000"/>
                                        <p:tgtEl>
                                          <p:spTgt spid="2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xEl>
                                              <p:pRg st="4" end="4"/>
                                            </p:txEl>
                                          </p:spTgt>
                                        </p:tgtEl>
                                        <p:attrNameLst>
                                          <p:attrName>style.visibility</p:attrName>
                                        </p:attrNameLst>
                                      </p:cBhvr>
                                      <p:to>
                                        <p:strVal val="visible"/>
                                      </p:to>
                                    </p:set>
                                    <p:animEffect transition="in" filter="fade">
                                      <p:cBhvr>
                                        <p:cTn id="27" dur="1000"/>
                                        <p:tgtEl>
                                          <p:spTgt spid="2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5">
                                            <p:txEl>
                                              <p:pRg st="5" end="5"/>
                                            </p:txEl>
                                          </p:spTgt>
                                        </p:tgtEl>
                                        <p:attrNameLst>
                                          <p:attrName>style.visibility</p:attrName>
                                        </p:attrNameLst>
                                      </p:cBhvr>
                                      <p:to>
                                        <p:strVal val="visible"/>
                                      </p:to>
                                    </p:set>
                                    <p:animEffect transition="in" filter="fade">
                                      <p:cBhvr>
                                        <p:cTn id="32" dur="1000"/>
                                        <p:tgtEl>
                                          <p:spTgt spid="2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5">
                                            <p:txEl>
                                              <p:pRg st="6" end="6"/>
                                            </p:txEl>
                                          </p:spTgt>
                                        </p:tgtEl>
                                        <p:attrNameLst>
                                          <p:attrName>style.visibility</p:attrName>
                                        </p:attrNameLst>
                                      </p:cBhvr>
                                      <p:to>
                                        <p:strVal val="visible"/>
                                      </p:to>
                                    </p:set>
                                    <p:animEffect transition="in" filter="fade">
                                      <p:cBhvr>
                                        <p:cTn id="37" dur="1000"/>
                                        <p:tgtEl>
                                          <p:spTgt spid="2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5">
                                            <p:txEl>
                                              <p:pRg st="7" end="7"/>
                                            </p:txEl>
                                          </p:spTgt>
                                        </p:tgtEl>
                                        <p:attrNameLst>
                                          <p:attrName>style.visibility</p:attrName>
                                        </p:attrNameLst>
                                      </p:cBhvr>
                                      <p:to>
                                        <p:strVal val="visible"/>
                                      </p:to>
                                    </p:set>
                                    <p:animEffect transition="in" filter="fade">
                                      <p:cBhvr>
                                        <p:cTn id="42" dur="1000"/>
                                        <p:tgtEl>
                                          <p:spTgt spid="2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5">
                                            <p:txEl>
                                              <p:pRg st="8" end="8"/>
                                            </p:txEl>
                                          </p:spTgt>
                                        </p:tgtEl>
                                        <p:attrNameLst>
                                          <p:attrName>style.visibility</p:attrName>
                                        </p:attrNameLst>
                                      </p:cBhvr>
                                      <p:to>
                                        <p:strVal val="visible"/>
                                      </p:to>
                                    </p:set>
                                    <p:animEffect transition="in" filter="fade">
                                      <p:cBhvr>
                                        <p:cTn id="47" dur="1000"/>
                                        <p:tgtEl>
                                          <p:spTgt spid="2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5">
                                            <p:txEl>
                                              <p:pRg st="9" end="9"/>
                                            </p:txEl>
                                          </p:spTgt>
                                        </p:tgtEl>
                                        <p:attrNameLst>
                                          <p:attrName>style.visibility</p:attrName>
                                        </p:attrNameLst>
                                      </p:cBhvr>
                                      <p:to>
                                        <p:strVal val="visible"/>
                                      </p:to>
                                    </p:set>
                                    <p:animEffect transition="in" filter="fade">
                                      <p:cBhvr>
                                        <p:cTn id="52" dur="1000"/>
                                        <p:tgtEl>
                                          <p:spTgt spid="2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5">
                                            <p:txEl>
                                              <p:pRg st="10" end="10"/>
                                            </p:txEl>
                                          </p:spTgt>
                                        </p:tgtEl>
                                        <p:attrNameLst>
                                          <p:attrName>style.visibility</p:attrName>
                                        </p:attrNameLst>
                                      </p:cBhvr>
                                      <p:to>
                                        <p:strVal val="visible"/>
                                      </p:to>
                                    </p:set>
                                    <p:animEffect transition="in" filter="fade">
                                      <p:cBhvr>
                                        <p:cTn id="57" dur="1000"/>
                                        <p:tgtEl>
                                          <p:spTgt spid="29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5">
                                            <p:txEl>
                                              <p:pRg st="11" end="11"/>
                                            </p:txEl>
                                          </p:spTgt>
                                        </p:tgtEl>
                                        <p:attrNameLst>
                                          <p:attrName>style.visibility</p:attrName>
                                        </p:attrNameLst>
                                      </p:cBhvr>
                                      <p:to>
                                        <p:strVal val="visible"/>
                                      </p:to>
                                    </p:set>
                                    <p:animEffect transition="in" filter="fade">
                                      <p:cBhvr>
                                        <p:cTn id="62" dur="1000"/>
                                        <p:tgtEl>
                                          <p:spTgt spid="29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5">
                                            <p:txEl>
                                              <p:pRg st="12" end="12"/>
                                            </p:txEl>
                                          </p:spTgt>
                                        </p:tgtEl>
                                        <p:attrNameLst>
                                          <p:attrName>style.visibility</p:attrName>
                                        </p:attrNameLst>
                                      </p:cBhvr>
                                      <p:to>
                                        <p:strVal val="visible"/>
                                      </p:to>
                                    </p:set>
                                    <p:animEffect transition="in" filter="fade">
                                      <p:cBhvr>
                                        <p:cTn id="67" dur="1000"/>
                                        <p:tgtEl>
                                          <p:spTgt spid="29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95">
                                            <p:txEl>
                                              <p:pRg st="13" end="13"/>
                                            </p:txEl>
                                          </p:spTgt>
                                        </p:tgtEl>
                                        <p:attrNameLst>
                                          <p:attrName>style.visibility</p:attrName>
                                        </p:attrNameLst>
                                      </p:cBhvr>
                                      <p:to>
                                        <p:strVal val="visible"/>
                                      </p:to>
                                    </p:set>
                                    <p:animEffect transition="in" filter="fade">
                                      <p:cBhvr>
                                        <p:cTn id="72" dur="1000"/>
                                        <p:tgtEl>
                                          <p:spTgt spid="29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95">
                                            <p:txEl>
                                              <p:pRg st="14" end="14"/>
                                            </p:txEl>
                                          </p:spTgt>
                                        </p:tgtEl>
                                        <p:attrNameLst>
                                          <p:attrName>style.visibility</p:attrName>
                                        </p:attrNameLst>
                                      </p:cBhvr>
                                      <p:to>
                                        <p:strVal val="visible"/>
                                      </p:to>
                                    </p:set>
                                    <p:animEffect transition="in" filter="fade">
                                      <p:cBhvr>
                                        <p:cTn id="77" dur="1000"/>
                                        <p:tgtEl>
                                          <p:spTgt spid="29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95">
                                            <p:txEl>
                                              <p:pRg st="15" end="15"/>
                                            </p:txEl>
                                          </p:spTgt>
                                        </p:tgtEl>
                                        <p:attrNameLst>
                                          <p:attrName>style.visibility</p:attrName>
                                        </p:attrNameLst>
                                      </p:cBhvr>
                                      <p:to>
                                        <p:strVal val="visible"/>
                                      </p:to>
                                    </p:set>
                                    <p:animEffect transition="in" filter="fade">
                                      <p:cBhvr>
                                        <p:cTn id="82" dur="1000"/>
                                        <p:tgtEl>
                                          <p:spTgt spid="29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1e3764c0daf_0_25"/>
          <p:cNvSpPr txBox="1">
            <a:spLocks noGrp="1"/>
          </p:cNvSpPr>
          <p:nvPr>
            <p:ph type="ctrTitle" idx="6"/>
          </p:nvPr>
        </p:nvSpPr>
        <p:spPr>
          <a:xfrm>
            <a:off x="311700" y="461750"/>
            <a:ext cx="5072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Selectori - Partial Link Text</a:t>
            </a:r>
            <a:endParaRPr b="1">
              <a:solidFill>
                <a:schemeClr val="lt2"/>
              </a:solidFill>
              <a:latin typeface="Roboto"/>
              <a:ea typeface="Roboto"/>
              <a:cs typeface="Roboto"/>
              <a:sym typeface="Roboto"/>
            </a:endParaRPr>
          </a:p>
        </p:txBody>
      </p:sp>
      <p:cxnSp>
        <p:nvCxnSpPr>
          <p:cNvPr id="301" name="Google Shape;301;g1e3764c0daf_0_25"/>
          <p:cNvCxnSpPr/>
          <p:nvPr/>
        </p:nvCxnSpPr>
        <p:spPr>
          <a:xfrm>
            <a:off x="311700" y="1068350"/>
            <a:ext cx="8520600" cy="0"/>
          </a:xfrm>
          <a:prstGeom prst="straightConnector1">
            <a:avLst/>
          </a:prstGeom>
          <a:noFill/>
          <a:ln w="9525" cap="flat" cmpd="sng">
            <a:solidFill>
              <a:schemeClr val="accent1"/>
            </a:solidFill>
            <a:prstDash val="solid"/>
            <a:round/>
            <a:headEnd type="none" w="sm" len="sm"/>
            <a:tailEnd type="none" w="sm" len="sm"/>
          </a:ln>
        </p:spPr>
      </p:cxnSp>
      <p:sp>
        <p:nvSpPr>
          <p:cNvPr id="302" name="Google Shape;302;g1e3764c0daf_0_25"/>
          <p:cNvSpPr txBox="1"/>
          <p:nvPr/>
        </p:nvSpPr>
        <p:spPr>
          <a:xfrm>
            <a:off x="311700" y="2048850"/>
            <a:ext cx="85206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Exista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situatii</a:t>
            </a:r>
            <a:r>
              <a:rPr lang="en-GB" sz="1100" b="1" dirty="0">
                <a:solidFill>
                  <a:schemeClr val="lt1"/>
                </a:solidFill>
                <a:latin typeface="Roboto"/>
                <a:ea typeface="Roboto"/>
                <a:cs typeface="Roboto"/>
                <a:sym typeface="Roboto"/>
              </a:rPr>
              <a:t> in care link text-ul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destul</a:t>
            </a:r>
            <a:r>
              <a:rPr lang="en-GB" sz="1100" b="1" dirty="0">
                <a:solidFill>
                  <a:schemeClr val="lt1"/>
                </a:solidFill>
                <a:latin typeface="Roboto"/>
                <a:ea typeface="Roboto"/>
                <a:cs typeface="Roboto"/>
                <a:sym typeface="Roboto"/>
              </a:rPr>
              <a:t> de lung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vrem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avem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codul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curat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caz</a:t>
            </a:r>
            <a:r>
              <a:rPr lang="en-GB" sz="1100" b="1" dirty="0">
                <a:solidFill>
                  <a:schemeClr val="lt1"/>
                </a:solidFill>
                <a:latin typeface="Roboto"/>
                <a:ea typeface="Roboto"/>
                <a:cs typeface="Roboto"/>
                <a:sym typeface="Roboto"/>
              </a:rPr>
              <a:t> in care ne </a:t>
            </a:r>
            <a:r>
              <a:rPr lang="en-GB" sz="1100" b="1" dirty="0" err="1">
                <a:solidFill>
                  <a:schemeClr val="lt1"/>
                </a:solidFill>
                <a:latin typeface="Roboto"/>
                <a:ea typeface="Roboto"/>
                <a:cs typeface="Roboto"/>
                <a:sym typeface="Roboto"/>
              </a:rPr>
              <a:t>vom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folosi</a:t>
            </a:r>
            <a:r>
              <a:rPr lang="en-GB" sz="1100" b="1" dirty="0">
                <a:solidFill>
                  <a:schemeClr val="lt1"/>
                </a:solidFill>
                <a:latin typeface="Roboto"/>
                <a:ea typeface="Roboto"/>
                <a:cs typeface="Roboto"/>
                <a:sym typeface="Roboto"/>
              </a:rPr>
              <a:t> de partial link text, </a:t>
            </a:r>
            <a:r>
              <a:rPr lang="en-GB" sz="1100" b="1" dirty="0" err="1">
                <a:solidFill>
                  <a:schemeClr val="lt1"/>
                </a:solidFill>
                <a:latin typeface="Roboto"/>
                <a:ea typeface="Roboto"/>
                <a:cs typeface="Roboto"/>
                <a:sym typeface="Roboto"/>
              </a:rPr>
              <a:t>adica</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parte</a:t>
            </a:r>
            <a:r>
              <a:rPr lang="en-GB" sz="1100" b="1" dirty="0">
                <a:solidFill>
                  <a:schemeClr val="lt1"/>
                </a:solidFill>
                <a:latin typeface="Roboto"/>
                <a:ea typeface="Roboto"/>
                <a:cs typeface="Roboto"/>
                <a:sym typeface="Roboto"/>
              </a:rPr>
              <a:t> din link text</a:t>
            </a:r>
            <a:endParaRPr sz="1200" b="1" dirty="0">
              <a:solidFill>
                <a:schemeClr val="lt1"/>
              </a:solidFill>
              <a:latin typeface="Roboto"/>
              <a:ea typeface="Roboto"/>
              <a:cs typeface="Roboto"/>
              <a:sym typeface="Roboto"/>
            </a:endParaRPr>
          </a:p>
        </p:txBody>
      </p:sp>
      <p:pic>
        <p:nvPicPr>
          <p:cNvPr id="303" name="Google Shape;303;g1e3764c0daf_0_25"/>
          <p:cNvPicPr preferRelativeResize="0"/>
          <p:nvPr/>
        </p:nvPicPr>
        <p:blipFill>
          <a:blip r:embed="rId3">
            <a:alphaModFix/>
          </a:blip>
          <a:stretch>
            <a:fillRect/>
          </a:stretch>
        </p:blipFill>
        <p:spPr>
          <a:xfrm>
            <a:off x="398850" y="2694199"/>
            <a:ext cx="7645476" cy="923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animEffect transition="in" filter="fade">
                                      <p:cBhvr>
                                        <p:cTn id="7" dur="1000"/>
                                        <p:tgtEl>
                                          <p:spTgt spid="3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0c0645ead7_0_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09" name="Google Shape;209;g10c0645ead7_0_0"/>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tratați cu </a:t>
            </a:r>
            <a:r>
              <a:rPr lang="en-GB" sz="1500" b="1" i="0" u="none" strike="noStrike" cap="none">
                <a:solidFill>
                  <a:schemeClr val="accent1"/>
                </a:solidFill>
                <a:latin typeface="Roboto"/>
                <a:ea typeface="Roboto"/>
                <a:cs typeface="Roboto"/>
                <a:sym typeface="Roboto"/>
              </a:rPr>
              <a:t>seriozitate</a:t>
            </a:r>
            <a:r>
              <a:rPr lang="en-GB" sz="1500" b="1" i="0" u="none" strike="noStrike" cap="none">
                <a:solidFill>
                  <a:schemeClr val="lt1"/>
                </a:solidFill>
                <a:latin typeface="Roboto"/>
                <a:ea typeface="Roboto"/>
                <a:cs typeface="Roboto"/>
                <a:sym typeface="Roboto"/>
              </a:rPr>
              <a:t> și </a:t>
            </a:r>
            <a:r>
              <a:rPr lang="en-GB" sz="1500" b="1" i="0" u="none" strike="noStrike" cap="none">
                <a:solidFill>
                  <a:schemeClr val="accent1"/>
                </a:solidFill>
                <a:latin typeface="Roboto"/>
                <a:ea typeface="Roboto"/>
                <a:cs typeface="Roboto"/>
                <a:sym typeface="Roboto"/>
              </a:rPr>
              <a:t>profesionalism</a:t>
            </a:r>
            <a:r>
              <a:rPr lang="en-GB" sz="1500" b="1" i="0" u="none" strike="noStrike" cap="none">
                <a:solidFill>
                  <a:schemeClr val="lt1"/>
                </a:solidFill>
                <a:latin typeface="Roboto"/>
                <a:ea typeface="Roboto"/>
                <a:cs typeface="Roboto"/>
                <a:sym typeface="Roboto"/>
              </a:rPr>
              <a:t> acest nou obiectiv.</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Cei care își ating obiectivele nu sunt întotdeauna cei mai smart, dar întotdeauna vor fi cei mai </a:t>
            </a:r>
            <a:r>
              <a:rPr lang="en-GB" sz="1500" b="1" i="0" u="none" strike="noStrike" cap="none">
                <a:solidFill>
                  <a:schemeClr val="accent1"/>
                </a:solidFill>
                <a:latin typeface="Roboto"/>
                <a:ea typeface="Roboto"/>
                <a:cs typeface="Roboto"/>
                <a:sym typeface="Roboto"/>
              </a:rPr>
              <a:t>muncitori!.</a:t>
            </a:r>
            <a:endParaRPr sz="1500" b="1" i="0" u="none" strike="noStrike" cap="none">
              <a:solidFill>
                <a:schemeClr val="accen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Alocă-ți timp pentru studiu. Rutina dă </a:t>
            </a:r>
            <a:r>
              <a:rPr lang="en-GB" sz="1500" b="1" i="0" u="none" strike="noStrike" cap="none">
                <a:solidFill>
                  <a:schemeClr val="accent1"/>
                </a:solidFill>
                <a:latin typeface="Roboto"/>
                <a:ea typeface="Roboto"/>
                <a:cs typeface="Roboto"/>
                <a:sym typeface="Roboto"/>
              </a:rPr>
              <a:t>consistență</a:t>
            </a:r>
            <a:r>
              <a:rPr lang="en-GB" sz="1500" b="1" i="0" u="none" strike="noStrike" cap="none">
                <a:solidFill>
                  <a:schemeClr val="lt1"/>
                </a:solidFill>
                <a:latin typeface="Roboto"/>
                <a:ea typeface="Roboto"/>
                <a:cs typeface="Roboto"/>
                <a:sym typeface="Roboto"/>
              </a:rPr>
              <a:t>. Consistența dă </a:t>
            </a:r>
            <a:r>
              <a:rPr lang="en-GB" sz="1500" b="1" i="0" u="none" strike="noStrike" cap="none">
                <a:solidFill>
                  <a:schemeClr val="accent1"/>
                </a:solidFill>
                <a:latin typeface="Roboto"/>
                <a:ea typeface="Roboto"/>
                <a:cs typeface="Roboto"/>
                <a:sym typeface="Roboto"/>
              </a:rPr>
              <a:t>excelență</a:t>
            </a:r>
            <a:r>
              <a:rPr lang="en-GB" sz="1500" b="1" i="0" u="none" strike="noStrike" cap="none">
                <a:solidFill>
                  <a:schemeClr val="lt1"/>
                </a:solidFill>
                <a:latin typeface="Roboto"/>
                <a:ea typeface="Roboto"/>
                <a:cs typeface="Roboto"/>
                <a:sym typeface="Roboto"/>
              </a:rPr>
              <a:t>.</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faceți tot posibilul să participați la </a:t>
            </a:r>
            <a:r>
              <a:rPr lang="en-GB" sz="1500" b="1" i="0" u="none" strike="noStrike" cap="none">
                <a:solidFill>
                  <a:schemeClr val="accent1"/>
                </a:solidFill>
                <a:latin typeface="Roboto"/>
                <a:ea typeface="Roboto"/>
                <a:cs typeface="Roboto"/>
                <a:sym typeface="Roboto"/>
              </a:rPr>
              <a:t>toate</a:t>
            </a:r>
            <a:r>
              <a:rPr lang="en-GB" sz="1500" b="1" i="0" u="none" strike="noStrike" cap="none">
                <a:solidFill>
                  <a:schemeClr val="lt1"/>
                </a:solidFill>
                <a:latin typeface="Roboto"/>
                <a:ea typeface="Roboto"/>
                <a:cs typeface="Roboto"/>
                <a:sym typeface="Roboto"/>
              </a:rPr>
              <a:t> sesiunile live.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lăsați </a:t>
            </a:r>
            <a:r>
              <a:rPr lang="en-GB" sz="1500" b="1" i="0" u="none" strike="noStrike" cap="none">
                <a:solidFill>
                  <a:schemeClr val="accent1"/>
                </a:solidFill>
                <a:latin typeface="Roboto"/>
                <a:ea typeface="Roboto"/>
                <a:cs typeface="Roboto"/>
                <a:sym typeface="Roboto"/>
              </a:rPr>
              <a:t>comentarii</a:t>
            </a:r>
            <a:r>
              <a:rPr lang="en-GB" sz="1500" b="1" i="0" u="none" strike="noStrike" cap="none">
                <a:solidFill>
                  <a:schemeClr val="lt1"/>
                </a:solidFill>
                <a:latin typeface="Roboto"/>
                <a:ea typeface="Roboto"/>
                <a:cs typeface="Roboto"/>
                <a:sym typeface="Roboto"/>
              </a:rPr>
              <a:t> explicative în cod. Notițe pentru voi din viitor.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Recomand să vizualizați </a:t>
            </a:r>
            <a:r>
              <a:rPr lang="en-GB" sz="1500" b="1" i="0" u="none" strike="noStrike" cap="none">
                <a:solidFill>
                  <a:schemeClr val="accent1"/>
                </a:solidFill>
                <a:latin typeface="Roboto"/>
                <a:ea typeface="Roboto"/>
                <a:cs typeface="Roboto"/>
                <a:sym typeface="Roboto"/>
              </a:rPr>
              <a:t>înregistrarea</a:t>
            </a:r>
            <a:r>
              <a:rPr lang="en-GB" sz="1500" b="1" i="0" u="none" strike="noStrike" cap="none">
                <a:solidFill>
                  <a:schemeClr val="lt1"/>
                </a:solidFill>
                <a:latin typeface="Roboto"/>
                <a:ea typeface="Roboto"/>
                <a:cs typeface="Roboto"/>
                <a:sym typeface="Roboto"/>
              </a:rPr>
              <a:t>. Să vă notați aspectele importante + întrebări pentru trainer pentru ora următoare.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Să vă faceți </a:t>
            </a:r>
            <a:r>
              <a:rPr lang="en-GB" sz="1500" b="1" i="0" u="none" strike="noStrike" cap="none">
                <a:solidFill>
                  <a:schemeClr val="accent1"/>
                </a:solidFill>
                <a:latin typeface="Roboto"/>
                <a:ea typeface="Roboto"/>
                <a:cs typeface="Roboto"/>
                <a:sym typeface="Roboto"/>
              </a:rPr>
              <a:t>temele</a:t>
            </a:r>
            <a:r>
              <a:rPr lang="en-GB" sz="1500" b="1" i="0" u="none" strike="noStrike" cap="none">
                <a:solidFill>
                  <a:schemeClr val="lt1"/>
                </a:solidFill>
                <a:latin typeface="Roboto"/>
                <a:ea typeface="Roboto"/>
                <a:cs typeface="Roboto"/>
                <a:sym typeface="Roboto"/>
              </a:rPr>
              <a:t> și unde nu reușiți singuri, să întrebați pe </a:t>
            </a:r>
            <a:r>
              <a:rPr lang="en-GB" sz="1500" b="1" i="0" u="none" strike="noStrike" cap="none">
                <a:solidFill>
                  <a:schemeClr val="accent1"/>
                </a:solidFill>
                <a:latin typeface="Roboto"/>
                <a:ea typeface="Roboto"/>
                <a:cs typeface="Roboto"/>
                <a:sym typeface="Roboto"/>
              </a:rPr>
              <a:t>grup</a:t>
            </a:r>
            <a:r>
              <a:rPr lang="en-GB" sz="1500" b="1" i="0" u="none" strike="noStrike" cap="none">
                <a:solidFill>
                  <a:schemeClr val="lt1"/>
                </a:solidFill>
                <a:latin typeface="Roboto"/>
                <a:ea typeface="Roboto"/>
                <a:cs typeface="Roboto"/>
                <a:sym typeface="Roboto"/>
              </a:rPr>
              <a:t>. Trainerul va </a:t>
            </a:r>
            <a:r>
              <a:rPr lang="en-GB" sz="1500" b="1" i="0" u="none" strike="noStrike" cap="none">
                <a:solidFill>
                  <a:schemeClr val="accent1"/>
                </a:solidFill>
                <a:latin typeface="Roboto"/>
                <a:ea typeface="Roboto"/>
                <a:cs typeface="Roboto"/>
                <a:sym typeface="Roboto"/>
              </a:rPr>
              <a:t>răspunde</a:t>
            </a:r>
            <a:r>
              <a:rPr lang="en-GB" sz="1500" b="1" i="0" u="none" strike="noStrike" cap="none">
                <a:solidFill>
                  <a:schemeClr val="lt1"/>
                </a:solidFill>
                <a:latin typeface="Roboto"/>
                <a:ea typeface="Roboto"/>
                <a:cs typeface="Roboto"/>
                <a:sym typeface="Roboto"/>
              </a:rPr>
              <a:t> și vor beneficia și ceilalți cursanți de răspuns.</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Puteți chiar să faceți un grup doar de studenți și să vă întâlniți o dată pe săptămână să discutați temele </a:t>
            </a:r>
            <a:r>
              <a:rPr lang="en-GB" sz="1500" b="1" i="0" u="none" strike="noStrike" cap="none">
                <a:solidFill>
                  <a:schemeClr val="accent1"/>
                </a:solidFill>
                <a:latin typeface="Roboto"/>
                <a:ea typeface="Roboto"/>
                <a:cs typeface="Roboto"/>
                <a:sym typeface="Roboto"/>
              </a:rPr>
              <a:t>împreună</a:t>
            </a:r>
            <a:r>
              <a:rPr lang="en-GB" sz="1500" b="1" i="0" u="none" strike="noStrike" cap="none">
                <a:solidFill>
                  <a:schemeClr val="lt1"/>
                </a:solidFill>
                <a:latin typeface="Roboto"/>
                <a:ea typeface="Roboto"/>
                <a:cs typeface="Roboto"/>
                <a:sym typeface="Roboto"/>
              </a:rPr>
              <a:t>. Fiecare va veni cu o perspectivă nouă și în final toți vor avea de câștigat.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accent1"/>
              </a:buClr>
              <a:buSzPts val="1500"/>
              <a:buFont typeface="Roboto"/>
              <a:buChar char="●"/>
            </a:pPr>
            <a:r>
              <a:rPr lang="en-GB" sz="1500" b="1" i="0" u="none" strike="noStrike" cap="none">
                <a:solidFill>
                  <a:schemeClr val="lt1"/>
                </a:solidFill>
                <a:latin typeface="Roboto"/>
                <a:ea typeface="Roboto"/>
                <a:cs typeface="Roboto"/>
                <a:sym typeface="Roboto"/>
              </a:rPr>
              <a:t>În timpul orelor, să aveți </a:t>
            </a:r>
            <a:r>
              <a:rPr lang="en-GB" sz="1500" b="1" i="0" u="none" strike="noStrike" cap="none">
                <a:solidFill>
                  <a:schemeClr val="accent1"/>
                </a:solidFill>
                <a:latin typeface="Roboto"/>
                <a:ea typeface="Roboto"/>
                <a:cs typeface="Roboto"/>
                <a:sym typeface="Roboto"/>
              </a:rPr>
              <a:t>curaj</a:t>
            </a:r>
            <a:r>
              <a:rPr lang="en-GB" sz="1500" b="1" i="0" u="none" strike="noStrike" cap="none">
                <a:solidFill>
                  <a:schemeClr val="lt1"/>
                </a:solidFill>
                <a:latin typeface="Roboto"/>
                <a:ea typeface="Roboto"/>
                <a:cs typeface="Roboto"/>
                <a:sym typeface="Roboto"/>
              </a:rPr>
              <a:t> să puneți </a:t>
            </a:r>
            <a:r>
              <a:rPr lang="en-GB" sz="1500" b="1" i="0" u="none" strike="noStrike" cap="none">
                <a:solidFill>
                  <a:schemeClr val="accent1"/>
                </a:solidFill>
                <a:latin typeface="Roboto"/>
                <a:ea typeface="Roboto"/>
                <a:cs typeface="Roboto"/>
                <a:sym typeface="Roboto"/>
              </a:rPr>
              <a:t>întrebări</a:t>
            </a:r>
            <a:r>
              <a:rPr lang="en-GB" sz="1500" b="1" i="0" u="none" strike="noStrike" cap="none">
                <a:solidFill>
                  <a:schemeClr val="lt1"/>
                </a:solidFill>
                <a:latin typeface="Roboto"/>
                <a:ea typeface="Roboto"/>
                <a:cs typeface="Roboto"/>
                <a:sym typeface="Roboto"/>
              </a:rPr>
              <a:t> când ceva nu e clar.</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Effect transition="in" filter="fade">
                                      <p:cBhvr>
                                        <p:cTn id="7" dur="1000"/>
                                        <p:tgtEl>
                                          <p:spTgt spid="2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xEl>
                                              <p:pRg st="1" end="1"/>
                                            </p:txEl>
                                          </p:spTgt>
                                        </p:tgtEl>
                                        <p:attrNameLst>
                                          <p:attrName>style.visibility</p:attrName>
                                        </p:attrNameLst>
                                      </p:cBhvr>
                                      <p:to>
                                        <p:strVal val="visible"/>
                                      </p:to>
                                    </p:set>
                                    <p:animEffect transition="in" filter="fade">
                                      <p:cBhvr>
                                        <p:cTn id="12" dur="1000"/>
                                        <p:tgtEl>
                                          <p:spTgt spid="2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xEl>
                                              <p:pRg st="2" end="2"/>
                                            </p:txEl>
                                          </p:spTgt>
                                        </p:tgtEl>
                                        <p:attrNameLst>
                                          <p:attrName>style.visibility</p:attrName>
                                        </p:attrNameLst>
                                      </p:cBhvr>
                                      <p:to>
                                        <p:strVal val="visible"/>
                                      </p:to>
                                    </p:set>
                                    <p:animEffect transition="in" filter="fade">
                                      <p:cBhvr>
                                        <p:cTn id="17" dur="1000"/>
                                        <p:tgtEl>
                                          <p:spTgt spid="2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9">
                                            <p:txEl>
                                              <p:pRg st="3" end="3"/>
                                            </p:txEl>
                                          </p:spTgt>
                                        </p:tgtEl>
                                        <p:attrNameLst>
                                          <p:attrName>style.visibility</p:attrName>
                                        </p:attrNameLst>
                                      </p:cBhvr>
                                      <p:to>
                                        <p:strVal val="visible"/>
                                      </p:to>
                                    </p:set>
                                    <p:animEffect transition="in" filter="fade">
                                      <p:cBhvr>
                                        <p:cTn id="22" dur="1000"/>
                                        <p:tgtEl>
                                          <p:spTgt spid="2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9">
                                            <p:txEl>
                                              <p:pRg st="4" end="4"/>
                                            </p:txEl>
                                          </p:spTgt>
                                        </p:tgtEl>
                                        <p:attrNameLst>
                                          <p:attrName>style.visibility</p:attrName>
                                        </p:attrNameLst>
                                      </p:cBhvr>
                                      <p:to>
                                        <p:strVal val="visible"/>
                                      </p:to>
                                    </p:set>
                                    <p:animEffect transition="in" filter="fade">
                                      <p:cBhvr>
                                        <p:cTn id="27" dur="1000"/>
                                        <p:tgtEl>
                                          <p:spTgt spid="2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
                                            <p:txEl>
                                              <p:pRg st="5" end="5"/>
                                            </p:txEl>
                                          </p:spTgt>
                                        </p:tgtEl>
                                        <p:attrNameLst>
                                          <p:attrName>style.visibility</p:attrName>
                                        </p:attrNameLst>
                                      </p:cBhvr>
                                      <p:to>
                                        <p:strVal val="visible"/>
                                      </p:to>
                                    </p:set>
                                    <p:animEffect transition="in" filter="fade">
                                      <p:cBhvr>
                                        <p:cTn id="32" dur="1000"/>
                                        <p:tgtEl>
                                          <p:spTgt spid="2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9">
                                            <p:txEl>
                                              <p:pRg st="6" end="6"/>
                                            </p:txEl>
                                          </p:spTgt>
                                        </p:tgtEl>
                                        <p:attrNameLst>
                                          <p:attrName>style.visibility</p:attrName>
                                        </p:attrNameLst>
                                      </p:cBhvr>
                                      <p:to>
                                        <p:strVal val="visible"/>
                                      </p:to>
                                    </p:set>
                                    <p:animEffect transition="in" filter="fade">
                                      <p:cBhvr>
                                        <p:cTn id="37" dur="1000"/>
                                        <p:tgtEl>
                                          <p:spTgt spid="2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9">
                                            <p:txEl>
                                              <p:pRg st="7" end="7"/>
                                            </p:txEl>
                                          </p:spTgt>
                                        </p:tgtEl>
                                        <p:attrNameLst>
                                          <p:attrName>style.visibility</p:attrName>
                                        </p:attrNameLst>
                                      </p:cBhvr>
                                      <p:to>
                                        <p:strVal val="visible"/>
                                      </p:to>
                                    </p:set>
                                    <p:animEffect transition="in" filter="fade">
                                      <p:cBhvr>
                                        <p:cTn id="42" dur="1000"/>
                                        <p:tgtEl>
                                          <p:spTgt spid="20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9">
                                            <p:txEl>
                                              <p:pRg st="8" end="8"/>
                                            </p:txEl>
                                          </p:spTgt>
                                        </p:tgtEl>
                                        <p:attrNameLst>
                                          <p:attrName>style.visibility</p:attrName>
                                        </p:attrNameLst>
                                      </p:cBhvr>
                                      <p:to>
                                        <p:strVal val="visible"/>
                                      </p:to>
                                    </p:set>
                                    <p:animEffect transition="in" filter="fade">
                                      <p:cBhvr>
                                        <p:cTn id="47" dur="1000"/>
                                        <p:tgtEl>
                                          <p:spTgt spid="20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108150b074_0_1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16" name="Google Shape;216;g1108150b074_0_10"/>
          <p:cNvSpPr txBox="1"/>
          <p:nvPr/>
        </p:nvSpPr>
        <p:spPr>
          <a:xfrm>
            <a:off x="311700" y="1416500"/>
            <a:ext cx="8520600" cy="3648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exista un sheet de prezenta.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In cadrul acestuia ne vom asuma si notiunile invatate. Nu trecem mai departe pana nu isi asuma toti noile concepte.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se vor adauga in Folderul grupei, veti face fiecare folder cu numele vostru. Veti primi feedback la aceste teme.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Temele vor fi impartite in 2 categorii.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Obligatorii (se pot face doar cu notiunile invatate la clasa)</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ma intrerupeti oricand aveti intrebari. Doar asa imi pot da seama unde trebuie sa mai insist cu explicatii/exemple.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rog sa intrati cu 3 minute mai devreme in caz ca apar probleme tehnice. Astfel putem profita la maxim de cele 2 ore alocate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Daca nu puteti intra, sau daca intarziati, anuntati trainerul pe grup</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animEffect transition="in" filter="fade">
                                      <p:cBhvr>
                                        <p:cTn id="7" dur="1000"/>
                                        <p:tgtEl>
                                          <p:spTgt spid="2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6">
                                            <p:txEl>
                                              <p:pRg st="1" end="1"/>
                                            </p:txEl>
                                          </p:spTgt>
                                        </p:tgtEl>
                                        <p:attrNameLst>
                                          <p:attrName>style.visibility</p:attrName>
                                        </p:attrNameLst>
                                      </p:cBhvr>
                                      <p:to>
                                        <p:strVal val="visible"/>
                                      </p:to>
                                    </p:set>
                                    <p:animEffect transition="in" filter="fade">
                                      <p:cBhvr>
                                        <p:cTn id="12" dur="1000"/>
                                        <p:tgtEl>
                                          <p:spTgt spid="2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xEl>
                                              <p:pRg st="2" end="2"/>
                                            </p:txEl>
                                          </p:spTgt>
                                        </p:tgtEl>
                                        <p:attrNameLst>
                                          <p:attrName>style.visibility</p:attrName>
                                        </p:attrNameLst>
                                      </p:cBhvr>
                                      <p:to>
                                        <p:strVal val="visible"/>
                                      </p:to>
                                    </p:set>
                                    <p:animEffect transition="in" filter="fade">
                                      <p:cBhvr>
                                        <p:cTn id="17" dur="1000"/>
                                        <p:tgtEl>
                                          <p:spTgt spid="2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6">
                                            <p:txEl>
                                              <p:pRg st="3" end="3"/>
                                            </p:txEl>
                                          </p:spTgt>
                                        </p:tgtEl>
                                        <p:attrNameLst>
                                          <p:attrName>style.visibility</p:attrName>
                                        </p:attrNameLst>
                                      </p:cBhvr>
                                      <p:to>
                                        <p:strVal val="visible"/>
                                      </p:to>
                                    </p:set>
                                    <p:animEffect transition="in" filter="fade">
                                      <p:cBhvr>
                                        <p:cTn id="22" dur="1000"/>
                                        <p:tgtEl>
                                          <p:spTgt spid="2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6">
                                            <p:txEl>
                                              <p:pRg st="4" end="4"/>
                                            </p:txEl>
                                          </p:spTgt>
                                        </p:tgtEl>
                                        <p:attrNameLst>
                                          <p:attrName>style.visibility</p:attrName>
                                        </p:attrNameLst>
                                      </p:cBhvr>
                                      <p:to>
                                        <p:strVal val="visible"/>
                                      </p:to>
                                    </p:set>
                                    <p:animEffect transition="in" filter="fade">
                                      <p:cBhvr>
                                        <p:cTn id="27" dur="1000"/>
                                        <p:tgtEl>
                                          <p:spTgt spid="2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6">
                                            <p:txEl>
                                              <p:pRg st="5" end="5"/>
                                            </p:txEl>
                                          </p:spTgt>
                                        </p:tgtEl>
                                        <p:attrNameLst>
                                          <p:attrName>style.visibility</p:attrName>
                                        </p:attrNameLst>
                                      </p:cBhvr>
                                      <p:to>
                                        <p:strVal val="visible"/>
                                      </p:to>
                                    </p:set>
                                    <p:animEffect transition="in" filter="fade">
                                      <p:cBhvr>
                                        <p:cTn id="32" dur="1000"/>
                                        <p:tgtEl>
                                          <p:spTgt spid="2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6">
                                            <p:txEl>
                                              <p:pRg st="6" end="6"/>
                                            </p:txEl>
                                          </p:spTgt>
                                        </p:tgtEl>
                                        <p:attrNameLst>
                                          <p:attrName>style.visibility</p:attrName>
                                        </p:attrNameLst>
                                      </p:cBhvr>
                                      <p:to>
                                        <p:strVal val="visible"/>
                                      </p:to>
                                    </p:set>
                                    <p:animEffect transition="in" filter="fade">
                                      <p:cBhvr>
                                        <p:cTn id="37" dur="1000"/>
                                        <p:tgtEl>
                                          <p:spTgt spid="2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6">
                                            <p:txEl>
                                              <p:pRg st="7" end="7"/>
                                            </p:txEl>
                                          </p:spTgt>
                                        </p:tgtEl>
                                        <p:attrNameLst>
                                          <p:attrName>style.visibility</p:attrName>
                                        </p:attrNameLst>
                                      </p:cBhvr>
                                      <p:to>
                                        <p:strVal val="visible"/>
                                      </p:to>
                                    </p:set>
                                    <p:animEffect transition="in" filter="fade">
                                      <p:cBhvr>
                                        <p:cTn id="42" dur="1000"/>
                                        <p:tgtEl>
                                          <p:spTgt spid="21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6">
                                            <p:txEl>
                                              <p:pRg st="8" end="8"/>
                                            </p:txEl>
                                          </p:spTgt>
                                        </p:tgtEl>
                                        <p:attrNameLst>
                                          <p:attrName>style.visibility</p:attrName>
                                        </p:attrNameLst>
                                      </p:cBhvr>
                                      <p:to>
                                        <p:strVal val="visible"/>
                                      </p:to>
                                    </p:set>
                                    <p:animEffect transition="in" filter="fade">
                                      <p:cBhvr>
                                        <p:cTn id="47" dur="1000"/>
                                        <p:tgtEl>
                                          <p:spTgt spid="2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108150b074_0_16"/>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23" name="Google Shape;223;g1108150b074_0_16"/>
          <p:cNvSpPr txBox="1"/>
          <p:nvPr/>
        </p:nvSpPr>
        <p:spPr>
          <a:xfrm>
            <a:off x="311700" y="1416500"/>
            <a:ext cx="8520600" cy="34170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Pana la final TOTI veti avea: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solide despre bazele programarii in Python</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mai avansate si extrem de utile despre programarea bazata pe obiecte.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sa identifice elemente si sa scrie test scripts cu ajutorul Selenium</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Un Proiect final de testare automata a aplicatiilor web.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Acesta va folosi tendintele actuale: metodologia Behavior Driven Development si Page Object Model Design pattern. </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Va avea capacitatea sa genereze rapoarte HTML (‘living documentation’)</a:t>
            </a:r>
            <a:endParaRPr sz="1500" b="1" i="0" u="none" strike="noStrike" cap="none">
              <a:solidFill>
                <a:schemeClr val="lt1"/>
              </a:solidFill>
              <a:latin typeface="Roboto"/>
              <a:ea typeface="Roboto"/>
              <a:cs typeface="Roboto"/>
              <a:sym typeface="Roboto"/>
            </a:endParaRPr>
          </a:p>
          <a:p>
            <a:pPr marL="9144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Notiuni de baza despre API testing. (testarea backend - ce e in spate la un website). </a:t>
            </a: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500" b="1" i="0" u="none" strike="noStrike" cap="none">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10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10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10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10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1000"/>
                                        <p:tgtEl>
                                          <p:spTgt spid="2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3">
                                            <p:txEl>
                                              <p:pRg st="5" end="5"/>
                                            </p:txEl>
                                          </p:spTgt>
                                        </p:tgtEl>
                                        <p:attrNameLst>
                                          <p:attrName>style.visibility</p:attrName>
                                        </p:attrNameLst>
                                      </p:cBhvr>
                                      <p:to>
                                        <p:strVal val="visible"/>
                                      </p:to>
                                    </p:set>
                                    <p:animEffect transition="in" filter="fade">
                                      <p:cBhvr>
                                        <p:cTn id="32" dur="1000"/>
                                        <p:tgtEl>
                                          <p:spTgt spid="2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3">
                                            <p:txEl>
                                              <p:pRg st="6" end="6"/>
                                            </p:txEl>
                                          </p:spTgt>
                                        </p:tgtEl>
                                        <p:attrNameLst>
                                          <p:attrName>style.visibility</p:attrName>
                                        </p:attrNameLst>
                                      </p:cBhvr>
                                      <p:to>
                                        <p:strVal val="visible"/>
                                      </p:to>
                                    </p:set>
                                    <p:animEffect transition="in" filter="fade">
                                      <p:cBhvr>
                                        <p:cTn id="37" dur="1000"/>
                                        <p:tgtEl>
                                          <p:spTgt spid="2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3">
                                            <p:txEl>
                                              <p:pRg st="7" end="7"/>
                                            </p:txEl>
                                          </p:spTgt>
                                        </p:tgtEl>
                                        <p:attrNameLst>
                                          <p:attrName>style.visibility</p:attrName>
                                        </p:attrNameLst>
                                      </p:cBhvr>
                                      <p:to>
                                        <p:strVal val="visible"/>
                                      </p:to>
                                    </p:set>
                                    <p:animEffect transition="in" filter="fade">
                                      <p:cBhvr>
                                        <p:cTn id="42" dur="1000"/>
                                        <p:tgtEl>
                                          <p:spTgt spid="2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3">
                                            <p:txEl>
                                              <p:pRg st="8" end="8"/>
                                            </p:txEl>
                                          </p:spTgt>
                                        </p:tgtEl>
                                        <p:attrNameLst>
                                          <p:attrName>style.visibility</p:attrName>
                                        </p:attrNameLst>
                                      </p:cBhvr>
                                      <p:to>
                                        <p:strVal val="visible"/>
                                      </p:to>
                                    </p:set>
                                    <p:animEffect transition="in" filter="fade">
                                      <p:cBhvr>
                                        <p:cTn id="47" dur="1000"/>
                                        <p:tgtEl>
                                          <p:spTgt spid="2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3">
                                            <p:txEl>
                                              <p:pRg st="9" end="9"/>
                                            </p:txEl>
                                          </p:spTgt>
                                        </p:tgtEl>
                                        <p:attrNameLst>
                                          <p:attrName>style.visibility</p:attrName>
                                        </p:attrNameLst>
                                      </p:cBhvr>
                                      <p:to>
                                        <p:strVal val="visible"/>
                                      </p:to>
                                    </p:set>
                                    <p:animEffect transition="in" filter="fade">
                                      <p:cBhvr>
                                        <p:cTn id="52" dur="1000"/>
                                        <p:tgtEl>
                                          <p:spTgt spid="22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3">
                                            <p:txEl>
                                              <p:pRg st="10" end="10"/>
                                            </p:txEl>
                                          </p:spTgt>
                                        </p:tgtEl>
                                        <p:attrNameLst>
                                          <p:attrName>style.visibility</p:attrName>
                                        </p:attrNameLst>
                                      </p:cBhvr>
                                      <p:to>
                                        <p:strVal val="visible"/>
                                      </p:to>
                                    </p:set>
                                    <p:animEffect transition="in" filter="fade">
                                      <p:cBhvr>
                                        <p:cTn id="57" dur="1000"/>
                                        <p:tgtEl>
                                          <p:spTgt spid="2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108150b074_0_22"/>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0" name="Google Shape;230;g1108150b074_0_22"/>
          <p:cNvSpPr txBox="1"/>
          <p:nvPr/>
        </p:nvSpPr>
        <p:spPr>
          <a:xfrm>
            <a:off x="311700" y="1416500"/>
            <a:ext cx="8520600" cy="29553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500"/>
              <a:buFont typeface="Arial"/>
              <a:buNone/>
            </a:pPr>
            <a:r>
              <a:rPr lang="en-GB" sz="1500" b="1" i="0" u="none" strike="noStrike" cap="non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sz="1500" b="1" i="0" u="none" strike="noStrike" cap="none">
              <a:solidFill>
                <a:schemeClr val="lt1"/>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500"/>
              <a:buFont typeface="Arial"/>
              <a:buNone/>
            </a:pP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ale bazelor de date relationale - mySQL (Curs baze de date)</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Cunostinte teoretice despre testarea manuala - acces la o platforma mobila</a:t>
            </a:r>
            <a:endParaRPr sz="1500" b="1" i="0" u="none" strike="noStrike" cap="none">
              <a:solidFill>
                <a:schemeClr val="lt1"/>
              </a:solidFill>
              <a:latin typeface="Roboto"/>
              <a:ea typeface="Roboto"/>
              <a:cs typeface="Roboto"/>
              <a:sym typeface="Roboto"/>
            </a:endParaRPr>
          </a:p>
          <a:p>
            <a:pPr marL="457200" marR="0" lvl="0"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Capacitatea de a construi un mic brand personal (Curs Portofoliu Wordpress). Trebuie sa ai:</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Website propriu prin care angajatorul sa te cunoasca pe tine si munca ta</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CV european in eng / sau canva.com</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Profil LinkedIn</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Github public (un loc in cloud unde se pune codul scris de tine)</a:t>
            </a:r>
            <a:endParaRPr sz="1500" b="1" i="0" u="none" strike="noStrike" cap="none">
              <a:solidFill>
                <a:schemeClr val="lt1"/>
              </a:solidFill>
              <a:latin typeface="Roboto"/>
              <a:ea typeface="Roboto"/>
              <a:cs typeface="Roboto"/>
              <a:sym typeface="Roboto"/>
            </a:endParaRPr>
          </a:p>
          <a:p>
            <a:pPr marL="1371600" marR="0" lvl="1" indent="-323850" algn="l" rtl="0">
              <a:lnSpc>
                <a:spcPct val="100000"/>
              </a:lnSpc>
              <a:spcBef>
                <a:spcPts val="0"/>
              </a:spcBef>
              <a:spcAft>
                <a:spcPts val="0"/>
              </a:spcAft>
              <a:buClr>
                <a:schemeClr val="lt1"/>
              </a:buClr>
              <a:buSzPts val="1500"/>
              <a:buFont typeface="Roboto"/>
              <a:buChar char="○"/>
            </a:pPr>
            <a:r>
              <a:rPr lang="en-GB" sz="1500" b="1" i="0" u="none" strike="noStrike" cap="none">
                <a:solidFill>
                  <a:schemeClr val="lt1"/>
                </a:solidFill>
                <a:latin typeface="Roboto"/>
                <a:ea typeface="Roboto"/>
                <a:cs typeface="Roboto"/>
                <a:sym typeface="Roboto"/>
              </a:rPr>
              <a:t>Veti primi feedback daca ne trimiteti un email cu ele la hello@itfactory.ro</a:t>
            </a:r>
            <a:endParaRPr sz="1500" b="1"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10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10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10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1000"/>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1000"/>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1000"/>
                                        <p:tgtEl>
                                          <p:spTgt spid="2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xEl>
                                              <p:pRg st="6" end="6"/>
                                            </p:txEl>
                                          </p:spTgt>
                                        </p:tgtEl>
                                        <p:attrNameLst>
                                          <p:attrName>style.visibility</p:attrName>
                                        </p:attrNameLst>
                                      </p:cBhvr>
                                      <p:to>
                                        <p:strVal val="visible"/>
                                      </p:to>
                                    </p:set>
                                    <p:animEffect transition="in" filter="fade">
                                      <p:cBhvr>
                                        <p:cTn id="37" dur="1000"/>
                                        <p:tgtEl>
                                          <p:spTgt spid="2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0">
                                            <p:txEl>
                                              <p:pRg st="7" end="7"/>
                                            </p:txEl>
                                          </p:spTgt>
                                        </p:tgtEl>
                                        <p:attrNameLst>
                                          <p:attrName>style.visibility</p:attrName>
                                        </p:attrNameLst>
                                      </p:cBhvr>
                                      <p:to>
                                        <p:strVal val="visible"/>
                                      </p:to>
                                    </p:set>
                                    <p:animEffect transition="in" filter="fade">
                                      <p:cBhvr>
                                        <p:cTn id="42" dur="1000"/>
                                        <p:tgtEl>
                                          <p:spTgt spid="2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0">
                                            <p:txEl>
                                              <p:pRg st="8" end="8"/>
                                            </p:txEl>
                                          </p:spTgt>
                                        </p:tgtEl>
                                        <p:attrNameLst>
                                          <p:attrName>style.visibility</p:attrName>
                                        </p:attrNameLst>
                                      </p:cBhvr>
                                      <p:to>
                                        <p:strVal val="visible"/>
                                      </p:to>
                                    </p:set>
                                    <p:animEffect transition="in" filter="fade">
                                      <p:cBhvr>
                                        <p:cTn id="47" dur="1000"/>
                                        <p:tgtEl>
                                          <p:spTgt spid="2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0">
                                            <p:txEl>
                                              <p:pRg st="9" end="9"/>
                                            </p:txEl>
                                          </p:spTgt>
                                        </p:tgtEl>
                                        <p:attrNameLst>
                                          <p:attrName>style.visibility</p:attrName>
                                        </p:attrNameLst>
                                      </p:cBhvr>
                                      <p:to>
                                        <p:strVal val="visible"/>
                                      </p:to>
                                    </p:set>
                                    <p:animEffect transition="in" filter="fade">
                                      <p:cBhvr>
                                        <p:cTn id="52" dur="1000"/>
                                        <p:tgtEl>
                                          <p:spTgt spid="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108150b074_0_28"/>
          <p:cNvSpPr txBox="1">
            <a:spLocks noGrp="1"/>
          </p:cNvSpPr>
          <p:nvPr>
            <p:ph type="ctrTitle" idx="6"/>
          </p:nvPr>
        </p:nvSpPr>
        <p:spPr>
          <a:xfrm>
            <a:off x="311700" y="644550"/>
            <a:ext cx="5471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Obiective Sesiune Teoretica 1</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w="9525" cap="flat" cmpd="sng">
            <a:solidFill>
              <a:schemeClr val="accent1"/>
            </a:solidFill>
            <a:prstDash val="solid"/>
            <a:round/>
            <a:headEnd type="none" w="sm" len="sm"/>
            <a:tailEnd type="none" w="sm" len="sm"/>
          </a:ln>
        </p:spPr>
      </p:cxnSp>
      <p:sp>
        <p:nvSpPr>
          <p:cNvPr id="237" name="Google Shape;237;g1108150b074_0_28"/>
          <p:cNvSpPr txBox="1"/>
          <p:nvPr/>
        </p:nvSpPr>
        <p:spPr>
          <a:xfrm>
            <a:off x="311700" y="1873500"/>
            <a:ext cx="8520600" cy="861900"/>
          </a:xfrm>
          <a:prstGeom prst="rect">
            <a:avLst/>
          </a:prstGeom>
          <a:noFill/>
          <a:ln>
            <a:noFill/>
          </a:ln>
        </p:spPr>
        <p:txBody>
          <a:bodyPr spcFirstLastPara="1" wrap="square" lIns="91425" tIns="91425" rIns="91425" bIns="91425" anchor="t" anchorCtr="0">
            <a:spAutoFit/>
          </a:bodyPr>
          <a:lstStyle/>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Sa intelegem libraria selenium</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Sa intelegem ce este un driver</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Sa stim ce este un selector</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Sa putem sa folosim selectorii de tip id, class, name, class</a:t>
            </a:r>
            <a:endParaRPr sz="11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000"/>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000"/>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000"/>
                                        <p:tgtEl>
                                          <p:spTgt spid="2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Effect transition="in" filter="fade">
                                      <p:cBhvr>
                                        <p:cTn id="22" dur="1000"/>
                                        <p:tgtEl>
                                          <p:spTgt spid="2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08150b074_0_34"/>
          <p:cNvSpPr txBox="1">
            <a:spLocks noGrp="1"/>
          </p:cNvSpPr>
          <p:nvPr>
            <p:ph type="ctrTitle" idx="6"/>
          </p:nvPr>
        </p:nvSpPr>
        <p:spPr>
          <a:xfrm>
            <a:off x="253550" y="254000"/>
            <a:ext cx="34110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Libraria Selenium</a:t>
            </a:r>
            <a:endParaRPr b="1">
              <a:solidFill>
                <a:schemeClr val="lt2"/>
              </a:solidFill>
              <a:latin typeface="Roboto"/>
              <a:ea typeface="Roboto"/>
              <a:cs typeface="Roboto"/>
              <a:sym typeface="Roboto"/>
            </a:endParaRPr>
          </a:p>
        </p:txBody>
      </p:sp>
      <p:cxnSp>
        <p:nvCxnSpPr>
          <p:cNvPr id="243" name="Google Shape;243;g1108150b074_0_34"/>
          <p:cNvCxnSpPr/>
          <p:nvPr/>
        </p:nvCxnSpPr>
        <p:spPr>
          <a:xfrm>
            <a:off x="386475" y="860600"/>
            <a:ext cx="8520600" cy="0"/>
          </a:xfrm>
          <a:prstGeom prst="straightConnector1">
            <a:avLst/>
          </a:prstGeom>
          <a:noFill/>
          <a:ln w="9525" cap="flat" cmpd="sng">
            <a:solidFill>
              <a:schemeClr val="accent1"/>
            </a:solidFill>
            <a:prstDash val="solid"/>
            <a:round/>
            <a:headEnd type="none" w="sm" len="sm"/>
            <a:tailEnd type="none" w="sm" len="sm"/>
          </a:ln>
        </p:spPr>
      </p:cxnSp>
      <p:sp>
        <p:nvSpPr>
          <p:cNvPr id="244" name="Google Shape;244;g1108150b074_0_34"/>
          <p:cNvSpPr txBox="1"/>
          <p:nvPr/>
        </p:nvSpPr>
        <p:spPr>
          <a:xfrm>
            <a:off x="311700" y="1100750"/>
            <a:ext cx="8520600" cy="306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Libraria</a:t>
            </a:r>
            <a:r>
              <a:rPr lang="en-GB" sz="1100" b="1" dirty="0">
                <a:solidFill>
                  <a:schemeClr val="lt1"/>
                </a:solidFill>
                <a:latin typeface="Roboto"/>
                <a:ea typeface="Roboto"/>
                <a:cs typeface="Roboto"/>
                <a:sym typeface="Roboto"/>
              </a:rPr>
              <a:t> selenium </a:t>
            </a:r>
            <a:r>
              <a:rPr lang="en-GB" sz="1100" b="1" dirty="0" err="1">
                <a:solidFill>
                  <a:schemeClr val="lt1"/>
                </a:solidFill>
                <a:latin typeface="Roboto"/>
                <a:ea typeface="Roboto"/>
                <a:cs typeface="Roboto"/>
                <a:sym typeface="Roboto"/>
              </a:rPr>
              <a:t>reprezinta</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serie</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functii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alte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a:t>
            </a:r>
            <a:r>
              <a:rPr lang="en-GB" sz="1100" b="1" dirty="0">
                <a:solidFill>
                  <a:schemeClr val="lt1"/>
                </a:solidFill>
                <a:latin typeface="Roboto"/>
                <a:ea typeface="Roboto"/>
                <a:cs typeface="Roboto"/>
                <a:sym typeface="Roboto"/>
              </a:rPr>
              <a:t> care </a:t>
            </a:r>
            <a:r>
              <a:rPr lang="en-GB" sz="1100" b="1" dirty="0" err="1">
                <a:solidFill>
                  <a:schemeClr val="lt1"/>
                </a:solidFill>
                <a:latin typeface="Roboto"/>
                <a:ea typeface="Roboto"/>
                <a:cs typeface="Roboto"/>
                <a:sym typeface="Roboto"/>
              </a:rPr>
              <a:t>servesc</a:t>
            </a:r>
            <a:r>
              <a:rPr lang="en-GB" sz="1100" b="1" dirty="0">
                <a:solidFill>
                  <a:schemeClr val="lt1"/>
                </a:solidFill>
                <a:latin typeface="Roboto"/>
                <a:ea typeface="Roboto"/>
                <a:cs typeface="Roboto"/>
                <a:sym typeface="Roboto"/>
              </a:rPr>
              <a:t> la </a:t>
            </a:r>
            <a:r>
              <a:rPr lang="en-GB" sz="1100" b="1" dirty="0" err="1">
                <a:solidFill>
                  <a:schemeClr val="lt1"/>
                </a:solidFill>
                <a:latin typeface="Roboto"/>
                <a:ea typeface="Roboto"/>
                <a:cs typeface="Roboto"/>
                <a:sym typeface="Roboto"/>
              </a:rPr>
              <a:t>interactiunea</a:t>
            </a:r>
            <a:r>
              <a:rPr lang="en-GB" sz="1100" b="1" dirty="0">
                <a:solidFill>
                  <a:schemeClr val="lt1"/>
                </a:solidFill>
                <a:latin typeface="Roboto"/>
                <a:ea typeface="Roboto"/>
                <a:cs typeface="Roboto"/>
                <a:sym typeface="Roboto"/>
              </a:rPr>
              <a:t> cu o </a:t>
            </a:r>
            <a:r>
              <a:rPr lang="en-GB" sz="1100" b="1" dirty="0" err="1">
                <a:solidFill>
                  <a:schemeClr val="lt1"/>
                </a:solidFill>
                <a:latin typeface="Roboto"/>
                <a:ea typeface="Roboto"/>
                <a:cs typeface="Roboto"/>
                <a:sym typeface="Roboto"/>
              </a:rPr>
              <a:t>aplicatie</a:t>
            </a:r>
            <a:r>
              <a:rPr lang="en-GB" sz="1100" b="1" dirty="0">
                <a:solidFill>
                  <a:schemeClr val="lt1"/>
                </a:solidFill>
                <a:latin typeface="Roboto"/>
                <a:ea typeface="Roboto"/>
                <a:cs typeface="Roboto"/>
                <a:sym typeface="Roboto"/>
              </a:rPr>
              <a:t> web.</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 </a:t>
            </a:r>
            <a:r>
              <a:rPr lang="en-GB" sz="1100" b="1" dirty="0" err="1">
                <a:solidFill>
                  <a:schemeClr val="lt1"/>
                </a:solidFill>
                <a:latin typeface="Roboto"/>
                <a:ea typeface="Roboto"/>
                <a:cs typeface="Roboto"/>
                <a:sym typeface="Roboto"/>
              </a:rPr>
              <a:t>folosi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libraria</a:t>
            </a:r>
            <a:r>
              <a:rPr lang="en-GB" sz="1100" b="1" dirty="0">
                <a:solidFill>
                  <a:schemeClr val="lt1"/>
                </a:solidFill>
                <a:latin typeface="Roboto"/>
                <a:ea typeface="Roboto"/>
                <a:cs typeface="Roboto"/>
                <a:sym typeface="Roboto"/>
              </a:rPr>
              <a:t> selenium </a:t>
            </a:r>
            <a:r>
              <a:rPr lang="en-GB" sz="1100" b="1" dirty="0" err="1">
                <a:solidFill>
                  <a:schemeClr val="lt1"/>
                </a:solidFill>
                <a:latin typeface="Roboto"/>
                <a:ea typeface="Roboto"/>
                <a:cs typeface="Roboto"/>
                <a:sym typeface="Roboto"/>
              </a:rPr>
              <a:t>trebuie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importam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folosind</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instructiunea</a:t>
            </a:r>
            <a:r>
              <a:rPr lang="en-GB" sz="1100" b="1" dirty="0">
                <a:solidFill>
                  <a:schemeClr val="lt1"/>
                </a:solidFill>
                <a:latin typeface="Roboto"/>
                <a:ea typeface="Roboto"/>
                <a:cs typeface="Roboto"/>
                <a:sym typeface="Roboto"/>
              </a:rPr>
              <a:t> insert, din care </a:t>
            </a:r>
            <a:r>
              <a:rPr lang="en-GB" sz="1100" b="1" dirty="0" err="1">
                <a:solidFill>
                  <a:schemeClr val="lt1"/>
                </a:solidFill>
                <a:latin typeface="Roboto"/>
                <a:ea typeface="Roboto"/>
                <a:cs typeface="Roboto"/>
                <a:sym typeface="Roboto"/>
              </a:rPr>
              <a:t>trebuie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importam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clasa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webdriver</a:t>
            </a:r>
            <a:r>
              <a:rPr lang="en-GB" sz="1100" b="1" dirty="0">
                <a:solidFill>
                  <a:schemeClr val="lt1"/>
                </a:solidFill>
                <a:latin typeface="Roboto"/>
                <a:ea typeface="Roboto"/>
                <a:cs typeface="Roboto"/>
                <a:sym typeface="Roboto"/>
              </a:rPr>
              <a:t>: </a:t>
            </a:r>
            <a:r>
              <a:rPr lang="en-GB" sz="1100" b="1" dirty="0">
                <a:solidFill>
                  <a:schemeClr val="accent1"/>
                </a:solidFill>
                <a:latin typeface="Roboto"/>
                <a:ea typeface="Roboto"/>
                <a:cs typeface="Roboto"/>
                <a:sym typeface="Roboto"/>
              </a:rPr>
              <a:t>from selenium import </a:t>
            </a:r>
            <a:r>
              <a:rPr lang="en-GB" sz="1100" b="1" dirty="0" err="1">
                <a:solidFill>
                  <a:schemeClr val="accent1"/>
                </a:solidFill>
                <a:latin typeface="Roboto"/>
                <a:ea typeface="Roboto"/>
                <a:cs typeface="Roboto"/>
                <a:sym typeface="Roboto"/>
              </a:rPr>
              <a:t>webdriver</a:t>
            </a:r>
            <a:endParaRPr sz="1100" b="1" dirty="0">
              <a:solidFill>
                <a:schemeClr val="accen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Primul</a:t>
            </a:r>
            <a:r>
              <a:rPr lang="en-GB" sz="1100" b="1" dirty="0">
                <a:solidFill>
                  <a:schemeClr val="lt1"/>
                </a:solidFill>
                <a:latin typeface="Roboto"/>
                <a:ea typeface="Roboto"/>
                <a:cs typeface="Roboto"/>
                <a:sym typeface="Roboto"/>
              </a:rPr>
              <a:t> pas in </a:t>
            </a:r>
            <a:r>
              <a:rPr lang="en-GB" sz="1100" b="1" dirty="0" err="1">
                <a:solidFill>
                  <a:schemeClr val="lt1"/>
                </a:solidFill>
                <a:latin typeface="Roboto"/>
                <a:ea typeface="Roboto"/>
                <a:cs typeface="Roboto"/>
                <a:sym typeface="Roboto"/>
              </a:rPr>
              <a:t>inceperea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oricarui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proiect</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testare</a:t>
            </a:r>
            <a:r>
              <a:rPr lang="en-GB" sz="1100" b="1" dirty="0">
                <a:solidFill>
                  <a:schemeClr val="lt1"/>
                </a:solidFill>
                <a:latin typeface="Roboto"/>
                <a:ea typeface="Roboto"/>
                <a:cs typeface="Roboto"/>
                <a:sym typeface="Roboto"/>
              </a:rPr>
              <a:t> automata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instantierea</a:t>
            </a:r>
            <a:r>
              <a:rPr lang="en-GB" sz="1100" b="1" dirty="0">
                <a:solidFill>
                  <a:schemeClr val="lt1"/>
                </a:solidFill>
                <a:latin typeface="Roboto"/>
                <a:ea typeface="Roboto"/>
                <a:cs typeface="Roboto"/>
                <a:sym typeface="Roboto"/>
              </a:rPr>
              <a:t> driver-</a:t>
            </a:r>
            <a:r>
              <a:rPr lang="en-GB" sz="1100" b="1" dirty="0" err="1">
                <a:solidFill>
                  <a:schemeClr val="lt1"/>
                </a:solidFill>
                <a:latin typeface="Roboto"/>
                <a:ea typeface="Roboto"/>
                <a:cs typeface="Roboto"/>
                <a:sym typeface="Roboto"/>
              </a:rPr>
              <a:t>ului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adica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crearea</a:t>
            </a:r>
            <a:r>
              <a:rPr lang="en-GB" sz="1100" b="1" dirty="0">
                <a:solidFill>
                  <a:schemeClr val="lt1"/>
                </a:solidFill>
                <a:latin typeface="Roboto"/>
                <a:ea typeface="Roboto"/>
                <a:cs typeface="Roboto"/>
                <a:sym typeface="Roboto"/>
              </a:rPr>
              <a:t> unui </a:t>
            </a:r>
            <a:r>
              <a:rPr lang="en-GB" sz="1100" b="1" dirty="0" err="1">
                <a:solidFill>
                  <a:schemeClr val="lt1"/>
                </a:solidFill>
                <a:latin typeface="Roboto"/>
                <a:ea typeface="Roboto"/>
                <a:cs typeface="Roboto"/>
                <a:sym typeface="Roboto"/>
              </a:rPr>
              <a:t>obiect</a:t>
            </a:r>
            <a:r>
              <a:rPr lang="en-GB" sz="1100" b="1" dirty="0">
                <a:solidFill>
                  <a:schemeClr val="lt1"/>
                </a:solidFill>
                <a:latin typeface="Roboto"/>
                <a:ea typeface="Roboto"/>
                <a:cs typeface="Roboto"/>
                <a:sym typeface="Roboto"/>
              </a:rPr>
              <a:t> din </a:t>
            </a:r>
            <a:r>
              <a:rPr lang="en-GB" sz="1100" b="1" dirty="0" err="1">
                <a:solidFill>
                  <a:schemeClr val="lt1"/>
                </a:solidFill>
                <a:latin typeface="Roboto"/>
                <a:ea typeface="Roboto"/>
                <a:cs typeface="Roboto"/>
                <a:sym typeface="Roboto"/>
              </a:rPr>
              <a:t>clasa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browserului</a:t>
            </a:r>
            <a:r>
              <a:rPr lang="en-GB" sz="1100" b="1" dirty="0">
                <a:solidFill>
                  <a:schemeClr val="lt1"/>
                </a:solidFill>
                <a:latin typeface="Roboto"/>
                <a:ea typeface="Roboto"/>
                <a:cs typeface="Roboto"/>
                <a:sym typeface="Roboto"/>
              </a:rPr>
              <a:t> cu care </a:t>
            </a:r>
            <a:r>
              <a:rPr lang="en-GB" sz="1100" b="1" dirty="0" err="1">
                <a:solidFill>
                  <a:schemeClr val="lt1"/>
                </a:solidFill>
                <a:latin typeface="Roboto"/>
                <a:ea typeface="Roboto"/>
                <a:cs typeface="Roboto"/>
                <a:sym typeface="Roboto"/>
              </a:rPr>
              <a:t>lucram</a:t>
            </a:r>
            <a:r>
              <a:rPr lang="en-GB" sz="1100" b="1" dirty="0">
                <a:solidFill>
                  <a:schemeClr val="lt1"/>
                </a:solidFill>
                <a:latin typeface="Roboto"/>
                <a:ea typeface="Roboto"/>
                <a:cs typeface="Roboto"/>
                <a:sym typeface="Roboto"/>
              </a:rPr>
              <a:t>. In </a:t>
            </a:r>
            <a:r>
              <a:rPr lang="en-GB" sz="1100" b="1" dirty="0" err="1">
                <a:solidFill>
                  <a:schemeClr val="lt1"/>
                </a:solidFill>
                <a:latin typeface="Roboto"/>
                <a:ea typeface="Roboto"/>
                <a:cs typeface="Roboto"/>
                <a:sym typeface="Roboto"/>
              </a:rPr>
              <a:t>exemplul</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jos</a:t>
            </a:r>
            <a:r>
              <a:rPr lang="en-GB" sz="1100" b="1" dirty="0">
                <a:solidFill>
                  <a:schemeClr val="lt1"/>
                </a:solidFill>
                <a:latin typeface="Roboto"/>
                <a:ea typeface="Roboto"/>
                <a:cs typeface="Roboto"/>
                <a:sym typeface="Roboto"/>
              </a:rPr>
              <a:t> am </a:t>
            </a:r>
            <a:r>
              <a:rPr lang="en-GB" sz="1100" b="1" dirty="0" err="1">
                <a:solidFill>
                  <a:schemeClr val="lt1"/>
                </a:solidFill>
                <a:latin typeface="Roboto"/>
                <a:ea typeface="Roboto"/>
                <a:cs typeface="Roboto"/>
                <a:sym typeface="Roboto"/>
              </a:rPr>
              <a:t>creat</a:t>
            </a:r>
            <a:r>
              <a:rPr lang="en-GB" sz="1100" b="1" dirty="0">
                <a:solidFill>
                  <a:schemeClr val="lt1"/>
                </a:solidFill>
                <a:latin typeface="Roboto"/>
                <a:ea typeface="Roboto"/>
                <a:cs typeface="Roboto"/>
                <a:sym typeface="Roboto"/>
              </a:rPr>
              <a:t> un </a:t>
            </a:r>
            <a:r>
              <a:rPr lang="en-GB" sz="1100" b="1" dirty="0" err="1">
                <a:solidFill>
                  <a:schemeClr val="lt1"/>
                </a:solidFill>
                <a:latin typeface="Roboto"/>
                <a:ea typeface="Roboto"/>
                <a:cs typeface="Roboto"/>
                <a:sym typeface="Roboto"/>
              </a:rPr>
              <a:t>obiect</a:t>
            </a:r>
            <a:r>
              <a:rPr lang="en-GB" sz="1100" b="1" dirty="0">
                <a:solidFill>
                  <a:schemeClr val="lt1"/>
                </a:solidFill>
                <a:latin typeface="Roboto"/>
                <a:ea typeface="Roboto"/>
                <a:cs typeface="Roboto"/>
                <a:sym typeface="Roboto"/>
              </a:rPr>
              <a:t> din </a:t>
            </a:r>
            <a:r>
              <a:rPr lang="en-GB" sz="1100" b="1" dirty="0" err="1">
                <a:solidFill>
                  <a:schemeClr val="lt1"/>
                </a:solidFill>
                <a:latin typeface="Roboto"/>
                <a:ea typeface="Roboto"/>
                <a:cs typeface="Roboto"/>
                <a:sym typeface="Roboto"/>
              </a:rPr>
              <a:t>clasa</a:t>
            </a:r>
            <a:r>
              <a:rPr lang="en-GB" sz="1100" b="1" dirty="0">
                <a:solidFill>
                  <a:schemeClr val="lt1"/>
                </a:solidFill>
                <a:latin typeface="Roboto"/>
                <a:ea typeface="Roboto"/>
                <a:cs typeface="Roboto"/>
                <a:sym typeface="Roboto"/>
              </a:rPr>
              <a:t> Chrome, </a:t>
            </a:r>
            <a:r>
              <a:rPr lang="en-GB" sz="1100" b="1" dirty="0" err="1">
                <a:solidFill>
                  <a:schemeClr val="lt1"/>
                </a:solidFill>
                <a:latin typeface="Roboto"/>
                <a:ea typeface="Roboto"/>
                <a:cs typeface="Roboto"/>
                <a:sym typeface="Roboto"/>
              </a:rPr>
              <a:t>prin</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intermediul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caruia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vom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avea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acces</a:t>
            </a:r>
            <a:r>
              <a:rPr lang="en-GB" sz="1100" b="1" dirty="0">
                <a:solidFill>
                  <a:schemeClr val="lt1"/>
                </a:solidFill>
                <a:latin typeface="Roboto"/>
                <a:ea typeface="Roboto"/>
                <a:cs typeface="Roboto"/>
                <a:sym typeface="Roboto"/>
              </a:rPr>
              <a:t> la </a:t>
            </a:r>
            <a:r>
              <a:rPr lang="en-GB" sz="1100" b="1" dirty="0" err="1">
                <a:solidFill>
                  <a:schemeClr val="lt1"/>
                </a:solidFill>
                <a:latin typeface="Roboto"/>
                <a:ea typeface="Roboto"/>
                <a:cs typeface="Roboto"/>
                <a:sym typeface="Roboto"/>
              </a:rPr>
              <a:t>toate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atributele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metodele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prin</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intermediul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carora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vom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putea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interactiona</a:t>
            </a:r>
            <a:r>
              <a:rPr lang="en-GB" sz="1100" b="1" dirty="0">
                <a:solidFill>
                  <a:schemeClr val="lt1"/>
                </a:solidFill>
                <a:latin typeface="Roboto"/>
                <a:ea typeface="Roboto"/>
                <a:cs typeface="Roboto"/>
                <a:sym typeface="Roboto"/>
              </a:rPr>
              <a:t> cu </a:t>
            </a:r>
            <a:r>
              <a:rPr lang="en-GB" sz="1100" b="1" dirty="0" err="1">
                <a:solidFill>
                  <a:schemeClr val="lt1"/>
                </a:solidFill>
                <a:latin typeface="Roboto"/>
                <a:ea typeface="Roboto"/>
                <a:cs typeface="Roboto"/>
                <a:sym typeface="Roboto"/>
              </a:rPr>
              <a:t>browserul</a:t>
            </a:r>
            <a:r>
              <a:rPr lang="en-GB" sz="1100" b="1" dirty="0">
                <a:solidFill>
                  <a:schemeClr val="lt1"/>
                </a:solidFill>
                <a:latin typeface="Roboto"/>
                <a:ea typeface="Roboto"/>
                <a:cs typeface="Roboto"/>
                <a:sym typeface="Roboto"/>
              </a:rPr>
              <a:t>.</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Exemplu</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instantiere</a:t>
            </a:r>
            <a:r>
              <a:rPr lang="en-GB" sz="1100" b="1" dirty="0">
                <a:solidFill>
                  <a:schemeClr val="lt1"/>
                </a:solidFill>
                <a:latin typeface="Roboto"/>
                <a:ea typeface="Roboto"/>
                <a:cs typeface="Roboto"/>
                <a:sym typeface="Roboto"/>
              </a:rPr>
              <a:t>: </a:t>
            </a:r>
            <a:r>
              <a:rPr lang="en-GB" sz="1100" dirty="0">
                <a:solidFill>
                  <a:srgbClr val="080808"/>
                </a:solidFill>
                <a:highlight>
                  <a:srgbClr val="FFFFFF"/>
                </a:highlight>
                <a:latin typeface="Courier New"/>
                <a:ea typeface="Courier New"/>
                <a:cs typeface="Courier New"/>
                <a:sym typeface="Courier New"/>
              </a:rPr>
              <a:t>chrome = </a:t>
            </a:r>
            <a:r>
              <a:rPr lang="en-GB" sz="1100" dirty="0" err="1">
                <a:solidFill>
                  <a:srgbClr val="080808"/>
                </a:solidFill>
                <a:highlight>
                  <a:srgbClr val="FFFFFF"/>
                </a:highlight>
                <a:latin typeface="Courier New"/>
                <a:ea typeface="Courier New"/>
                <a:cs typeface="Courier New"/>
                <a:sym typeface="Courier New"/>
              </a:rPr>
              <a:t>webdriver.Chrome</a:t>
            </a:r>
            <a:r>
              <a:rPr lang="en-GB" sz="1100" dirty="0">
                <a:solidFill>
                  <a:srgbClr val="080808"/>
                </a:solidFill>
                <a:highlight>
                  <a:srgbClr val="FFFFFF"/>
                </a:highlight>
                <a:latin typeface="Courier New"/>
                <a:ea typeface="Courier New"/>
                <a:cs typeface="Courier New"/>
                <a:sym typeface="Courier New"/>
              </a:rPr>
              <a:t>()</a:t>
            </a:r>
            <a:endParaRPr sz="1100" dirty="0">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None/>
            </a:pPr>
            <a:endParaRPr sz="1100" dirty="0">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In </a:t>
            </a:r>
            <a:r>
              <a:rPr lang="en-GB" sz="1100" b="1" dirty="0" err="1">
                <a:solidFill>
                  <a:schemeClr val="lt1"/>
                </a:solidFill>
                <a:latin typeface="Roboto"/>
                <a:ea typeface="Roboto"/>
                <a:cs typeface="Roboto"/>
                <a:sym typeface="Roboto"/>
              </a:rPr>
              <a:t>caz</a:t>
            </a:r>
            <a:r>
              <a:rPr lang="en-GB" sz="1100" b="1" dirty="0">
                <a:solidFill>
                  <a:schemeClr val="lt1"/>
                </a:solidFill>
                <a:latin typeface="Roboto"/>
                <a:ea typeface="Roboto"/>
                <a:cs typeface="Roboto"/>
                <a:sym typeface="Roboto"/>
              </a:rPr>
              <a:t> ca </a:t>
            </a:r>
            <a:r>
              <a:rPr lang="en-GB" sz="1100" b="1" dirty="0" err="1">
                <a:solidFill>
                  <a:schemeClr val="lt1"/>
                </a:solidFill>
                <a:latin typeface="Roboto"/>
                <a:ea typeface="Roboto"/>
                <a:cs typeface="Roboto"/>
                <a:sym typeface="Roboto"/>
              </a:rPr>
              <a:t>folositi</a:t>
            </a:r>
            <a:r>
              <a:rPr lang="en-GB" sz="1100" b="1" dirty="0">
                <a:solidFill>
                  <a:schemeClr val="lt1"/>
                </a:solidFill>
                <a:latin typeface="Roboto"/>
                <a:ea typeface="Roboto"/>
                <a:cs typeface="Roboto"/>
                <a:sym typeface="Roboto"/>
              </a:rPr>
              <a:t> o </a:t>
            </a:r>
            <a:r>
              <a:rPr lang="en-GB" sz="1100" b="1" dirty="0" err="1">
                <a:solidFill>
                  <a:schemeClr val="lt1"/>
                </a:solidFill>
                <a:latin typeface="Roboto"/>
                <a:ea typeface="Roboto"/>
                <a:cs typeface="Roboto"/>
                <a:sym typeface="Roboto"/>
              </a:rPr>
              <a:t>versiune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veche</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pycharm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trebui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setati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descarcarea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driverului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corect</a:t>
            </a:r>
            <a:r>
              <a:rPr lang="en-GB" sz="1100" b="1" dirty="0">
                <a:solidFill>
                  <a:schemeClr val="lt1"/>
                </a:solidFill>
                <a:latin typeface="Roboto"/>
                <a:ea typeface="Roboto"/>
                <a:cs typeface="Roboto"/>
                <a:sym typeface="Roboto"/>
              </a:rPr>
              <a:t> in mod </a:t>
            </a:r>
            <a:r>
              <a:rPr lang="en-GB" sz="1100" b="1" dirty="0" err="1">
                <a:solidFill>
                  <a:schemeClr val="lt1"/>
                </a:solidFill>
                <a:latin typeface="Roboto"/>
                <a:ea typeface="Roboto"/>
                <a:cs typeface="Roboto"/>
                <a:sym typeface="Roboto"/>
              </a:rPr>
              <a:t>dinamic</a:t>
            </a:r>
            <a:r>
              <a:rPr lang="en-GB" sz="1100" b="1" dirty="0">
                <a:solidFill>
                  <a:schemeClr val="lt1"/>
                </a:solidFill>
                <a:latin typeface="Roboto"/>
                <a:ea typeface="Roboto"/>
                <a:cs typeface="Roboto"/>
                <a:sym typeface="Roboto"/>
              </a:rPr>
              <a:t>:</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r>
              <a:rPr lang="en-GB" sz="1100" dirty="0">
                <a:solidFill>
                  <a:srgbClr val="080808"/>
                </a:solidFill>
                <a:highlight>
                  <a:srgbClr val="FFFFFF"/>
                </a:highlight>
                <a:latin typeface="Courier New"/>
                <a:ea typeface="Courier New"/>
                <a:cs typeface="Courier New"/>
                <a:sym typeface="Courier New"/>
              </a:rPr>
              <a:t>chrome = </a:t>
            </a:r>
            <a:r>
              <a:rPr lang="en-GB" sz="1100" dirty="0" err="1">
                <a:solidFill>
                  <a:srgbClr val="080808"/>
                </a:solidFill>
                <a:highlight>
                  <a:srgbClr val="FFFFFF"/>
                </a:highlight>
                <a:latin typeface="Courier New"/>
                <a:ea typeface="Courier New"/>
                <a:cs typeface="Courier New"/>
                <a:sym typeface="Courier New"/>
              </a:rPr>
              <a:t>webdriver.Chrome</a:t>
            </a:r>
            <a:r>
              <a:rPr lang="en-GB" sz="1100" dirty="0">
                <a:solidFill>
                  <a:srgbClr val="080808"/>
                </a:solidFill>
                <a:highlight>
                  <a:srgbClr val="FFFFFF"/>
                </a:highlight>
                <a:latin typeface="Courier New"/>
                <a:ea typeface="Courier New"/>
                <a:cs typeface="Courier New"/>
                <a:sym typeface="Courier New"/>
              </a:rPr>
              <a:t>(</a:t>
            </a:r>
            <a:r>
              <a:rPr lang="en-GB" sz="1100" dirty="0" err="1">
                <a:solidFill>
                  <a:srgbClr val="660099"/>
                </a:solidFill>
                <a:highlight>
                  <a:srgbClr val="FFFFFF"/>
                </a:highlight>
                <a:latin typeface="Courier New"/>
                <a:ea typeface="Courier New"/>
                <a:cs typeface="Courier New"/>
                <a:sym typeface="Courier New"/>
              </a:rPr>
              <a:t>executable_path</a:t>
            </a:r>
            <a:r>
              <a:rPr lang="en-GB" sz="1100" dirty="0">
                <a:solidFill>
                  <a:srgbClr val="080808"/>
                </a:solidFill>
                <a:highlight>
                  <a:srgbClr val="FFFFFF"/>
                </a:highlight>
                <a:latin typeface="Courier New"/>
                <a:ea typeface="Courier New"/>
                <a:cs typeface="Courier New"/>
                <a:sym typeface="Courier New"/>
              </a:rPr>
              <a:t>=</a:t>
            </a:r>
            <a:r>
              <a:rPr lang="en-GB" sz="1100" dirty="0" err="1">
                <a:solidFill>
                  <a:srgbClr val="080808"/>
                </a:solidFill>
                <a:highlight>
                  <a:srgbClr val="FFFFFF"/>
                </a:highlight>
                <a:latin typeface="Courier New"/>
                <a:ea typeface="Courier New"/>
                <a:cs typeface="Courier New"/>
                <a:sym typeface="Courier New"/>
              </a:rPr>
              <a:t>ChromeDriverManager</a:t>
            </a:r>
            <a:r>
              <a:rPr lang="en-GB" sz="1100" dirty="0">
                <a:solidFill>
                  <a:srgbClr val="080808"/>
                </a:solidFill>
                <a:highlight>
                  <a:srgbClr val="FFFFFF"/>
                </a:highlight>
                <a:latin typeface="Courier New"/>
                <a:ea typeface="Courier New"/>
                <a:cs typeface="Courier New"/>
                <a:sym typeface="Courier New"/>
              </a:rPr>
              <a:t>().install())</a:t>
            </a:r>
            <a:endParaRPr sz="1100" dirty="0">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Pentru</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aceasta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necesara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importarea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unei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noi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librarii</a:t>
            </a:r>
            <a:r>
              <a:rPr lang="en-GB" sz="1100" b="1" dirty="0">
                <a:solidFill>
                  <a:schemeClr val="lt1"/>
                </a:solidFill>
                <a:latin typeface="Roboto"/>
                <a:ea typeface="Roboto"/>
                <a:cs typeface="Roboto"/>
                <a:sym typeface="Roboto"/>
              </a:rPr>
              <a:t>: </a:t>
            </a:r>
            <a:r>
              <a:rPr lang="en-GB" sz="1100" b="1" dirty="0">
                <a:solidFill>
                  <a:schemeClr val="accent1"/>
                </a:solidFill>
                <a:latin typeface="Courier New"/>
                <a:ea typeface="Courier New"/>
                <a:cs typeface="Courier New"/>
                <a:sym typeface="Courier New"/>
              </a:rPr>
              <a:t>from </a:t>
            </a:r>
            <a:r>
              <a:rPr lang="en-GB" sz="1100" b="1" dirty="0" err="1">
                <a:solidFill>
                  <a:schemeClr val="accent1"/>
                </a:solidFill>
                <a:latin typeface="Courier New"/>
                <a:ea typeface="Courier New"/>
                <a:cs typeface="Courier New"/>
                <a:sym typeface="Courier New"/>
              </a:rPr>
              <a:t>webdriver_manager.chrome</a:t>
            </a:r>
            <a:r>
              <a:rPr lang="en-GB" sz="1100" b="1" dirty="0">
                <a:solidFill>
                  <a:schemeClr val="accent1"/>
                </a:solidFill>
                <a:latin typeface="Courier New"/>
                <a:ea typeface="Courier New"/>
                <a:cs typeface="Courier New"/>
                <a:sym typeface="Courier New"/>
              </a:rPr>
              <a:t> import </a:t>
            </a:r>
            <a:r>
              <a:rPr lang="en-GB" sz="1100" b="1" dirty="0" err="1">
                <a:solidFill>
                  <a:schemeClr val="accent1"/>
                </a:solidFill>
                <a:latin typeface="Courier New"/>
                <a:ea typeface="Courier New"/>
                <a:cs typeface="Courier New"/>
                <a:sym typeface="Courier New"/>
              </a:rPr>
              <a:t>ChromeDriverManager</a:t>
            </a:r>
            <a:endParaRPr sz="1100" b="1" dirty="0">
              <a:solidFill>
                <a:schemeClr val="accent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100" b="1" dirty="0">
              <a:solidFill>
                <a:schemeClr val="accen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Effect transition="in" filter="fade">
                                      <p:cBhvr>
                                        <p:cTn id="7" dur="1000"/>
                                        <p:tgtEl>
                                          <p:spTgt spid="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4">
                                            <p:txEl>
                                              <p:pRg st="1" end="1"/>
                                            </p:txEl>
                                          </p:spTgt>
                                        </p:tgtEl>
                                        <p:attrNameLst>
                                          <p:attrName>style.visibility</p:attrName>
                                        </p:attrNameLst>
                                      </p:cBhvr>
                                      <p:to>
                                        <p:strVal val="visible"/>
                                      </p:to>
                                    </p:set>
                                    <p:animEffect transition="in" filter="fade">
                                      <p:cBhvr>
                                        <p:cTn id="12" dur="1000"/>
                                        <p:tgtEl>
                                          <p:spTgt spid="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xEl>
                                              <p:pRg st="2" end="2"/>
                                            </p:txEl>
                                          </p:spTgt>
                                        </p:tgtEl>
                                        <p:attrNameLst>
                                          <p:attrName>style.visibility</p:attrName>
                                        </p:attrNameLst>
                                      </p:cBhvr>
                                      <p:to>
                                        <p:strVal val="visible"/>
                                      </p:to>
                                    </p:set>
                                    <p:animEffect transition="in" filter="fade">
                                      <p:cBhvr>
                                        <p:cTn id="17" dur="1000"/>
                                        <p:tgtEl>
                                          <p:spTgt spid="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4">
                                            <p:txEl>
                                              <p:pRg st="3" end="3"/>
                                            </p:txEl>
                                          </p:spTgt>
                                        </p:tgtEl>
                                        <p:attrNameLst>
                                          <p:attrName>style.visibility</p:attrName>
                                        </p:attrNameLst>
                                      </p:cBhvr>
                                      <p:to>
                                        <p:strVal val="visible"/>
                                      </p:to>
                                    </p:set>
                                    <p:animEffect transition="in" filter="fade">
                                      <p:cBhvr>
                                        <p:cTn id="22" dur="1000"/>
                                        <p:tgtEl>
                                          <p:spTgt spid="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4">
                                            <p:txEl>
                                              <p:pRg st="4" end="4"/>
                                            </p:txEl>
                                          </p:spTgt>
                                        </p:tgtEl>
                                        <p:attrNameLst>
                                          <p:attrName>style.visibility</p:attrName>
                                        </p:attrNameLst>
                                      </p:cBhvr>
                                      <p:to>
                                        <p:strVal val="visible"/>
                                      </p:to>
                                    </p:set>
                                    <p:animEffect transition="in" filter="fade">
                                      <p:cBhvr>
                                        <p:cTn id="27" dur="1000"/>
                                        <p:tgtEl>
                                          <p:spTgt spid="2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4">
                                            <p:txEl>
                                              <p:pRg st="5" end="5"/>
                                            </p:txEl>
                                          </p:spTgt>
                                        </p:tgtEl>
                                        <p:attrNameLst>
                                          <p:attrName>style.visibility</p:attrName>
                                        </p:attrNameLst>
                                      </p:cBhvr>
                                      <p:to>
                                        <p:strVal val="visible"/>
                                      </p:to>
                                    </p:set>
                                    <p:animEffect transition="in" filter="fade">
                                      <p:cBhvr>
                                        <p:cTn id="32" dur="1000"/>
                                        <p:tgtEl>
                                          <p:spTgt spid="2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4">
                                            <p:txEl>
                                              <p:pRg st="6" end="6"/>
                                            </p:txEl>
                                          </p:spTgt>
                                        </p:tgtEl>
                                        <p:attrNameLst>
                                          <p:attrName>style.visibility</p:attrName>
                                        </p:attrNameLst>
                                      </p:cBhvr>
                                      <p:to>
                                        <p:strVal val="visible"/>
                                      </p:to>
                                    </p:set>
                                    <p:animEffect transition="in" filter="fade">
                                      <p:cBhvr>
                                        <p:cTn id="37" dur="1000"/>
                                        <p:tgtEl>
                                          <p:spTgt spid="2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4">
                                            <p:txEl>
                                              <p:pRg st="7" end="7"/>
                                            </p:txEl>
                                          </p:spTgt>
                                        </p:tgtEl>
                                        <p:attrNameLst>
                                          <p:attrName>style.visibility</p:attrName>
                                        </p:attrNameLst>
                                      </p:cBhvr>
                                      <p:to>
                                        <p:strVal val="visible"/>
                                      </p:to>
                                    </p:set>
                                    <p:animEffect transition="in" filter="fade">
                                      <p:cBhvr>
                                        <p:cTn id="42" dur="1000"/>
                                        <p:tgtEl>
                                          <p:spTgt spid="24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4">
                                            <p:txEl>
                                              <p:pRg st="8" end="8"/>
                                            </p:txEl>
                                          </p:spTgt>
                                        </p:tgtEl>
                                        <p:attrNameLst>
                                          <p:attrName>style.visibility</p:attrName>
                                        </p:attrNameLst>
                                      </p:cBhvr>
                                      <p:to>
                                        <p:strVal val="visible"/>
                                      </p:to>
                                    </p:set>
                                    <p:animEffect transition="in" filter="fade">
                                      <p:cBhvr>
                                        <p:cTn id="47" dur="1000"/>
                                        <p:tgtEl>
                                          <p:spTgt spid="24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4">
                                            <p:txEl>
                                              <p:pRg st="9" end="9"/>
                                            </p:txEl>
                                          </p:spTgt>
                                        </p:tgtEl>
                                        <p:attrNameLst>
                                          <p:attrName>style.visibility</p:attrName>
                                        </p:attrNameLst>
                                      </p:cBhvr>
                                      <p:to>
                                        <p:strVal val="visible"/>
                                      </p:to>
                                    </p:set>
                                    <p:animEffect transition="in" filter="fade">
                                      <p:cBhvr>
                                        <p:cTn id="52" dur="1000"/>
                                        <p:tgtEl>
                                          <p:spTgt spid="24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4">
                                            <p:txEl>
                                              <p:pRg st="10" end="10"/>
                                            </p:txEl>
                                          </p:spTgt>
                                        </p:tgtEl>
                                        <p:attrNameLst>
                                          <p:attrName>style.visibility</p:attrName>
                                        </p:attrNameLst>
                                      </p:cBhvr>
                                      <p:to>
                                        <p:strVal val="visible"/>
                                      </p:to>
                                    </p:set>
                                    <p:animEffect transition="in" filter="fade">
                                      <p:cBhvr>
                                        <p:cTn id="57" dur="1000"/>
                                        <p:tgtEl>
                                          <p:spTgt spid="24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44">
                                            <p:txEl>
                                              <p:pRg st="11" end="11"/>
                                            </p:txEl>
                                          </p:spTgt>
                                        </p:tgtEl>
                                        <p:attrNameLst>
                                          <p:attrName>style.visibility</p:attrName>
                                        </p:attrNameLst>
                                      </p:cBhvr>
                                      <p:to>
                                        <p:strVal val="visible"/>
                                      </p:to>
                                    </p:set>
                                    <p:animEffect transition="in" filter="fade">
                                      <p:cBhvr>
                                        <p:cTn id="62" dur="1000"/>
                                        <p:tgtEl>
                                          <p:spTgt spid="24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4">
                                            <p:txEl>
                                              <p:pRg st="12" end="12"/>
                                            </p:txEl>
                                          </p:spTgt>
                                        </p:tgtEl>
                                        <p:attrNameLst>
                                          <p:attrName>style.visibility</p:attrName>
                                        </p:attrNameLst>
                                      </p:cBhvr>
                                      <p:to>
                                        <p:strVal val="visible"/>
                                      </p:to>
                                    </p:set>
                                    <p:animEffect transition="in" filter="fade">
                                      <p:cBhvr>
                                        <p:cTn id="67" dur="1000"/>
                                        <p:tgtEl>
                                          <p:spTgt spid="24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44">
                                            <p:txEl>
                                              <p:pRg st="13" end="13"/>
                                            </p:txEl>
                                          </p:spTgt>
                                        </p:tgtEl>
                                        <p:attrNameLst>
                                          <p:attrName>style.visibility</p:attrName>
                                        </p:attrNameLst>
                                      </p:cBhvr>
                                      <p:to>
                                        <p:strVal val="visible"/>
                                      </p:to>
                                    </p:set>
                                    <p:animEffect transition="in" filter="fade">
                                      <p:cBhvr>
                                        <p:cTn id="72" dur="1000"/>
                                        <p:tgtEl>
                                          <p:spTgt spid="24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e3764c0daf_0_4"/>
          <p:cNvSpPr txBox="1">
            <a:spLocks noGrp="1"/>
          </p:cNvSpPr>
          <p:nvPr>
            <p:ph type="ctrTitle" idx="6"/>
          </p:nvPr>
        </p:nvSpPr>
        <p:spPr>
          <a:xfrm>
            <a:off x="253550" y="96125"/>
            <a:ext cx="32697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Elemente HTML</a:t>
            </a:r>
            <a:endParaRPr b="1">
              <a:solidFill>
                <a:schemeClr val="lt2"/>
              </a:solidFill>
              <a:latin typeface="Roboto"/>
              <a:ea typeface="Roboto"/>
              <a:cs typeface="Roboto"/>
              <a:sym typeface="Roboto"/>
            </a:endParaRPr>
          </a:p>
        </p:txBody>
      </p:sp>
      <p:cxnSp>
        <p:nvCxnSpPr>
          <p:cNvPr id="250" name="Google Shape;250;g1e3764c0daf_0_4"/>
          <p:cNvCxnSpPr/>
          <p:nvPr/>
        </p:nvCxnSpPr>
        <p:spPr>
          <a:xfrm>
            <a:off x="386475" y="702725"/>
            <a:ext cx="8520600" cy="0"/>
          </a:xfrm>
          <a:prstGeom prst="straightConnector1">
            <a:avLst/>
          </a:prstGeom>
          <a:noFill/>
          <a:ln w="9525" cap="flat" cmpd="sng">
            <a:solidFill>
              <a:schemeClr val="accent1"/>
            </a:solidFill>
            <a:prstDash val="solid"/>
            <a:round/>
            <a:headEnd type="none" w="sm" len="sm"/>
            <a:tailEnd type="none" w="sm" len="sm"/>
          </a:ln>
        </p:spPr>
      </p:cxnSp>
      <p:sp>
        <p:nvSpPr>
          <p:cNvPr id="251" name="Google Shape;251;g1e3764c0daf_0_4"/>
          <p:cNvSpPr txBox="1"/>
          <p:nvPr/>
        </p:nvSpPr>
        <p:spPr>
          <a:xfrm>
            <a:off x="386475" y="886000"/>
            <a:ext cx="8520600" cy="374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HTML = Hyper Text Markup Language</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Atunci</a:t>
            </a:r>
            <a:r>
              <a:rPr lang="en-GB" sz="1100" b="1" dirty="0">
                <a:solidFill>
                  <a:schemeClr val="lt1"/>
                </a:solidFill>
                <a:latin typeface="Roboto"/>
                <a:ea typeface="Roboto"/>
                <a:cs typeface="Roboto"/>
                <a:sym typeface="Roboto"/>
              </a:rPr>
              <a:t> cand </a:t>
            </a:r>
            <a:r>
              <a:rPr lang="en-GB" sz="1100" b="1" dirty="0" err="1">
                <a:solidFill>
                  <a:schemeClr val="lt1"/>
                </a:solidFill>
                <a:latin typeface="Roboto"/>
                <a:ea typeface="Roboto"/>
                <a:cs typeface="Roboto"/>
                <a:sym typeface="Roboto"/>
              </a:rPr>
              <a:t>vrem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facem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testare</a:t>
            </a:r>
            <a:r>
              <a:rPr lang="en-GB" sz="1100" b="1" dirty="0">
                <a:solidFill>
                  <a:schemeClr val="lt1"/>
                </a:solidFill>
                <a:latin typeface="Roboto"/>
                <a:ea typeface="Roboto"/>
                <a:cs typeface="Roboto"/>
                <a:sym typeface="Roboto"/>
              </a:rPr>
              <a:t> automata ne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interesa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identificam</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elementele</a:t>
            </a:r>
            <a:r>
              <a:rPr lang="en-GB" sz="1100" b="1" dirty="0">
                <a:solidFill>
                  <a:schemeClr val="lt1"/>
                </a:solidFill>
                <a:latin typeface="Roboto"/>
                <a:ea typeface="Roboto"/>
                <a:cs typeface="Roboto"/>
                <a:sym typeface="Roboto"/>
              </a:rPr>
              <a:t> din </a:t>
            </a:r>
            <a:r>
              <a:rPr lang="en-GB" sz="1100" b="1" dirty="0" err="1">
                <a:solidFill>
                  <a:schemeClr val="lt1"/>
                </a:solidFill>
                <a:latin typeface="Roboto"/>
                <a:ea typeface="Roboto"/>
                <a:cs typeface="Roboto"/>
                <a:sym typeface="Roboto"/>
              </a:rPr>
              <a:t>codul</a:t>
            </a:r>
            <a:r>
              <a:rPr lang="en-GB" sz="1100" b="1" dirty="0">
                <a:solidFill>
                  <a:schemeClr val="lt1"/>
                </a:solidFill>
                <a:latin typeface="Roboto"/>
                <a:ea typeface="Roboto"/>
                <a:cs typeface="Roboto"/>
                <a:sym typeface="Roboto"/>
              </a:rPr>
              <a:t> de HTML, </a:t>
            </a:r>
            <a:r>
              <a:rPr lang="en-GB" sz="1100" b="1" dirty="0" err="1">
                <a:solidFill>
                  <a:schemeClr val="lt1"/>
                </a:solidFill>
                <a:latin typeface="Roboto"/>
                <a:ea typeface="Roboto"/>
                <a:cs typeface="Roboto"/>
                <a:sym typeface="Roboto"/>
              </a:rPr>
              <a:t>deoarece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sistemul</a:t>
            </a:r>
            <a:r>
              <a:rPr lang="en-GB" sz="1100" b="1" dirty="0">
                <a:solidFill>
                  <a:schemeClr val="lt1"/>
                </a:solidFill>
                <a:latin typeface="Roboto"/>
                <a:ea typeface="Roboto"/>
                <a:cs typeface="Roboto"/>
                <a:sym typeface="Roboto"/>
              </a:rPr>
              <a:t> automat nu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sti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identifice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elementele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vizual</a:t>
            </a:r>
            <a:r>
              <a:rPr lang="en-GB" sz="1100" b="1" dirty="0">
                <a:solidFill>
                  <a:schemeClr val="lt1"/>
                </a:solidFill>
                <a:latin typeface="Roboto"/>
                <a:ea typeface="Roboto"/>
                <a:cs typeface="Roboto"/>
                <a:sym typeface="Roboto"/>
              </a:rPr>
              <a:t>, ci le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cauta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dupa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anumite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cuvinte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cheie</a:t>
            </a:r>
            <a:r>
              <a:rPr lang="en-GB" sz="1100" b="1" dirty="0">
                <a:solidFill>
                  <a:schemeClr val="lt1"/>
                </a:solidFill>
                <a:latin typeface="Roboto"/>
                <a:ea typeface="Roboto"/>
                <a:cs typeface="Roboto"/>
                <a:sym typeface="Roboto"/>
              </a:rPr>
              <a:t>. </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Elementele</a:t>
            </a:r>
            <a:r>
              <a:rPr lang="en-GB" sz="1100" b="1" dirty="0">
                <a:solidFill>
                  <a:schemeClr val="lt1"/>
                </a:solidFill>
                <a:latin typeface="Roboto"/>
                <a:ea typeface="Roboto"/>
                <a:cs typeface="Roboto"/>
                <a:sym typeface="Roboto"/>
              </a:rPr>
              <a:t> HTML </a:t>
            </a:r>
            <a:r>
              <a:rPr lang="en-GB" sz="1100" b="1" dirty="0" err="1">
                <a:solidFill>
                  <a:schemeClr val="lt1"/>
                </a:solidFill>
                <a:latin typeface="Roboto"/>
                <a:ea typeface="Roboto"/>
                <a:cs typeface="Roboto"/>
                <a:sym typeface="Roboto"/>
              </a:rPr>
              <a:t>reprezinta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colectii</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informatii</a:t>
            </a:r>
            <a:r>
              <a:rPr lang="en-GB" sz="1100" b="1" dirty="0">
                <a:solidFill>
                  <a:schemeClr val="lt1"/>
                </a:solidFill>
                <a:latin typeface="Roboto"/>
                <a:ea typeface="Roboto"/>
                <a:cs typeface="Roboto"/>
                <a:sym typeface="Roboto"/>
              </a:rPr>
              <a:t> care </a:t>
            </a:r>
            <a:r>
              <a:rPr lang="en-GB" sz="1100" b="1" dirty="0" err="1">
                <a:solidFill>
                  <a:schemeClr val="lt1"/>
                </a:solidFill>
                <a:latin typeface="Roboto"/>
                <a:ea typeface="Roboto"/>
                <a:cs typeface="Roboto"/>
                <a:sym typeface="Roboto"/>
              </a:rPr>
              <a:t>definesc</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ceva</a:t>
            </a:r>
            <a:r>
              <a:rPr lang="en-GB" sz="1100" b="1" dirty="0">
                <a:solidFill>
                  <a:schemeClr val="lt1"/>
                </a:solidFill>
                <a:latin typeface="Roboto"/>
                <a:ea typeface="Roboto"/>
                <a:cs typeface="Roboto"/>
                <a:sym typeface="Roboto"/>
              </a:rPr>
              <a:t> pe un site. </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Ele </a:t>
            </a:r>
            <a:r>
              <a:rPr lang="en-GB" sz="1100" b="1" dirty="0" err="1">
                <a:solidFill>
                  <a:schemeClr val="lt1"/>
                </a:solidFill>
                <a:latin typeface="Roboto"/>
                <a:ea typeface="Roboto"/>
                <a:cs typeface="Roboto"/>
                <a:sym typeface="Roboto"/>
              </a:rPr>
              <a:t>vor</a:t>
            </a:r>
            <a:r>
              <a:rPr lang="en-GB" sz="1100" b="1" dirty="0">
                <a:solidFill>
                  <a:schemeClr val="lt1"/>
                </a:solidFill>
                <a:latin typeface="Roboto"/>
                <a:ea typeface="Roboto"/>
                <a:cs typeface="Roboto"/>
                <a:sym typeface="Roboto"/>
              </a:rPr>
              <a:t> fi definite </a:t>
            </a:r>
            <a:r>
              <a:rPr lang="en-GB" sz="1100" b="1" dirty="0" err="1">
                <a:solidFill>
                  <a:schemeClr val="lt1"/>
                </a:solidFill>
                <a:latin typeface="Roboto"/>
                <a:ea typeface="Roboto"/>
                <a:cs typeface="Roboto"/>
                <a:sym typeface="Roboto"/>
              </a:rPr>
              <a:t>intotdeauna</a:t>
            </a:r>
            <a:r>
              <a:rPr lang="en-GB" sz="1100" b="1" dirty="0">
                <a:solidFill>
                  <a:schemeClr val="lt1"/>
                </a:solidFill>
                <a:latin typeface="Roboto"/>
                <a:ea typeface="Roboto"/>
                <a:cs typeface="Roboto"/>
                <a:sym typeface="Roboto"/>
              </a:rPr>
              <a:t> de un tag de </a:t>
            </a:r>
            <a:r>
              <a:rPr lang="en-GB" sz="1100" b="1" dirty="0" err="1">
                <a:solidFill>
                  <a:schemeClr val="lt1"/>
                </a:solidFill>
                <a:latin typeface="Roboto"/>
                <a:ea typeface="Roboto"/>
                <a:cs typeface="Roboto"/>
                <a:sym typeface="Roboto"/>
              </a:rPr>
              <a:t>inceput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si</a:t>
            </a:r>
            <a:r>
              <a:rPr lang="en-GB" sz="1100" b="1" dirty="0">
                <a:solidFill>
                  <a:schemeClr val="lt1"/>
                </a:solidFill>
                <a:latin typeface="Roboto"/>
                <a:ea typeface="Roboto"/>
                <a:cs typeface="Roboto"/>
                <a:sym typeface="Roboto"/>
              </a:rPr>
              <a:t>, cu </a:t>
            </a:r>
            <a:r>
              <a:rPr lang="en-GB" sz="1100" b="1" dirty="0" err="1">
                <a:solidFill>
                  <a:schemeClr val="lt1"/>
                </a:solidFill>
                <a:latin typeface="Roboto"/>
                <a:ea typeface="Roboto"/>
                <a:cs typeface="Roboto"/>
                <a:sym typeface="Roboto"/>
              </a:rPr>
              <a:t>cateva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mici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exceptii</a:t>
            </a:r>
            <a:r>
              <a:rPr lang="en-GB" sz="1100" b="1" dirty="0">
                <a:solidFill>
                  <a:schemeClr val="lt1"/>
                </a:solidFill>
                <a:latin typeface="Roboto"/>
                <a:ea typeface="Roboto"/>
                <a:cs typeface="Roboto"/>
                <a:sym typeface="Roboto"/>
              </a:rPr>
              <a:t>, de un tag de final.</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Tag-urile sunt definite de </a:t>
            </a:r>
            <a:r>
              <a:rPr lang="en-GB" sz="1100" b="1" dirty="0" err="1">
                <a:solidFill>
                  <a:schemeClr val="lt1"/>
                </a:solidFill>
                <a:latin typeface="Roboto"/>
                <a:ea typeface="Roboto"/>
                <a:cs typeface="Roboto"/>
                <a:sym typeface="Roboto"/>
              </a:rPr>
              <a:t>semnele</a:t>
            </a:r>
            <a:r>
              <a:rPr lang="en-GB" sz="1100" b="1" dirty="0">
                <a:solidFill>
                  <a:schemeClr val="lt1"/>
                </a:solidFill>
                <a:latin typeface="Roboto"/>
                <a:ea typeface="Roboto"/>
                <a:cs typeface="Roboto"/>
                <a:sym typeface="Roboto"/>
              </a:rPr>
              <a:t> &lt;&gt; </a:t>
            </a:r>
            <a:r>
              <a:rPr lang="en-GB" sz="1100" b="1" dirty="0" err="1">
                <a:solidFill>
                  <a:schemeClr val="lt1"/>
                </a:solidFill>
                <a:latin typeface="Roboto"/>
                <a:ea typeface="Roboto"/>
                <a:cs typeface="Roboto"/>
                <a:sym typeface="Roboto"/>
              </a:rPr>
              <a:t>intre</a:t>
            </a:r>
            <a:r>
              <a:rPr lang="en-GB" sz="1100" b="1" dirty="0">
                <a:solidFill>
                  <a:schemeClr val="lt1"/>
                </a:solidFill>
                <a:latin typeface="Roboto"/>
                <a:ea typeface="Roboto"/>
                <a:cs typeface="Roboto"/>
                <a:sym typeface="Roboto"/>
              </a:rPr>
              <a:t> care se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pune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numele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tipului</a:t>
            </a:r>
            <a:r>
              <a:rPr lang="en-GB" sz="1100" b="1" dirty="0">
                <a:solidFill>
                  <a:schemeClr val="lt1"/>
                </a:solidFill>
                <a:latin typeface="Roboto"/>
                <a:ea typeface="Roboto"/>
                <a:cs typeface="Roboto"/>
                <a:sym typeface="Roboto"/>
              </a:rPr>
              <a:t> de element care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reprezentat</a:t>
            </a:r>
            <a:r>
              <a:rPr lang="en-GB" sz="1100" b="1" dirty="0">
                <a:solidFill>
                  <a:schemeClr val="lt1"/>
                </a:solidFill>
                <a:latin typeface="Roboto"/>
                <a:ea typeface="Roboto"/>
                <a:cs typeface="Roboto"/>
                <a:sym typeface="Roboto"/>
              </a:rPr>
              <a:t>. </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Tag-ul de final </a:t>
            </a:r>
            <a:r>
              <a:rPr lang="en-GB" sz="1100" b="1" dirty="0" err="1">
                <a:solidFill>
                  <a:schemeClr val="lt1"/>
                </a:solidFill>
                <a:latin typeface="Roboto"/>
                <a:ea typeface="Roboto"/>
                <a:cs typeface="Roboto"/>
                <a:sym typeface="Roboto"/>
              </a:rPr>
              <a:t>va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avea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aditional</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plasat</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caracterul</a:t>
            </a:r>
            <a:r>
              <a:rPr lang="en-GB" sz="1100" b="1" dirty="0">
                <a:solidFill>
                  <a:schemeClr val="lt1"/>
                </a:solidFill>
                <a:latin typeface="Roboto"/>
                <a:ea typeface="Roboto"/>
                <a:cs typeface="Roboto"/>
                <a:sym typeface="Roboto"/>
              </a:rPr>
              <a:t> /.</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err="1">
                <a:solidFill>
                  <a:schemeClr val="lt1"/>
                </a:solidFill>
                <a:latin typeface="Roboto"/>
                <a:ea typeface="Roboto"/>
                <a:cs typeface="Roboto"/>
                <a:sym typeface="Roboto"/>
              </a:rPr>
              <a:t>Exemplul</a:t>
            </a:r>
            <a:r>
              <a:rPr lang="en-GB" sz="1100" b="1" dirty="0">
                <a:solidFill>
                  <a:schemeClr val="lt1"/>
                </a:solidFill>
                <a:latin typeface="Roboto"/>
                <a:ea typeface="Roboto"/>
                <a:cs typeface="Roboto"/>
                <a:sym typeface="Roboto"/>
              </a:rPr>
              <a:t> de element de </a:t>
            </a:r>
            <a:r>
              <a:rPr lang="en-GB" sz="1100" b="1" dirty="0" err="1">
                <a:solidFill>
                  <a:schemeClr val="lt1"/>
                </a:solidFill>
                <a:latin typeface="Roboto"/>
                <a:ea typeface="Roboto"/>
                <a:cs typeface="Roboto"/>
                <a:sym typeface="Roboto"/>
              </a:rPr>
              <a:t>mai</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jos</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un element de tip label care </a:t>
            </a:r>
            <a:r>
              <a:rPr lang="en-GB" sz="1100" b="1" dirty="0" err="1">
                <a:solidFill>
                  <a:schemeClr val="lt1"/>
                </a:solidFill>
                <a:latin typeface="Roboto"/>
                <a:ea typeface="Roboto"/>
                <a:cs typeface="Roboto"/>
                <a:sym typeface="Roboto"/>
              </a:rPr>
              <a:t>este</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reprezentat</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doua</a:t>
            </a:r>
            <a:r>
              <a:rPr lang="en-GB" sz="1100" b="1" dirty="0">
                <a:solidFill>
                  <a:schemeClr val="lt1"/>
                </a:solidFill>
                <a:latin typeface="Roboto"/>
                <a:ea typeface="Roboto"/>
                <a:cs typeface="Roboto"/>
                <a:sym typeface="Roboto"/>
              </a:rPr>
              <a:t> </a:t>
            </a:r>
            <a:r>
              <a:rPr lang="en-GB" sz="1100" b="1" dirty="0" err="1">
                <a:solidFill>
                  <a:schemeClr val="lt1"/>
                </a:solidFill>
                <a:latin typeface="Roboto"/>
                <a:ea typeface="Roboto"/>
                <a:cs typeface="Roboto"/>
                <a:sym typeface="Roboto"/>
              </a:rPr>
              <a:t>perechi</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elemente</a:t>
            </a:r>
            <a:r>
              <a:rPr lang="en-GB" sz="1100" b="1" dirty="0">
                <a:solidFill>
                  <a:schemeClr val="lt1"/>
                </a:solidFill>
                <a:latin typeface="Roboto"/>
                <a:ea typeface="Roboto"/>
                <a:cs typeface="Roboto"/>
                <a:sym typeface="Roboto"/>
              </a:rPr>
              <a:t> </a:t>
            </a:r>
            <a:r>
              <a:rPr lang="en-GB" sz="1100" b="1" dirty="0" err="1">
                <a:solidFill>
                  <a:schemeClr val="accent1"/>
                </a:solidFill>
                <a:latin typeface="Roboto"/>
                <a:ea typeface="Roboto"/>
                <a:cs typeface="Roboto"/>
                <a:sym typeface="Roboto"/>
              </a:rPr>
              <a:t>cheie:valoare</a:t>
            </a:r>
            <a:r>
              <a:rPr lang="en-GB" sz="1100" b="1" dirty="0">
                <a:solidFill>
                  <a:schemeClr val="lt1"/>
                </a:solidFill>
                <a:latin typeface="Roboto"/>
                <a:ea typeface="Roboto"/>
                <a:cs typeface="Roboto"/>
                <a:sym typeface="Roboto"/>
              </a:rPr>
              <a:t> (ca la </a:t>
            </a:r>
            <a:r>
              <a:rPr lang="en-GB" sz="1100" b="1" dirty="0" err="1">
                <a:solidFill>
                  <a:schemeClr val="lt1"/>
                </a:solidFill>
                <a:latin typeface="Roboto"/>
                <a:ea typeface="Roboto"/>
                <a:cs typeface="Roboto"/>
                <a:sym typeface="Roboto"/>
              </a:rPr>
              <a:t>dictionare</a:t>
            </a:r>
            <a:r>
              <a:rPr lang="en-GB" sz="1100" b="1" dirty="0">
                <a:solidFill>
                  <a:schemeClr val="lt1"/>
                </a:solidFill>
                <a:latin typeface="Roboto"/>
                <a:ea typeface="Roboto"/>
                <a:cs typeface="Roboto"/>
                <a:sym typeface="Roboto"/>
              </a:rPr>
              <a:t>) </a:t>
            </a:r>
            <a:endParaRPr sz="1100" b="1" dirty="0">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dirty="0">
                <a:solidFill>
                  <a:schemeClr val="lt1"/>
                </a:solidFill>
                <a:latin typeface="Roboto"/>
                <a:ea typeface="Roboto"/>
                <a:cs typeface="Roboto"/>
                <a:sym typeface="Roboto"/>
              </a:rPr>
              <a:t>class = “no-control-label”</a:t>
            </a:r>
            <a:endParaRPr sz="1100" b="1" dirty="0">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dirty="0">
                <a:solidFill>
                  <a:schemeClr val="lt1"/>
                </a:solidFill>
                <a:latin typeface="Roboto"/>
                <a:ea typeface="Roboto"/>
                <a:cs typeface="Roboto"/>
                <a:sym typeface="Roboto"/>
              </a:rPr>
              <a:t>for = “</a:t>
            </a:r>
            <a:r>
              <a:rPr lang="en-GB" sz="1100" b="1" dirty="0" err="1">
                <a:solidFill>
                  <a:schemeClr val="lt1"/>
                </a:solidFill>
                <a:latin typeface="Roboto"/>
                <a:ea typeface="Roboto"/>
                <a:cs typeface="Roboto"/>
                <a:sym typeface="Roboto"/>
              </a:rPr>
              <a:t>loginform</a:t>
            </a:r>
            <a:r>
              <a:rPr lang="en-GB" sz="1100" b="1" dirty="0">
                <a:solidFill>
                  <a:schemeClr val="lt1"/>
                </a:solidFill>
                <a:latin typeface="Roboto"/>
                <a:ea typeface="Roboto"/>
                <a:cs typeface="Roboto"/>
                <a:sym typeface="Roboto"/>
              </a:rPr>
              <a:t>-email”</a:t>
            </a: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dirty="0">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dirty="0">
                <a:solidFill>
                  <a:schemeClr val="lt1"/>
                </a:solidFill>
                <a:latin typeface="Roboto"/>
                <a:ea typeface="Roboto"/>
                <a:cs typeface="Roboto"/>
                <a:sym typeface="Roboto"/>
              </a:rPr>
              <a:t>Alte </a:t>
            </a:r>
            <a:r>
              <a:rPr lang="en-GB" sz="1100" b="1" dirty="0" err="1">
                <a:solidFill>
                  <a:schemeClr val="lt1"/>
                </a:solidFill>
                <a:latin typeface="Roboto"/>
                <a:ea typeface="Roboto"/>
                <a:cs typeface="Roboto"/>
                <a:sym typeface="Roboto"/>
              </a:rPr>
              <a:t>exemple</a:t>
            </a:r>
            <a:r>
              <a:rPr lang="en-GB" sz="1100" b="1" dirty="0">
                <a:solidFill>
                  <a:schemeClr val="lt1"/>
                </a:solidFill>
                <a:latin typeface="Roboto"/>
                <a:ea typeface="Roboto"/>
                <a:cs typeface="Roboto"/>
                <a:sym typeface="Roboto"/>
              </a:rPr>
              <a:t> de </a:t>
            </a:r>
            <a:r>
              <a:rPr lang="en-GB" sz="1100" b="1" dirty="0" err="1">
                <a:solidFill>
                  <a:schemeClr val="lt1"/>
                </a:solidFill>
                <a:latin typeface="Roboto"/>
                <a:ea typeface="Roboto"/>
                <a:cs typeface="Roboto"/>
                <a:sym typeface="Roboto"/>
              </a:rPr>
              <a:t>elemente</a:t>
            </a:r>
            <a:r>
              <a:rPr lang="en-GB" sz="1100" b="1" dirty="0">
                <a:solidFill>
                  <a:schemeClr val="lt1"/>
                </a:solidFill>
                <a:latin typeface="Roboto"/>
                <a:ea typeface="Roboto"/>
                <a:cs typeface="Roboto"/>
                <a:sym typeface="Roboto"/>
              </a:rPr>
              <a:t> web: </a:t>
            </a:r>
            <a:r>
              <a:rPr lang="en-GB" sz="1100" b="1" i="1" dirty="0">
                <a:solidFill>
                  <a:schemeClr val="lt1"/>
                </a:solidFill>
                <a:latin typeface="Roboto"/>
                <a:ea typeface="Roboto"/>
                <a:cs typeface="Roboto"/>
                <a:sym typeface="Roboto"/>
              </a:rPr>
              <a:t>a (</a:t>
            </a:r>
            <a:r>
              <a:rPr lang="en-GB" sz="1100" b="1" i="1" dirty="0" err="1">
                <a:solidFill>
                  <a:schemeClr val="lt1"/>
                </a:solidFill>
                <a:latin typeface="Roboto"/>
                <a:ea typeface="Roboto"/>
                <a:cs typeface="Roboto"/>
                <a:sym typeface="Roboto"/>
              </a:rPr>
              <a:t>ancora</a:t>
            </a:r>
            <a:r>
              <a:rPr lang="en-GB" sz="1100" b="1" i="1" dirty="0">
                <a:solidFill>
                  <a:schemeClr val="lt1"/>
                </a:solidFill>
                <a:latin typeface="Roboto"/>
                <a:ea typeface="Roboto"/>
                <a:cs typeface="Roboto"/>
                <a:sym typeface="Roboto"/>
              </a:rPr>
              <a:t>), div (division), p (paragraph), input, span, </a:t>
            </a:r>
            <a:r>
              <a:rPr lang="en-GB" sz="1100" b="1" i="1" dirty="0" err="1">
                <a:solidFill>
                  <a:schemeClr val="lt1"/>
                </a:solidFill>
                <a:latin typeface="Roboto"/>
                <a:ea typeface="Roboto"/>
                <a:cs typeface="Roboto"/>
                <a:sym typeface="Roboto"/>
              </a:rPr>
              <a:t>ol</a:t>
            </a:r>
            <a:r>
              <a:rPr lang="en-GB" sz="1100" b="1" i="1" dirty="0">
                <a:solidFill>
                  <a:schemeClr val="lt1"/>
                </a:solidFill>
                <a:latin typeface="Roboto"/>
                <a:ea typeface="Roboto"/>
                <a:cs typeface="Roboto"/>
                <a:sym typeface="Roboto"/>
              </a:rPr>
              <a:t> (ordered list), ul (unordered list), li(list item), table, </a:t>
            </a:r>
            <a:r>
              <a:rPr lang="en-GB" sz="1100" b="1" i="1" dirty="0" err="1">
                <a:solidFill>
                  <a:schemeClr val="lt1"/>
                </a:solidFill>
                <a:latin typeface="Roboto"/>
                <a:ea typeface="Roboto"/>
                <a:cs typeface="Roboto"/>
                <a:sym typeface="Roboto"/>
              </a:rPr>
              <a:t>th</a:t>
            </a:r>
            <a:r>
              <a:rPr lang="en-GB" sz="1100" b="1" i="1" dirty="0">
                <a:solidFill>
                  <a:schemeClr val="lt1"/>
                </a:solidFill>
                <a:latin typeface="Roboto"/>
                <a:ea typeface="Roboto"/>
                <a:cs typeface="Roboto"/>
                <a:sym typeface="Roboto"/>
              </a:rPr>
              <a:t>(table header), td(table data), tr (table row)</a:t>
            </a:r>
            <a:endParaRPr sz="1100" b="1" i="1" dirty="0">
              <a:solidFill>
                <a:schemeClr val="lt1"/>
              </a:solidFill>
              <a:latin typeface="Roboto"/>
              <a:ea typeface="Roboto"/>
              <a:cs typeface="Roboto"/>
              <a:sym typeface="Roboto"/>
            </a:endParaRPr>
          </a:p>
        </p:txBody>
      </p:sp>
      <p:pic>
        <p:nvPicPr>
          <p:cNvPr id="252" name="Google Shape;252;g1e3764c0daf_0_4"/>
          <p:cNvPicPr preferRelativeResize="0"/>
          <p:nvPr/>
        </p:nvPicPr>
        <p:blipFill>
          <a:blip r:embed="rId3">
            <a:alphaModFix/>
          </a:blip>
          <a:stretch>
            <a:fillRect/>
          </a:stretch>
        </p:blipFill>
        <p:spPr>
          <a:xfrm>
            <a:off x="453275" y="3791975"/>
            <a:ext cx="7267873" cy="278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Effect transition="in" filter="fade">
                                      <p:cBhvr>
                                        <p:cTn id="7" dur="1000"/>
                                        <p:tgtEl>
                                          <p:spTgt spid="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Effect transition="in" filter="fade">
                                      <p:cBhvr>
                                        <p:cTn id="12" dur="1000"/>
                                        <p:tgtEl>
                                          <p:spTgt spid="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Effect transition="in" filter="fade">
                                      <p:cBhvr>
                                        <p:cTn id="17" dur="1000"/>
                                        <p:tgtEl>
                                          <p:spTgt spid="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1">
                                            <p:txEl>
                                              <p:pRg st="3" end="3"/>
                                            </p:txEl>
                                          </p:spTgt>
                                        </p:tgtEl>
                                        <p:attrNameLst>
                                          <p:attrName>style.visibility</p:attrName>
                                        </p:attrNameLst>
                                      </p:cBhvr>
                                      <p:to>
                                        <p:strVal val="visible"/>
                                      </p:to>
                                    </p:set>
                                    <p:animEffect transition="in" filter="fade">
                                      <p:cBhvr>
                                        <p:cTn id="22" dur="1000"/>
                                        <p:tgtEl>
                                          <p:spTgt spid="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xEl>
                                              <p:pRg st="4" end="4"/>
                                            </p:txEl>
                                          </p:spTgt>
                                        </p:tgtEl>
                                        <p:attrNameLst>
                                          <p:attrName>style.visibility</p:attrName>
                                        </p:attrNameLst>
                                      </p:cBhvr>
                                      <p:to>
                                        <p:strVal val="visible"/>
                                      </p:to>
                                    </p:set>
                                    <p:animEffect transition="in" filter="fade">
                                      <p:cBhvr>
                                        <p:cTn id="27" dur="1000"/>
                                        <p:tgtEl>
                                          <p:spTgt spid="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1">
                                            <p:txEl>
                                              <p:pRg st="5" end="5"/>
                                            </p:txEl>
                                          </p:spTgt>
                                        </p:tgtEl>
                                        <p:attrNameLst>
                                          <p:attrName>style.visibility</p:attrName>
                                        </p:attrNameLst>
                                      </p:cBhvr>
                                      <p:to>
                                        <p:strVal val="visible"/>
                                      </p:to>
                                    </p:set>
                                    <p:animEffect transition="in" filter="fade">
                                      <p:cBhvr>
                                        <p:cTn id="32" dur="1000"/>
                                        <p:tgtEl>
                                          <p:spTgt spid="2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1">
                                            <p:txEl>
                                              <p:pRg st="6" end="6"/>
                                            </p:txEl>
                                          </p:spTgt>
                                        </p:tgtEl>
                                        <p:attrNameLst>
                                          <p:attrName>style.visibility</p:attrName>
                                        </p:attrNameLst>
                                      </p:cBhvr>
                                      <p:to>
                                        <p:strVal val="visible"/>
                                      </p:to>
                                    </p:set>
                                    <p:animEffect transition="in" filter="fade">
                                      <p:cBhvr>
                                        <p:cTn id="37" dur="1000"/>
                                        <p:tgtEl>
                                          <p:spTgt spid="2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1">
                                            <p:txEl>
                                              <p:pRg st="7" end="7"/>
                                            </p:txEl>
                                          </p:spTgt>
                                        </p:tgtEl>
                                        <p:attrNameLst>
                                          <p:attrName>style.visibility</p:attrName>
                                        </p:attrNameLst>
                                      </p:cBhvr>
                                      <p:to>
                                        <p:strVal val="visible"/>
                                      </p:to>
                                    </p:set>
                                    <p:animEffect transition="in" filter="fade">
                                      <p:cBhvr>
                                        <p:cTn id="42" dur="1000"/>
                                        <p:tgtEl>
                                          <p:spTgt spid="25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1">
                                            <p:txEl>
                                              <p:pRg st="8" end="8"/>
                                            </p:txEl>
                                          </p:spTgt>
                                        </p:tgtEl>
                                        <p:attrNameLst>
                                          <p:attrName>style.visibility</p:attrName>
                                        </p:attrNameLst>
                                      </p:cBhvr>
                                      <p:to>
                                        <p:strVal val="visible"/>
                                      </p:to>
                                    </p:set>
                                    <p:animEffect transition="in" filter="fade">
                                      <p:cBhvr>
                                        <p:cTn id="47" dur="1000"/>
                                        <p:tgtEl>
                                          <p:spTgt spid="25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1">
                                            <p:txEl>
                                              <p:pRg st="9" end="9"/>
                                            </p:txEl>
                                          </p:spTgt>
                                        </p:tgtEl>
                                        <p:attrNameLst>
                                          <p:attrName>style.visibility</p:attrName>
                                        </p:attrNameLst>
                                      </p:cBhvr>
                                      <p:to>
                                        <p:strVal val="visible"/>
                                      </p:to>
                                    </p:set>
                                    <p:animEffect transition="in" filter="fade">
                                      <p:cBhvr>
                                        <p:cTn id="52" dur="1000"/>
                                        <p:tgtEl>
                                          <p:spTgt spid="25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1">
                                            <p:txEl>
                                              <p:pRg st="10" end="10"/>
                                            </p:txEl>
                                          </p:spTgt>
                                        </p:tgtEl>
                                        <p:attrNameLst>
                                          <p:attrName>style.visibility</p:attrName>
                                        </p:attrNameLst>
                                      </p:cBhvr>
                                      <p:to>
                                        <p:strVal val="visible"/>
                                      </p:to>
                                    </p:set>
                                    <p:animEffect transition="in" filter="fade">
                                      <p:cBhvr>
                                        <p:cTn id="57" dur="1000"/>
                                        <p:tgtEl>
                                          <p:spTgt spid="25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1">
                                            <p:txEl>
                                              <p:pRg st="11" end="11"/>
                                            </p:txEl>
                                          </p:spTgt>
                                        </p:tgtEl>
                                        <p:attrNameLst>
                                          <p:attrName>style.visibility</p:attrName>
                                        </p:attrNameLst>
                                      </p:cBhvr>
                                      <p:to>
                                        <p:strVal val="visible"/>
                                      </p:to>
                                    </p:set>
                                    <p:animEffect transition="in" filter="fade">
                                      <p:cBhvr>
                                        <p:cTn id="62" dur="1000"/>
                                        <p:tgtEl>
                                          <p:spTgt spid="25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1">
                                            <p:txEl>
                                              <p:pRg st="12" end="12"/>
                                            </p:txEl>
                                          </p:spTgt>
                                        </p:tgtEl>
                                        <p:attrNameLst>
                                          <p:attrName>style.visibility</p:attrName>
                                        </p:attrNameLst>
                                      </p:cBhvr>
                                      <p:to>
                                        <p:strVal val="visible"/>
                                      </p:to>
                                    </p:set>
                                    <p:animEffect transition="in" filter="fade">
                                      <p:cBhvr>
                                        <p:cTn id="67" dur="1000"/>
                                        <p:tgtEl>
                                          <p:spTgt spid="25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1">
                                            <p:txEl>
                                              <p:pRg st="13" end="13"/>
                                            </p:txEl>
                                          </p:spTgt>
                                        </p:tgtEl>
                                        <p:attrNameLst>
                                          <p:attrName>style.visibility</p:attrName>
                                        </p:attrNameLst>
                                      </p:cBhvr>
                                      <p:to>
                                        <p:strVal val="visible"/>
                                      </p:to>
                                    </p:set>
                                    <p:animEffect transition="in" filter="fade">
                                      <p:cBhvr>
                                        <p:cTn id="72" dur="1000"/>
                                        <p:tgtEl>
                                          <p:spTgt spid="251">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1">
                                            <p:txEl>
                                              <p:pRg st="14" end="14"/>
                                            </p:txEl>
                                          </p:spTgt>
                                        </p:tgtEl>
                                        <p:attrNameLst>
                                          <p:attrName>style.visibility</p:attrName>
                                        </p:attrNameLst>
                                      </p:cBhvr>
                                      <p:to>
                                        <p:strVal val="visible"/>
                                      </p:to>
                                    </p:set>
                                    <p:animEffect transition="in" filter="fade">
                                      <p:cBhvr>
                                        <p:cTn id="77" dur="1000"/>
                                        <p:tgtEl>
                                          <p:spTgt spid="251">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1">
                                            <p:txEl>
                                              <p:pRg st="15" end="15"/>
                                            </p:txEl>
                                          </p:spTgt>
                                        </p:tgtEl>
                                        <p:attrNameLst>
                                          <p:attrName>style.visibility</p:attrName>
                                        </p:attrNameLst>
                                      </p:cBhvr>
                                      <p:to>
                                        <p:strVal val="visible"/>
                                      </p:to>
                                    </p:set>
                                    <p:animEffect transition="in" filter="fade">
                                      <p:cBhvr>
                                        <p:cTn id="82" dur="1000"/>
                                        <p:tgtEl>
                                          <p:spTgt spid="251">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1">
                                            <p:txEl>
                                              <p:pRg st="16" end="16"/>
                                            </p:txEl>
                                          </p:spTgt>
                                        </p:tgtEl>
                                        <p:attrNameLst>
                                          <p:attrName>style.visibility</p:attrName>
                                        </p:attrNameLst>
                                      </p:cBhvr>
                                      <p:to>
                                        <p:strVal val="visible"/>
                                      </p:to>
                                    </p:set>
                                    <p:animEffect transition="in" filter="fade">
                                      <p:cBhvr>
                                        <p:cTn id="87" dur="1000"/>
                                        <p:tgtEl>
                                          <p:spTgt spid="251">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1">
                                            <p:txEl>
                                              <p:pRg st="17" end="17"/>
                                            </p:txEl>
                                          </p:spTgt>
                                        </p:tgtEl>
                                        <p:attrNameLst>
                                          <p:attrName>style.visibility</p:attrName>
                                        </p:attrNameLst>
                                      </p:cBhvr>
                                      <p:to>
                                        <p:strVal val="visible"/>
                                      </p:to>
                                    </p:set>
                                    <p:animEffect transition="in" filter="fade">
                                      <p:cBhvr>
                                        <p:cTn id="92" dur="1000"/>
                                        <p:tgtEl>
                                          <p:spTgt spid="25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44b7ec9674_0_2"/>
          <p:cNvSpPr txBox="1">
            <a:spLocks noGrp="1"/>
          </p:cNvSpPr>
          <p:nvPr>
            <p:ph type="ctrTitle" idx="6"/>
          </p:nvPr>
        </p:nvSpPr>
        <p:spPr>
          <a:xfrm>
            <a:off x="311700" y="395275"/>
            <a:ext cx="17739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GB"/>
              <a:t>Selectori</a:t>
            </a:r>
            <a:endParaRPr b="1">
              <a:solidFill>
                <a:schemeClr val="lt2"/>
              </a:solidFill>
              <a:latin typeface="Roboto"/>
              <a:ea typeface="Roboto"/>
              <a:cs typeface="Roboto"/>
              <a:sym typeface="Roboto"/>
            </a:endParaRPr>
          </a:p>
        </p:txBody>
      </p:sp>
      <p:cxnSp>
        <p:nvCxnSpPr>
          <p:cNvPr id="258" name="Google Shape;258;g244b7ec9674_0_2"/>
          <p:cNvCxnSpPr/>
          <p:nvPr/>
        </p:nvCxnSpPr>
        <p:spPr>
          <a:xfrm>
            <a:off x="311700" y="1058750"/>
            <a:ext cx="8520600" cy="0"/>
          </a:xfrm>
          <a:prstGeom prst="straightConnector1">
            <a:avLst/>
          </a:prstGeom>
          <a:noFill/>
          <a:ln w="9525" cap="flat" cmpd="sng">
            <a:solidFill>
              <a:schemeClr val="accent1"/>
            </a:solidFill>
            <a:prstDash val="solid"/>
            <a:round/>
            <a:headEnd type="none" w="sm" len="sm"/>
            <a:tailEnd type="none" w="sm" len="sm"/>
          </a:ln>
        </p:spPr>
      </p:cxnSp>
      <p:sp>
        <p:nvSpPr>
          <p:cNvPr id="259" name="Google Shape;259;g244b7ec9674_0_2"/>
          <p:cNvSpPr txBox="1"/>
          <p:nvPr/>
        </p:nvSpPr>
        <p:spPr>
          <a:xfrm>
            <a:off x="311700" y="1370900"/>
            <a:ext cx="7540800" cy="272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Un selector este un sir de caractere care are rolul de a identifica unul sau mai multe elemente intr-o pagina web cu scopul de a interactiona cu ele in procesul de automatizare.</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Exista mai multe tipuri de selectori, printre care:</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ID</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Class</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Name</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Link Text</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Partial Link Text</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XPATH</a:t>
            </a:r>
            <a:endParaRPr sz="1100" b="1">
              <a:solidFill>
                <a:schemeClr val="lt1"/>
              </a:solidFill>
              <a:latin typeface="Roboto"/>
              <a:ea typeface="Roboto"/>
              <a:cs typeface="Roboto"/>
              <a:sym typeface="Roboto"/>
            </a:endParaRPr>
          </a:p>
          <a:p>
            <a:pPr marL="457200" marR="0" lvl="0" indent="-298450" algn="l" rtl="0">
              <a:lnSpc>
                <a:spcPct val="100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CSS Selector</a:t>
            </a: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endParaRPr sz="1100" b="1">
              <a:solidFill>
                <a:schemeClr val="lt1"/>
              </a:solidFill>
              <a:latin typeface="Roboto"/>
              <a:ea typeface="Roboto"/>
              <a:cs typeface="Roboto"/>
              <a:sym typeface="Roboto"/>
            </a:endParaRPr>
          </a:p>
          <a:p>
            <a:pPr marL="0" marR="0" lvl="0" indent="0" algn="l" rtl="0">
              <a:lnSpc>
                <a:spcPct val="100000"/>
              </a:lnSpc>
              <a:spcBef>
                <a:spcPts val="0"/>
              </a:spcBef>
              <a:spcAft>
                <a:spcPts val="0"/>
              </a:spcAft>
              <a:buNone/>
            </a:pPr>
            <a:r>
              <a:rPr lang="en-GB" sz="1100" b="1">
                <a:solidFill>
                  <a:schemeClr val="lt1"/>
                </a:solidFill>
                <a:latin typeface="Roboto"/>
                <a:ea typeface="Roboto"/>
                <a:cs typeface="Roboto"/>
                <a:sym typeface="Roboto"/>
              </a:rPr>
              <a:t>Alegerea unui selector depinde de elementul pe care il cautam. Desi fiecare din ele vin la pachet cu propriile avantaje si dezavantaje, noi vom folosi selectorii care ne ofera metoda cea mai usoara, scurta si eficienta de a identifica un element in aplicatia web.</a:t>
            </a:r>
            <a:endParaRPr sz="1100" b="1">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10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xEl>
                                              <p:pRg st="1" end="1"/>
                                            </p:txEl>
                                          </p:spTgt>
                                        </p:tgtEl>
                                        <p:attrNameLst>
                                          <p:attrName>style.visibility</p:attrName>
                                        </p:attrNameLst>
                                      </p:cBhvr>
                                      <p:to>
                                        <p:strVal val="visible"/>
                                      </p:to>
                                    </p:set>
                                    <p:animEffect transition="in" filter="fade">
                                      <p:cBhvr>
                                        <p:cTn id="12" dur="1000"/>
                                        <p:tgtEl>
                                          <p:spTgt spid="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100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1000"/>
                                        <p:tgtEl>
                                          <p:spTgt spid="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1000"/>
                                        <p:tgtEl>
                                          <p:spTgt spid="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9">
                                            <p:txEl>
                                              <p:pRg st="5" end="5"/>
                                            </p:txEl>
                                          </p:spTgt>
                                        </p:tgtEl>
                                        <p:attrNameLst>
                                          <p:attrName>style.visibility</p:attrName>
                                        </p:attrNameLst>
                                      </p:cBhvr>
                                      <p:to>
                                        <p:strVal val="visible"/>
                                      </p:to>
                                    </p:set>
                                    <p:animEffect transition="in" filter="fade">
                                      <p:cBhvr>
                                        <p:cTn id="32" dur="1000"/>
                                        <p:tgtEl>
                                          <p:spTgt spid="2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9">
                                            <p:txEl>
                                              <p:pRg st="6" end="6"/>
                                            </p:txEl>
                                          </p:spTgt>
                                        </p:tgtEl>
                                        <p:attrNameLst>
                                          <p:attrName>style.visibility</p:attrName>
                                        </p:attrNameLst>
                                      </p:cBhvr>
                                      <p:to>
                                        <p:strVal val="visible"/>
                                      </p:to>
                                    </p:set>
                                    <p:animEffect transition="in" filter="fade">
                                      <p:cBhvr>
                                        <p:cTn id="37" dur="1000"/>
                                        <p:tgtEl>
                                          <p:spTgt spid="2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9">
                                            <p:txEl>
                                              <p:pRg st="7" end="7"/>
                                            </p:txEl>
                                          </p:spTgt>
                                        </p:tgtEl>
                                        <p:attrNameLst>
                                          <p:attrName>style.visibility</p:attrName>
                                        </p:attrNameLst>
                                      </p:cBhvr>
                                      <p:to>
                                        <p:strVal val="visible"/>
                                      </p:to>
                                    </p:set>
                                    <p:animEffect transition="in" filter="fade">
                                      <p:cBhvr>
                                        <p:cTn id="42" dur="1000"/>
                                        <p:tgtEl>
                                          <p:spTgt spid="2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9">
                                            <p:txEl>
                                              <p:pRg st="8" end="8"/>
                                            </p:txEl>
                                          </p:spTgt>
                                        </p:tgtEl>
                                        <p:attrNameLst>
                                          <p:attrName>style.visibility</p:attrName>
                                        </p:attrNameLst>
                                      </p:cBhvr>
                                      <p:to>
                                        <p:strVal val="visible"/>
                                      </p:to>
                                    </p:set>
                                    <p:animEffect transition="in" filter="fade">
                                      <p:cBhvr>
                                        <p:cTn id="47" dur="1000"/>
                                        <p:tgtEl>
                                          <p:spTgt spid="25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9">
                                            <p:txEl>
                                              <p:pRg st="9" end="9"/>
                                            </p:txEl>
                                          </p:spTgt>
                                        </p:tgtEl>
                                        <p:attrNameLst>
                                          <p:attrName>style.visibility</p:attrName>
                                        </p:attrNameLst>
                                      </p:cBhvr>
                                      <p:to>
                                        <p:strVal val="visible"/>
                                      </p:to>
                                    </p:set>
                                    <p:animEffect transition="in" filter="fade">
                                      <p:cBhvr>
                                        <p:cTn id="52" dur="1000"/>
                                        <p:tgtEl>
                                          <p:spTgt spid="25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9">
                                            <p:txEl>
                                              <p:pRg st="10" end="10"/>
                                            </p:txEl>
                                          </p:spTgt>
                                        </p:tgtEl>
                                        <p:attrNameLst>
                                          <p:attrName>style.visibility</p:attrName>
                                        </p:attrNameLst>
                                      </p:cBhvr>
                                      <p:to>
                                        <p:strVal val="visible"/>
                                      </p:to>
                                    </p:set>
                                    <p:animEffect transition="in" filter="fade">
                                      <p:cBhvr>
                                        <p:cTn id="57" dur="1000"/>
                                        <p:tgtEl>
                                          <p:spTgt spid="25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9">
                                            <p:txEl>
                                              <p:pRg st="11" end="11"/>
                                            </p:txEl>
                                          </p:spTgt>
                                        </p:tgtEl>
                                        <p:attrNameLst>
                                          <p:attrName>style.visibility</p:attrName>
                                        </p:attrNameLst>
                                      </p:cBhvr>
                                      <p:to>
                                        <p:strVal val="visible"/>
                                      </p:to>
                                    </p:set>
                                    <p:animEffect transition="in" filter="fade">
                                      <p:cBhvr>
                                        <p:cTn id="62" dur="1000"/>
                                        <p:tgtEl>
                                          <p:spTgt spid="2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1859</Words>
  <Application>Microsoft Office PowerPoint</Application>
  <PresentationFormat>Expunere pe ecran (16:9)</PresentationFormat>
  <Paragraphs>142</Paragraphs>
  <Slides>14</Slides>
  <Notes>14</Notes>
  <HiddenSlides>0</HiddenSlides>
  <MMClips>0</MMClips>
  <ScaleCrop>false</ScaleCrop>
  <HeadingPairs>
    <vt:vector size="6" baseType="variant">
      <vt:variant>
        <vt:lpstr>Fonturi utilizate</vt:lpstr>
      </vt:variant>
      <vt:variant>
        <vt:i4>8</vt:i4>
      </vt:variant>
      <vt:variant>
        <vt:lpstr>Temă</vt:lpstr>
      </vt:variant>
      <vt:variant>
        <vt:i4>1</vt:i4>
      </vt:variant>
      <vt:variant>
        <vt:lpstr>Titluri diapozitive</vt:lpstr>
      </vt:variant>
      <vt:variant>
        <vt:i4>14</vt:i4>
      </vt:variant>
    </vt:vector>
  </HeadingPairs>
  <TitlesOfParts>
    <vt:vector size="23" baseType="lpstr">
      <vt:lpstr>Courier New</vt:lpstr>
      <vt:lpstr>Roboto Light</vt:lpstr>
      <vt:lpstr>Roboto</vt:lpstr>
      <vt:lpstr>Roboto Thin</vt:lpstr>
      <vt:lpstr>Arial</vt:lpstr>
      <vt:lpstr>Didact Gothic</vt:lpstr>
      <vt:lpstr>Roboto Black</vt:lpstr>
      <vt:lpstr>Roboto Mono</vt:lpstr>
      <vt:lpstr>WEB PROPOSAL</vt:lpstr>
      <vt:lpstr>Sesiune Teoretica 1</vt:lpstr>
      <vt:lpstr>Sfaturi generale</vt:lpstr>
      <vt:lpstr>Reguli curs</vt:lpstr>
      <vt:lpstr>Obiective principale</vt:lpstr>
      <vt:lpstr>Obiective secundare</vt:lpstr>
      <vt:lpstr>Obiective Sesiune Teoretica 1</vt:lpstr>
      <vt:lpstr>Libraria Selenium</vt:lpstr>
      <vt:lpstr>Elemente HTML</vt:lpstr>
      <vt:lpstr>Selectori</vt:lpstr>
      <vt:lpstr>Selectori - ID</vt:lpstr>
      <vt:lpstr>Selectori - ClassName</vt:lpstr>
      <vt:lpstr>Selectori - Name</vt:lpstr>
      <vt:lpstr>Selectori - Link Text</vt:lpstr>
      <vt:lpstr>Selectori - Partial Link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Sesiune Teoretica 1</dc:title>
  <cp:lastModifiedBy>Cosmin Vitan</cp:lastModifiedBy>
  <cp:revision>1</cp:revision>
  <dcterms:modified xsi:type="dcterms:W3CDTF">2024-05-03T15:22:22Z</dcterms:modified>
</cp:coreProperties>
</file>