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Didact Gothic" panose="00000500000000000000" pitchFamily="2" charset="0"/>
      <p:regular r:id="rId22"/>
    </p:embeddedFont>
    <p:embeddedFont>
      <p:font typeface="Roboto" panose="02000000000000000000" pitchFamily="2" charset="0"/>
      <p:regular r:id="rId23"/>
      <p:bold r:id="rId24"/>
      <p:italic r:id="rId25"/>
      <p:boldItalic r:id="rId26"/>
    </p:embeddedFont>
    <p:embeddedFont>
      <p:font typeface="Roboto Black" panose="02000000000000000000" pitchFamily="2" charset="0"/>
      <p:bold r:id="rId27"/>
      <p:boldItalic r:id="rId28"/>
    </p:embeddedFont>
    <p:embeddedFont>
      <p:font typeface="Roboto Light" panose="02000000000000000000" pitchFamily="2" charset="0"/>
      <p:regular r:id="rId29"/>
      <p:bold r:id="rId30"/>
      <p:italic r:id="rId31"/>
      <p:boldItalic r:id="rId32"/>
    </p:embeddedFont>
    <p:embeddedFont>
      <p:font typeface="Roboto Mono" panose="00000009000000000000" pitchFamily="49" charset="0"/>
      <p:regular r:id="rId33"/>
      <p:bold r:id="rId34"/>
      <p:italic r:id="rId35"/>
      <p:boldItalic r:id="rId36"/>
    </p:embeddedFont>
    <p:embeddedFont>
      <p:font typeface="Roboto Thin"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3ovvI2AXpp5Imgp5KnzvQNvMK0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viewProps" Target="view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501c481ae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2501c481ae9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419e3d8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25419e3d83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5419e3d83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25419e3d83c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5419e3d83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5419e3d83c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5419e3d83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25419e3d83c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5419e3d83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25419e3d83c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5419e3d83c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25419e3d83c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419e3d83c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25419e3d83c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5419e3d83c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25419e3d83c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419e3d83c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25419e3d83c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c0645ea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10c0645ead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08150b07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1108150b074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08150b07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08150b074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08150b07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1108150b074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08150b07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1108150b0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08150b07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1108150b074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e3764c0da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1e3764c0daf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44b7ec967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244b7ec9674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3000"/>
              <a:buFont typeface="Roboto Black"/>
              <a:buNone/>
              <a:defRPr sz="30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11" name="Google Shape;11;p27"/>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69"/>
        <p:cNvGrpSpPr/>
        <p:nvPr/>
      </p:nvGrpSpPr>
      <p:grpSpPr>
        <a:xfrm>
          <a:off x="0" y="0"/>
          <a:ext cx="0" cy="0"/>
          <a:chOff x="0" y="0"/>
          <a:chExt cx="0" cy="0"/>
        </a:xfrm>
      </p:grpSpPr>
      <p:sp>
        <p:nvSpPr>
          <p:cNvPr id="70" name="Google Shape;70;p39"/>
          <p:cNvSpPr txBox="1">
            <a:spLocks noGrp="1"/>
          </p:cNvSpPr>
          <p:nvPr>
            <p:ph type="subTitle" idx="1"/>
          </p:nvPr>
        </p:nvSpPr>
        <p:spPr>
          <a:xfrm>
            <a:off x="3874950" y="362507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1" name="Google Shape;71;p39"/>
          <p:cNvSpPr txBox="1">
            <a:spLocks noGrp="1"/>
          </p:cNvSpPr>
          <p:nvPr>
            <p:ph type="subTitle" idx="2"/>
          </p:nvPr>
        </p:nvSpPr>
        <p:spPr>
          <a:xfrm>
            <a:off x="5813500" y="363980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2" name="Google Shape;72;p39"/>
          <p:cNvSpPr txBox="1">
            <a:spLocks noGrp="1"/>
          </p:cNvSpPr>
          <p:nvPr>
            <p:ph type="subTitle" idx="3"/>
          </p:nvPr>
        </p:nvSpPr>
        <p:spPr>
          <a:xfrm>
            <a:off x="1936387" y="36197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3" name="Google Shape;73;p39"/>
          <p:cNvSpPr txBox="1">
            <a:spLocks noGrp="1"/>
          </p:cNvSpPr>
          <p:nvPr>
            <p:ph type="ctrTitle"/>
          </p:nvPr>
        </p:nvSpPr>
        <p:spPr>
          <a:xfrm>
            <a:off x="353399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4" name="Google Shape;74;p39"/>
          <p:cNvSpPr txBox="1">
            <a:spLocks noGrp="1"/>
          </p:cNvSpPr>
          <p:nvPr>
            <p:ph type="ctrTitle" idx="4"/>
          </p:nvPr>
        </p:nvSpPr>
        <p:spPr>
          <a:xfrm>
            <a:off x="5472556" y="35234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5" name="Google Shape;75;p39"/>
          <p:cNvSpPr txBox="1">
            <a:spLocks noGrp="1"/>
          </p:cNvSpPr>
          <p:nvPr>
            <p:ph type="ctrTitle" idx="5"/>
          </p:nvPr>
        </p:nvSpPr>
        <p:spPr>
          <a:xfrm>
            <a:off x="159544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6" name="Google Shape;76;p39"/>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77"/>
        <p:cNvGrpSpPr/>
        <p:nvPr/>
      </p:nvGrpSpPr>
      <p:grpSpPr>
        <a:xfrm>
          <a:off x="0" y="0"/>
          <a:ext cx="0" cy="0"/>
          <a:chOff x="0" y="0"/>
          <a:chExt cx="0" cy="0"/>
        </a:xfrm>
      </p:grpSpPr>
      <p:sp>
        <p:nvSpPr>
          <p:cNvPr id="78" name="Google Shape;78;p40"/>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Roboto Black"/>
              <a:buNone/>
              <a:defRPr sz="36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9" name="Google Shape;79;p40"/>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80"/>
        <p:cNvGrpSpPr/>
        <p:nvPr/>
      </p:nvGrpSpPr>
      <p:grpSpPr>
        <a:xfrm>
          <a:off x="0" y="0"/>
          <a:ext cx="0" cy="0"/>
          <a:chOff x="0" y="0"/>
          <a:chExt cx="0" cy="0"/>
        </a:xfrm>
      </p:grpSpPr>
      <p:sp>
        <p:nvSpPr>
          <p:cNvPr id="81" name="Google Shape;81;p35"/>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2" name="Google Shape;82;p35"/>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3" name="Google Shape;83;p35"/>
          <p:cNvSpPr txBox="1">
            <a:spLocks noGrp="1"/>
          </p:cNvSpPr>
          <p:nvPr>
            <p:ph type="ctrTitle" idx="3"/>
          </p:nvPr>
        </p:nvSpPr>
        <p:spPr>
          <a:xfrm>
            <a:off x="5393881" y="2773231"/>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4" name="Google Shape;84;p35"/>
          <p:cNvSpPr txBox="1">
            <a:spLocks noGrp="1"/>
          </p:cNvSpPr>
          <p:nvPr>
            <p:ph type="ctrTitle" idx="4"/>
          </p:nvPr>
        </p:nvSpPr>
        <p:spPr>
          <a:xfrm>
            <a:off x="256200" y="637927"/>
            <a:ext cx="7833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0"/>
          <p:cNvSpPr txBox="1">
            <a:spLocks noGrp="1"/>
          </p:cNvSpPr>
          <p:nvPr>
            <p:ph type="body" idx="1"/>
          </p:nvPr>
        </p:nvSpPr>
        <p:spPr>
          <a:xfrm>
            <a:off x="810000" y="2169000"/>
            <a:ext cx="8520600" cy="34164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Clr>
                <a:srgbClr val="161234"/>
              </a:buClr>
              <a:buSzPts val="1000"/>
              <a:buChar char="●"/>
              <a:defRPr sz="1000">
                <a:solidFill>
                  <a:srgbClr val="161234"/>
                </a:solidFill>
              </a:defRPr>
            </a:lvl1pPr>
            <a:lvl2pPr marL="914400" lvl="1" indent="-292100" algn="l">
              <a:lnSpc>
                <a:spcPct val="115000"/>
              </a:lnSpc>
              <a:spcBef>
                <a:spcPts val="1600"/>
              </a:spcBef>
              <a:spcAft>
                <a:spcPts val="0"/>
              </a:spcAft>
              <a:buClr>
                <a:srgbClr val="161234"/>
              </a:buClr>
              <a:buSzPts val="1000"/>
              <a:buChar char="○"/>
              <a:defRPr sz="1000">
                <a:solidFill>
                  <a:srgbClr val="161234"/>
                </a:solidFill>
              </a:defRPr>
            </a:lvl2pPr>
            <a:lvl3pPr marL="1371600" lvl="2" indent="-292100" algn="l">
              <a:lnSpc>
                <a:spcPct val="115000"/>
              </a:lnSpc>
              <a:spcBef>
                <a:spcPts val="1600"/>
              </a:spcBef>
              <a:spcAft>
                <a:spcPts val="0"/>
              </a:spcAft>
              <a:buClr>
                <a:srgbClr val="161234"/>
              </a:buClr>
              <a:buSzPts val="1000"/>
              <a:buChar char="■"/>
              <a:defRPr sz="1000">
                <a:solidFill>
                  <a:srgbClr val="161234"/>
                </a:solidFill>
              </a:defRPr>
            </a:lvl3pPr>
            <a:lvl4pPr marL="1828800" lvl="3" indent="-292100" algn="l">
              <a:lnSpc>
                <a:spcPct val="115000"/>
              </a:lnSpc>
              <a:spcBef>
                <a:spcPts val="1600"/>
              </a:spcBef>
              <a:spcAft>
                <a:spcPts val="0"/>
              </a:spcAft>
              <a:buClr>
                <a:srgbClr val="161234"/>
              </a:buClr>
              <a:buSzPts val="1000"/>
              <a:buChar char="●"/>
              <a:defRPr sz="1000">
                <a:solidFill>
                  <a:srgbClr val="161234"/>
                </a:solidFill>
              </a:defRPr>
            </a:lvl4pPr>
            <a:lvl5pPr marL="2286000" lvl="4" indent="-292100" algn="l">
              <a:lnSpc>
                <a:spcPct val="115000"/>
              </a:lnSpc>
              <a:spcBef>
                <a:spcPts val="1600"/>
              </a:spcBef>
              <a:spcAft>
                <a:spcPts val="0"/>
              </a:spcAft>
              <a:buClr>
                <a:srgbClr val="161234"/>
              </a:buClr>
              <a:buSzPts val="1000"/>
              <a:buChar char="○"/>
              <a:defRPr sz="1000">
                <a:solidFill>
                  <a:srgbClr val="161234"/>
                </a:solidFill>
              </a:defRPr>
            </a:lvl5pPr>
            <a:lvl6pPr marL="2743200" lvl="5" indent="-292100" algn="l">
              <a:lnSpc>
                <a:spcPct val="115000"/>
              </a:lnSpc>
              <a:spcBef>
                <a:spcPts val="1600"/>
              </a:spcBef>
              <a:spcAft>
                <a:spcPts val="0"/>
              </a:spcAft>
              <a:buClr>
                <a:srgbClr val="161234"/>
              </a:buClr>
              <a:buSzPts val="1000"/>
              <a:buChar char="■"/>
              <a:defRPr sz="1000">
                <a:solidFill>
                  <a:srgbClr val="161234"/>
                </a:solidFill>
              </a:defRPr>
            </a:lvl6pPr>
            <a:lvl7pPr marL="3200400" lvl="6" indent="-292100" algn="l">
              <a:lnSpc>
                <a:spcPct val="115000"/>
              </a:lnSpc>
              <a:spcBef>
                <a:spcPts val="1600"/>
              </a:spcBef>
              <a:spcAft>
                <a:spcPts val="0"/>
              </a:spcAft>
              <a:buClr>
                <a:srgbClr val="161234"/>
              </a:buClr>
              <a:buSzPts val="1000"/>
              <a:buChar char="●"/>
              <a:defRPr sz="1000">
                <a:solidFill>
                  <a:srgbClr val="161234"/>
                </a:solidFill>
              </a:defRPr>
            </a:lvl7pPr>
            <a:lvl8pPr marL="3657600" lvl="7" indent="-292100" algn="l">
              <a:lnSpc>
                <a:spcPct val="115000"/>
              </a:lnSpc>
              <a:spcBef>
                <a:spcPts val="1600"/>
              </a:spcBef>
              <a:spcAft>
                <a:spcPts val="0"/>
              </a:spcAft>
              <a:buClr>
                <a:srgbClr val="161234"/>
              </a:buClr>
              <a:buSzPts val="1000"/>
              <a:buChar char="○"/>
              <a:defRPr sz="1000">
                <a:solidFill>
                  <a:srgbClr val="161234"/>
                </a:solidFill>
              </a:defRPr>
            </a:lvl8pPr>
            <a:lvl9pPr marL="4114800" lvl="8" indent="-292100" algn="l">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88" name="Google Shape;88;p30"/>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1"/>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92" name="Google Shape;92;p31"/>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12"/>
        <p:cNvGrpSpPr/>
        <p:nvPr/>
      </p:nvGrpSpPr>
      <p:grpSpPr>
        <a:xfrm>
          <a:off x="0" y="0"/>
          <a:ext cx="0" cy="0"/>
          <a:chOff x="0" y="0"/>
          <a:chExt cx="0" cy="0"/>
        </a:xfrm>
      </p:grpSpPr>
      <p:sp>
        <p:nvSpPr>
          <p:cNvPr id="13" name="Google Shape;13;p37"/>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4" name="Google Shape;14;p37"/>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5" name="Google Shape;15;p37"/>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6" name="Google Shape;16;p37"/>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7" name="Google Shape;17;p37"/>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8" name="Google Shape;18;p37"/>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9" name="Google Shape;19;p37"/>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36"/>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22"/>
        <p:cNvGrpSpPr/>
        <p:nvPr/>
      </p:nvGrpSpPr>
      <p:grpSpPr>
        <a:xfrm>
          <a:off x="0" y="0"/>
          <a:ext cx="0" cy="0"/>
          <a:chOff x="0" y="0"/>
          <a:chExt cx="0" cy="0"/>
        </a:xfrm>
      </p:grpSpPr>
      <p:sp>
        <p:nvSpPr>
          <p:cNvPr id="23" name="Google Shape;23;p32"/>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32"/>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5" name="Google Shape;25;p32"/>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6" name="Google Shape;26;p32"/>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7" name="Google Shape;27;p32"/>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8" name="Google Shape;28;p32"/>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9" name="Google Shape;29;p32"/>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0" name="Google Shape;30;p32"/>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1" name="Google Shape;31;p32"/>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2" name="Google Shape;32;p32"/>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3" name="Google Shape;33;p32"/>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4" name="Google Shape;34;p32"/>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5" name="Google Shape;35;p32"/>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6" name="Google Shape;36;p32"/>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7" name="Google Shape;37;p32"/>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8" name="Google Shape;38;p32"/>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9" name="Google Shape;39;p32"/>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0" name="Google Shape;40;p32"/>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1" name="Google Shape;41;p32"/>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38"/>
          <p:cNvSpPr txBox="1">
            <a:spLocks noGrp="1"/>
          </p:cNvSpPr>
          <p:nvPr>
            <p:ph type="ctrTitle"/>
          </p:nvPr>
        </p:nvSpPr>
        <p:spPr>
          <a:xfrm>
            <a:off x="5822506" y="25195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4" name="Google Shape;44;p38"/>
          <p:cNvSpPr txBox="1">
            <a:spLocks noGrp="1"/>
          </p:cNvSpPr>
          <p:nvPr>
            <p:ph type="ctrTitle" idx="2"/>
          </p:nvPr>
        </p:nvSpPr>
        <p:spPr>
          <a:xfrm>
            <a:off x="5822506" y="39434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5" name="Google Shape;45;p38"/>
          <p:cNvSpPr txBox="1">
            <a:spLocks noGrp="1"/>
          </p:cNvSpPr>
          <p:nvPr>
            <p:ph type="ctrTitle" idx="3"/>
          </p:nvPr>
        </p:nvSpPr>
        <p:spPr>
          <a:xfrm>
            <a:off x="5822506" y="3231488"/>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6" name="Google Shape;46;p38"/>
          <p:cNvSpPr txBox="1">
            <a:spLocks noGrp="1"/>
          </p:cNvSpPr>
          <p:nvPr>
            <p:ph type="title" idx="4"/>
          </p:nvPr>
        </p:nvSpPr>
        <p:spPr>
          <a:xfrm>
            <a:off x="5822506" y="197182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7" name="Google Shape;47;p38"/>
          <p:cNvSpPr txBox="1">
            <a:spLocks noGrp="1"/>
          </p:cNvSpPr>
          <p:nvPr>
            <p:ph type="title" idx="5"/>
          </p:nvPr>
        </p:nvSpPr>
        <p:spPr>
          <a:xfrm>
            <a:off x="5822506" y="27123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8" name="Google Shape;48;p38"/>
          <p:cNvSpPr txBox="1">
            <a:spLocks noGrp="1"/>
          </p:cNvSpPr>
          <p:nvPr>
            <p:ph type="title" idx="6"/>
          </p:nvPr>
        </p:nvSpPr>
        <p:spPr>
          <a:xfrm>
            <a:off x="5822506" y="34422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9" name="Google Shape;49;p38"/>
          <p:cNvSpPr txBox="1">
            <a:spLocks noGrp="1"/>
          </p:cNvSpPr>
          <p:nvPr>
            <p:ph type="ctrTitle" idx="7"/>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latin typeface="Arial"/>
              <a:ea typeface="Arial"/>
              <a:cs typeface="Arial"/>
              <a:sym typeface="Arial"/>
            </a:endParaRPr>
          </a:p>
        </p:txBody>
      </p:sp>
      <p:sp>
        <p:nvSpPr>
          <p:cNvPr id="52" name="Google Shape;52;p29"/>
          <p:cNvSpPr txBox="1">
            <a:spLocks noGrp="1"/>
          </p:cNvSpPr>
          <p:nvPr>
            <p:ph type="ctrTitle"/>
          </p:nvPr>
        </p:nvSpPr>
        <p:spPr>
          <a:xfrm>
            <a:off x="3986575" y="1429225"/>
            <a:ext cx="3578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53" name="Google Shape;53;p29"/>
          <p:cNvSpPr txBox="1">
            <a:spLocks noGrp="1"/>
          </p:cNvSpPr>
          <p:nvPr>
            <p:ph type="subTitle" idx="1"/>
          </p:nvPr>
        </p:nvSpPr>
        <p:spPr>
          <a:xfrm>
            <a:off x="3986575" y="2421700"/>
            <a:ext cx="4470900" cy="18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54"/>
        <p:cNvGrpSpPr/>
        <p:nvPr/>
      </p:nvGrpSpPr>
      <p:grpSpPr>
        <a:xfrm>
          <a:off x="0" y="0"/>
          <a:ext cx="0" cy="0"/>
          <a:chOff x="0" y="0"/>
          <a:chExt cx="0" cy="0"/>
        </a:xfrm>
      </p:grpSpPr>
      <p:sp>
        <p:nvSpPr>
          <p:cNvPr id="55" name="Google Shape;55;p28"/>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33"/>
          <p:cNvSpPr txBox="1">
            <a:spLocks noGrp="1"/>
          </p:cNvSpPr>
          <p:nvPr>
            <p:ph type="subTitle" idx="1"/>
          </p:nvPr>
        </p:nvSpPr>
        <p:spPr>
          <a:xfrm>
            <a:off x="3874944" y="35234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58" name="Google Shape;58;p33"/>
          <p:cNvSpPr txBox="1">
            <a:spLocks noGrp="1"/>
          </p:cNvSpPr>
          <p:nvPr>
            <p:ph type="subTitle" idx="2"/>
          </p:nvPr>
        </p:nvSpPr>
        <p:spPr>
          <a:xfrm>
            <a:off x="6042106" y="31921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59" name="Google Shape;59;p33"/>
          <p:cNvSpPr txBox="1">
            <a:spLocks noGrp="1"/>
          </p:cNvSpPr>
          <p:nvPr>
            <p:ph type="subTitle" idx="3"/>
          </p:nvPr>
        </p:nvSpPr>
        <p:spPr>
          <a:xfrm>
            <a:off x="1707794" y="389105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60" name="Google Shape;60;p33"/>
          <p:cNvSpPr txBox="1">
            <a:spLocks noGrp="1"/>
          </p:cNvSpPr>
          <p:nvPr>
            <p:ph type="ctrTitle"/>
          </p:nvPr>
        </p:nvSpPr>
        <p:spPr>
          <a:xfrm>
            <a:off x="3533994" y="342222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1" name="Google Shape;61;p33"/>
          <p:cNvSpPr txBox="1">
            <a:spLocks noGrp="1"/>
          </p:cNvSpPr>
          <p:nvPr>
            <p:ph type="ctrTitle" idx="4"/>
          </p:nvPr>
        </p:nvSpPr>
        <p:spPr>
          <a:xfrm>
            <a:off x="5701156" y="30964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2" name="Google Shape;62;p33"/>
          <p:cNvSpPr txBox="1">
            <a:spLocks noGrp="1"/>
          </p:cNvSpPr>
          <p:nvPr>
            <p:ph type="ctrTitle" idx="5"/>
          </p:nvPr>
        </p:nvSpPr>
        <p:spPr>
          <a:xfrm>
            <a:off x="1366844" y="37896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3" name="Google Shape;63;p33"/>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34"/>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6" name="Google Shape;66;p34"/>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7" name="Google Shape;67;p34"/>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8" name="Google Shape;68;p34"/>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Roboto Black"/>
              <a:buNone/>
              <a:defRPr sz="28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2pPr>
            <a:lvl3pPr marR="0" lvl="2"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3pPr>
            <a:lvl4pPr marR="0" lvl="3"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4pPr>
            <a:lvl5pPr marR="0" lvl="4"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5pPr>
            <a:lvl6pPr marR="0" lvl="5"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6pPr>
            <a:lvl7pPr marR="0" lvl="6"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7pPr>
            <a:lvl8pPr marR="0" lvl="7"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8pPr>
            <a:lvl9pPr marR="0" lvl="8"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9pPr>
          </a:lstStyle>
          <a:p>
            <a:endParaRPr/>
          </a:p>
        </p:txBody>
      </p:sp>
      <p:pic>
        <p:nvPicPr>
          <p:cNvPr id="8" name="Google Shape;8;p26"/>
          <p:cNvPicPr preferRelativeResize="0"/>
          <p:nvPr/>
        </p:nvPicPr>
        <p:blipFill rotWithShape="1">
          <a:blip r:embed="rId17">
            <a:alphaModFix/>
          </a:blip>
          <a:srcRect/>
          <a:stretch/>
        </p:blipFill>
        <p:spPr>
          <a:xfrm>
            <a:off x="7785930" y="98225"/>
            <a:ext cx="1229945" cy="346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Open_standar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uth0.com/learn/token-based-authentication-made-eas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http-tutoria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en.wikipedia.org/wiki/Internet_Assigned_Numbers_Authority"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5237375" y="3670025"/>
            <a:ext cx="37452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000"/>
              <a:buNone/>
            </a:pPr>
            <a:r>
              <a:rPr lang="en-GB"/>
              <a:t>Sesiune Teoretica 4</a:t>
            </a:r>
            <a:endParaRPr/>
          </a:p>
        </p:txBody>
      </p:sp>
      <p:sp>
        <p:nvSpPr>
          <p:cNvPr id="99" name="Google Shape;99;p1"/>
          <p:cNvSpPr txBox="1">
            <a:spLocks noGrp="1"/>
          </p:cNvSpPr>
          <p:nvPr>
            <p:ph type="subTitle" idx="1"/>
          </p:nvPr>
        </p:nvSpPr>
        <p:spPr>
          <a:xfrm>
            <a:off x="5727625" y="4148638"/>
            <a:ext cx="3129600" cy="606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r>
              <a:rPr lang="en-GB" sz="1700"/>
              <a:t>Introducere in API</a:t>
            </a:r>
            <a:endParaRPr sz="1700"/>
          </a:p>
        </p:txBody>
      </p:sp>
      <p:sp>
        <p:nvSpPr>
          <p:cNvPr id="100" name="Google Shape;100;p1"/>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2501c481ae9_0_27"/>
          <p:cNvSpPr txBox="1">
            <a:spLocks noGrp="1"/>
          </p:cNvSpPr>
          <p:nvPr>
            <p:ph type="ctrTitle" idx="6"/>
          </p:nvPr>
        </p:nvSpPr>
        <p:spPr>
          <a:xfrm>
            <a:off x="153850" y="69375"/>
            <a:ext cx="4888500" cy="606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600"/>
              </a:spcAft>
              <a:buSzPts val="1100"/>
              <a:buNone/>
            </a:pPr>
            <a:r>
              <a:rPr lang="en-GB" sz="2600" b="1">
                <a:solidFill>
                  <a:schemeClr val="accent1"/>
                </a:solidFill>
                <a:latin typeface="Arial"/>
                <a:ea typeface="Arial"/>
                <a:cs typeface="Arial"/>
                <a:sym typeface="Arial"/>
              </a:rPr>
              <a:t>API Testing vs Unit Testing</a:t>
            </a:r>
            <a:endParaRPr/>
          </a:p>
        </p:txBody>
      </p:sp>
      <p:cxnSp>
        <p:nvCxnSpPr>
          <p:cNvPr id="265" name="Google Shape;265;g2501c481ae9_0_27"/>
          <p:cNvCxnSpPr/>
          <p:nvPr/>
        </p:nvCxnSpPr>
        <p:spPr>
          <a:xfrm>
            <a:off x="311700" y="736388"/>
            <a:ext cx="8520600" cy="0"/>
          </a:xfrm>
          <a:prstGeom prst="straightConnector1">
            <a:avLst/>
          </a:prstGeom>
          <a:noFill/>
          <a:ln w="9525" cap="flat" cmpd="sng">
            <a:solidFill>
              <a:schemeClr val="accent1"/>
            </a:solidFill>
            <a:prstDash val="solid"/>
            <a:round/>
            <a:headEnd type="none" w="sm" len="sm"/>
            <a:tailEnd type="none" w="sm" len="sm"/>
          </a:ln>
        </p:spPr>
      </p:cxnSp>
      <p:sp>
        <p:nvSpPr>
          <p:cNvPr id="266" name="Google Shape;266;g2501c481ae9_0_27"/>
          <p:cNvSpPr txBox="1"/>
          <p:nvPr/>
        </p:nvSpPr>
        <p:spPr>
          <a:xfrm>
            <a:off x="311700" y="1416500"/>
            <a:ext cx="85206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267" name="Google Shape;267;g2501c481ae9_0_27"/>
          <p:cNvSpPr txBox="1"/>
          <p:nvPr/>
        </p:nvSpPr>
        <p:spPr>
          <a:xfrm>
            <a:off x="311700" y="1416500"/>
            <a:ext cx="8520600" cy="2485800"/>
          </a:xfrm>
          <a:prstGeom prst="rect">
            <a:avLst/>
          </a:prstGeom>
          <a:noFill/>
          <a:ln>
            <a:noFill/>
          </a:ln>
        </p:spPr>
        <p:txBody>
          <a:bodyPr spcFirstLastPara="1" wrap="square" lIns="91425" tIns="91425" rIns="91425" bIns="91425" anchor="t" anchorCtr="0">
            <a:spAutoFit/>
          </a:bodyPr>
          <a:lstStyle/>
          <a:p>
            <a:pPr marL="457200" lvl="0" indent="-311150" algn="l" rtl="0">
              <a:lnSpc>
                <a:spcPct val="150000"/>
              </a:lnSpc>
              <a:spcBef>
                <a:spcPts val="0"/>
              </a:spcBef>
              <a:spcAft>
                <a:spcPts val="0"/>
              </a:spcAft>
              <a:buClr>
                <a:schemeClr val="lt1"/>
              </a:buClr>
              <a:buSzPts val="1300"/>
              <a:buFont typeface="Calibri"/>
              <a:buChar char="●"/>
            </a:pPr>
            <a:r>
              <a:rPr lang="en-GB" sz="1300">
                <a:solidFill>
                  <a:schemeClr val="accent1"/>
                </a:solidFill>
                <a:latin typeface="Calibri"/>
                <a:ea typeface="Calibri"/>
                <a:cs typeface="Calibri"/>
                <a:sym typeface="Calibri"/>
              </a:rPr>
              <a:t>Testarea de API</a:t>
            </a:r>
            <a:r>
              <a:rPr lang="en-GB" sz="1300">
                <a:solidFill>
                  <a:schemeClr val="lt1"/>
                </a:solidFill>
                <a:latin typeface="Calibri"/>
                <a:ea typeface="Calibri"/>
                <a:cs typeface="Calibri"/>
                <a:sym typeface="Calibri"/>
              </a:rPr>
              <a:t> se face de regula atunci </a:t>
            </a:r>
            <a:r>
              <a:rPr lang="en-GB" sz="1300">
                <a:solidFill>
                  <a:schemeClr val="accent1"/>
                </a:solidFill>
                <a:latin typeface="Calibri"/>
                <a:ea typeface="Calibri"/>
                <a:cs typeface="Calibri"/>
                <a:sym typeface="Calibri"/>
              </a:rPr>
              <a:t>cand avem un output final al sistemului</a:t>
            </a:r>
            <a:r>
              <a:rPr lang="en-GB" sz="1300">
                <a:solidFill>
                  <a:schemeClr val="lt1"/>
                </a:solidFill>
                <a:latin typeface="Calibri"/>
                <a:ea typeface="Calibri"/>
                <a:cs typeface="Calibri"/>
                <a:sym typeface="Calibri"/>
              </a:rPr>
              <a:t>, si atunci cand doua </a:t>
            </a:r>
            <a:r>
              <a:rPr lang="en-GB" sz="1300">
                <a:solidFill>
                  <a:schemeClr val="accent1"/>
                </a:solidFill>
                <a:latin typeface="Calibri"/>
                <a:ea typeface="Calibri"/>
                <a:cs typeface="Calibri"/>
                <a:sym typeface="Calibri"/>
              </a:rPr>
              <a:t>sisteme sunt deja integrate</a:t>
            </a:r>
            <a:r>
              <a:rPr lang="en-GB" sz="1300">
                <a:solidFill>
                  <a:schemeClr val="lt1"/>
                </a:solidFill>
                <a:latin typeface="Calibri"/>
                <a:ea typeface="Calibri"/>
                <a:cs typeface="Calibri"/>
                <a:sym typeface="Calibri"/>
              </a:rPr>
              <a:t>, pentru a testa comunicarea dintre ele, in timp ce  </a:t>
            </a:r>
            <a:r>
              <a:rPr lang="en-GB" sz="1300">
                <a:solidFill>
                  <a:schemeClr val="accent1"/>
                </a:solidFill>
                <a:latin typeface="Calibri"/>
                <a:ea typeface="Calibri"/>
                <a:cs typeface="Calibri"/>
                <a:sym typeface="Calibri"/>
              </a:rPr>
              <a:t>testarea unitara</a:t>
            </a:r>
            <a:r>
              <a:rPr lang="en-GB" sz="1300">
                <a:solidFill>
                  <a:schemeClr val="lt1"/>
                </a:solidFill>
                <a:latin typeface="Calibri"/>
                <a:ea typeface="Calibri"/>
                <a:cs typeface="Calibri"/>
                <a:sym typeface="Calibri"/>
              </a:rPr>
              <a:t> se poate face </a:t>
            </a:r>
            <a:r>
              <a:rPr lang="en-GB" sz="1300">
                <a:solidFill>
                  <a:schemeClr val="accent1"/>
                </a:solidFill>
                <a:latin typeface="Calibri"/>
                <a:ea typeface="Calibri"/>
                <a:cs typeface="Calibri"/>
                <a:sym typeface="Calibri"/>
              </a:rPr>
              <a:t>pe o bucata foarte mica dintr-o functionalitate</a:t>
            </a:r>
            <a:r>
              <a:rPr lang="en-GB" sz="1300">
                <a:solidFill>
                  <a:schemeClr val="lt1"/>
                </a:solidFill>
                <a:latin typeface="Calibri"/>
                <a:ea typeface="Calibri"/>
                <a:cs typeface="Calibri"/>
                <a:sym typeface="Calibri"/>
              </a:rPr>
              <a:t> (ex: functii, variabile)</a:t>
            </a:r>
            <a:endParaRPr sz="1300">
              <a:solidFill>
                <a:schemeClr val="lt1"/>
              </a:solidFill>
              <a:latin typeface="Calibri"/>
              <a:ea typeface="Calibri"/>
              <a:cs typeface="Calibri"/>
              <a:sym typeface="Calibri"/>
            </a:endParaRPr>
          </a:p>
          <a:p>
            <a:pPr marL="457200" lvl="0" indent="-311150" algn="l" rtl="0">
              <a:lnSpc>
                <a:spcPct val="150000"/>
              </a:lnSpc>
              <a:spcBef>
                <a:spcPts val="0"/>
              </a:spcBef>
              <a:spcAft>
                <a:spcPts val="0"/>
              </a:spcAft>
              <a:buClr>
                <a:schemeClr val="lt1"/>
              </a:buClr>
              <a:buSzPts val="1300"/>
              <a:buFont typeface="Calibri"/>
              <a:buChar char="●"/>
            </a:pPr>
            <a:r>
              <a:rPr lang="en-GB" sz="1300">
                <a:solidFill>
                  <a:schemeClr val="accent1"/>
                </a:solidFill>
                <a:latin typeface="Calibri"/>
                <a:ea typeface="Calibri"/>
                <a:cs typeface="Calibri"/>
                <a:sym typeface="Calibri"/>
              </a:rPr>
              <a:t>Testarea de API </a:t>
            </a:r>
            <a:r>
              <a:rPr lang="en-GB" sz="1300">
                <a:solidFill>
                  <a:schemeClr val="lt1"/>
                </a:solidFill>
                <a:latin typeface="Calibri"/>
                <a:ea typeface="Calibri"/>
                <a:cs typeface="Calibri"/>
                <a:sym typeface="Calibri"/>
              </a:rPr>
              <a:t>este directionata mai degraba catre </a:t>
            </a:r>
            <a:r>
              <a:rPr lang="en-GB" sz="1300">
                <a:solidFill>
                  <a:schemeClr val="accent1"/>
                </a:solidFill>
                <a:latin typeface="Calibri"/>
                <a:ea typeface="Calibri"/>
                <a:cs typeface="Calibri"/>
                <a:sym typeface="Calibri"/>
              </a:rPr>
              <a:t>verificarea comportamentului de business si a arhitecturii de sistem</a:t>
            </a:r>
            <a:r>
              <a:rPr lang="en-GB" sz="1300">
                <a:solidFill>
                  <a:schemeClr val="lt1"/>
                </a:solidFill>
                <a:latin typeface="Calibri"/>
                <a:ea typeface="Calibri"/>
                <a:cs typeface="Calibri"/>
                <a:sym typeface="Calibri"/>
              </a:rPr>
              <a:t>, in timp ce </a:t>
            </a:r>
            <a:r>
              <a:rPr lang="en-GB" sz="1300">
                <a:solidFill>
                  <a:schemeClr val="accent1"/>
                </a:solidFill>
                <a:latin typeface="Calibri"/>
                <a:ea typeface="Calibri"/>
                <a:cs typeface="Calibri"/>
                <a:sym typeface="Calibri"/>
              </a:rPr>
              <a:t>testarea unitara verifica functionarea fiecarei functionalitati individuale, izolate</a:t>
            </a:r>
            <a:r>
              <a:rPr lang="en-GB" sz="1300">
                <a:solidFill>
                  <a:schemeClr val="lt1"/>
                </a:solidFill>
                <a:latin typeface="Calibri"/>
                <a:ea typeface="Calibri"/>
                <a:cs typeface="Calibri"/>
                <a:sym typeface="Calibri"/>
              </a:rPr>
              <a:t> de celelalte functionalitati/componente</a:t>
            </a:r>
            <a:endParaRPr sz="1300">
              <a:solidFill>
                <a:schemeClr val="lt1"/>
              </a:solidFill>
              <a:latin typeface="Calibri"/>
              <a:ea typeface="Calibri"/>
              <a:cs typeface="Calibri"/>
              <a:sym typeface="Calibri"/>
            </a:endParaRPr>
          </a:p>
          <a:p>
            <a:pPr marL="457200" lvl="0" indent="-311150" algn="l" rtl="0">
              <a:lnSpc>
                <a:spcPct val="150000"/>
              </a:lnSpc>
              <a:spcBef>
                <a:spcPts val="0"/>
              </a:spcBef>
              <a:spcAft>
                <a:spcPts val="0"/>
              </a:spcAft>
              <a:buClr>
                <a:schemeClr val="lt1"/>
              </a:buClr>
              <a:buSzPts val="1300"/>
              <a:buFont typeface="Calibri"/>
              <a:buChar char="●"/>
            </a:pPr>
            <a:r>
              <a:rPr lang="en-GB" sz="1300">
                <a:solidFill>
                  <a:schemeClr val="accent1"/>
                </a:solidFill>
                <a:latin typeface="Calibri"/>
                <a:ea typeface="Calibri"/>
                <a:cs typeface="Calibri"/>
                <a:sym typeface="Calibri"/>
              </a:rPr>
              <a:t>Testarea de API</a:t>
            </a:r>
            <a:r>
              <a:rPr lang="en-GB" sz="1300">
                <a:solidFill>
                  <a:schemeClr val="lt1"/>
                </a:solidFill>
                <a:latin typeface="Calibri"/>
                <a:ea typeface="Calibri"/>
                <a:cs typeface="Calibri"/>
                <a:sym typeface="Calibri"/>
              </a:rPr>
              <a:t> este in general </a:t>
            </a:r>
            <a:r>
              <a:rPr lang="en-GB" sz="1300">
                <a:solidFill>
                  <a:schemeClr val="accent1"/>
                </a:solidFill>
                <a:latin typeface="Calibri"/>
                <a:ea typeface="Calibri"/>
                <a:cs typeface="Calibri"/>
                <a:sym typeface="Calibri"/>
              </a:rPr>
              <a:t>facuta de catre testeri</a:t>
            </a:r>
            <a:r>
              <a:rPr lang="en-GB" sz="1300">
                <a:solidFill>
                  <a:schemeClr val="lt1"/>
                </a:solidFill>
                <a:latin typeface="Calibri"/>
                <a:ea typeface="Calibri"/>
                <a:cs typeface="Calibri"/>
                <a:sym typeface="Calibri"/>
              </a:rPr>
              <a:t>, in timp ce </a:t>
            </a:r>
            <a:r>
              <a:rPr lang="en-GB" sz="1300">
                <a:solidFill>
                  <a:schemeClr val="accent1"/>
                </a:solidFill>
                <a:latin typeface="Calibri"/>
                <a:ea typeface="Calibri"/>
                <a:cs typeface="Calibri"/>
                <a:sym typeface="Calibri"/>
              </a:rPr>
              <a:t>testarea unitara</a:t>
            </a:r>
            <a:r>
              <a:rPr lang="en-GB" sz="1300">
                <a:solidFill>
                  <a:schemeClr val="lt1"/>
                </a:solidFill>
                <a:latin typeface="Calibri"/>
                <a:ea typeface="Calibri"/>
                <a:cs typeface="Calibri"/>
                <a:sym typeface="Calibri"/>
              </a:rPr>
              <a:t> este de regula </a:t>
            </a:r>
            <a:r>
              <a:rPr lang="en-GB" sz="1300">
                <a:solidFill>
                  <a:schemeClr val="accent1"/>
                </a:solidFill>
                <a:latin typeface="Calibri"/>
                <a:ea typeface="Calibri"/>
                <a:cs typeface="Calibri"/>
                <a:sym typeface="Calibri"/>
              </a:rPr>
              <a:t>facuta de catre dezvoltatori</a:t>
            </a:r>
            <a:endParaRPr sz="700" b="1">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5419e3d83c_0_0"/>
          <p:cNvSpPr txBox="1">
            <a:spLocks noGrp="1"/>
          </p:cNvSpPr>
          <p:nvPr>
            <p:ph type="ctrTitle" idx="6"/>
          </p:nvPr>
        </p:nvSpPr>
        <p:spPr>
          <a:xfrm>
            <a:off x="141325" y="127900"/>
            <a:ext cx="4646700" cy="606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600"/>
              </a:spcAft>
              <a:buSzPts val="1100"/>
              <a:buNone/>
            </a:pPr>
            <a:r>
              <a:rPr lang="en-GB" sz="2600" b="1">
                <a:solidFill>
                  <a:schemeClr val="accent1"/>
                </a:solidFill>
                <a:latin typeface="Arial"/>
                <a:ea typeface="Arial"/>
                <a:cs typeface="Arial"/>
                <a:sym typeface="Arial"/>
              </a:rPr>
              <a:t>Abordarea Testarii de API</a:t>
            </a:r>
            <a:endParaRPr sz="1600">
              <a:solidFill>
                <a:schemeClr val="accent1"/>
              </a:solidFill>
            </a:endParaRPr>
          </a:p>
        </p:txBody>
      </p:sp>
      <p:cxnSp>
        <p:nvCxnSpPr>
          <p:cNvPr id="273" name="Google Shape;273;g25419e3d83c_0_0"/>
          <p:cNvCxnSpPr/>
          <p:nvPr/>
        </p:nvCxnSpPr>
        <p:spPr>
          <a:xfrm>
            <a:off x="311700" y="734500"/>
            <a:ext cx="8520600" cy="0"/>
          </a:xfrm>
          <a:prstGeom prst="straightConnector1">
            <a:avLst/>
          </a:prstGeom>
          <a:noFill/>
          <a:ln w="9525" cap="flat" cmpd="sng">
            <a:solidFill>
              <a:schemeClr val="accent1"/>
            </a:solidFill>
            <a:prstDash val="solid"/>
            <a:round/>
            <a:headEnd type="none" w="sm" len="sm"/>
            <a:tailEnd type="none" w="sm" len="sm"/>
          </a:ln>
        </p:spPr>
      </p:cxnSp>
      <p:sp>
        <p:nvSpPr>
          <p:cNvPr id="274" name="Google Shape;274;g25419e3d83c_0_0"/>
          <p:cNvSpPr txBox="1"/>
          <p:nvPr/>
        </p:nvSpPr>
        <p:spPr>
          <a:xfrm>
            <a:off x="311700" y="1172175"/>
            <a:ext cx="8520600" cy="30168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50000"/>
              </a:lnSpc>
              <a:spcBef>
                <a:spcPts val="0"/>
              </a:spcBef>
              <a:spcAft>
                <a:spcPts val="0"/>
              </a:spcAft>
              <a:buClr>
                <a:schemeClr val="lt1"/>
              </a:buClr>
              <a:buSzPts val="1600"/>
              <a:buFont typeface="Calibri"/>
              <a:buChar char="●"/>
            </a:pPr>
            <a:r>
              <a:rPr lang="en-GB" sz="1600" b="0" i="0" u="none" strike="noStrike" cap="none">
                <a:solidFill>
                  <a:schemeClr val="lt1"/>
                </a:solidFill>
                <a:latin typeface="Calibri"/>
                <a:ea typeface="Calibri"/>
                <a:cs typeface="Calibri"/>
                <a:sym typeface="Calibri"/>
              </a:rPr>
              <a:t>Atunci cand facem testare de API, trebuie sa stim sa interpretam in primul rand erorile care pot aparea, care pot fi cauzate de erori umane (date incorecte introduse), erori  generate de produs (bug-uri in aplicatie) sau erori generate de server (fisiere corupte, parametri de conectare incorecti, incapacitatea de procesare a unor date etc)</a:t>
            </a:r>
            <a:endParaRPr sz="1600" b="0" i="0" u="none" strike="noStrike" cap="none">
              <a:solidFill>
                <a:schemeClr val="lt1"/>
              </a:solidFill>
              <a:latin typeface="Calibri"/>
              <a:ea typeface="Calibri"/>
              <a:cs typeface="Calibri"/>
              <a:sym typeface="Calibri"/>
            </a:endParaRPr>
          </a:p>
          <a:p>
            <a:pPr marL="457200" marR="0" lvl="0" indent="-330200" algn="l" rtl="0">
              <a:lnSpc>
                <a:spcPct val="150000"/>
              </a:lnSpc>
              <a:spcBef>
                <a:spcPts val="0"/>
              </a:spcBef>
              <a:spcAft>
                <a:spcPts val="0"/>
              </a:spcAft>
              <a:buClr>
                <a:schemeClr val="lt1"/>
              </a:buClr>
              <a:buSzPts val="1600"/>
              <a:buFont typeface="Calibri"/>
              <a:buChar char="●"/>
            </a:pPr>
            <a:r>
              <a:rPr lang="en-GB" sz="1600" b="0" i="0" u="none" strike="noStrike" cap="none">
                <a:solidFill>
                  <a:schemeClr val="lt1"/>
                </a:solidFill>
                <a:latin typeface="Calibri"/>
                <a:ea typeface="Calibri"/>
                <a:cs typeface="Calibri"/>
                <a:sym typeface="Calibri"/>
              </a:rPr>
              <a:t>Atunci cand o aplicatie este dezvoltata, este recomandat ca testarea sa fie desfasurata concomitent, astfel incat problemele  sa poata  fi descoperite in timp util</a:t>
            </a:r>
            <a:endParaRPr sz="1600" b="0" i="0" u="none" strike="noStrike" cap="none">
              <a:solidFill>
                <a:schemeClr val="lt1"/>
              </a:solidFill>
              <a:latin typeface="Calibri"/>
              <a:ea typeface="Calibri"/>
              <a:cs typeface="Calibri"/>
              <a:sym typeface="Calibri"/>
            </a:endParaRPr>
          </a:p>
          <a:p>
            <a:pPr marL="457200" marR="0" lvl="0" indent="-330200" algn="l" rtl="0">
              <a:lnSpc>
                <a:spcPct val="150000"/>
              </a:lnSpc>
              <a:spcBef>
                <a:spcPts val="0"/>
              </a:spcBef>
              <a:spcAft>
                <a:spcPts val="0"/>
              </a:spcAft>
              <a:buClr>
                <a:schemeClr val="lt1"/>
              </a:buClr>
              <a:buSzPts val="1600"/>
              <a:buFont typeface="Calibri"/>
              <a:buChar char="●"/>
            </a:pPr>
            <a:r>
              <a:rPr lang="en-GB" sz="1600" b="0" i="0" u="none" strike="noStrike" cap="none">
                <a:solidFill>
                  <a:schemeClr val="lt1"/>
                </a:solidFill>
                <a:latin typeface="Calibri"/>
                <a:ea typeface="Calibri"/>
                <a:cs typeface="Calibri"/>
                <a:sym typeface="Calibri"/>
              </a:rPr>
              <a:t>La fel ca orice alt tip de testare, </a:t>
            </a:r>
            <a:r>
              <a:rPr lang="en-GB" sz="1600" b="0" i="0" u="none" strike="noStrike" cap="none">
                <a:solidFill>
                  <a:schemeClr val="accent3"/>
                </a:solidFill>
                <a:latin typeface="Calibri"/>
                <a:ea typeface="Calibri"/>
                <a:cs typeface="Calibri"/>
                <a:sym typeface="Calibri"/>
              </a:rPr>
              <a:t>testarea de API va acoperi atat scenarii pozitive cat si scenarii negative, si se va baza pe toate tehnicile si tipurile de testare</a:t>
            </a:r>
            <a:r>
              <a:rPr lang="en-GB" sz="1600" b="0" i="0" u="none" strike="noStrike" cap="none">
                <a:solidFill>
                  <a:schemeClr val="lt1"/>
                </a:solidFill>
                <a:latin typeface="Calibri"/>
                <a:ea typeface="Calibri"/>
                <a:cs typeface="Calibri"/>
                <a:sym typeface="Calibri"/>
              </a:rPr>
              <a:t> care au fost invatate pana acum</a:t>
            </a:r>
            <a:endParaRPr sz="16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animEffect transition="in" filter="fade">
                                      <p:cBhvr>
                                        <p:cTn id="7" dur="1000"/>
                                        <p:tgtEl>
                                          <p:spTgt spid="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4">
                                            <p:txEl>
                                              <p:pRg st="1" end="1"/>
                                            </p:txEl>
                                          </p:spTgt>
                                        </p:tgtEl>
                                        <p:attrNameLst>
                                          <p:attrName>style.visibility</p:attrName>
                                        </p:attrNameLst>
                                      </p:cBhvr>
                                      <p:to>
                                        <p:strVal val="visible"/>
                                      </p:to>
                                    </p:set>
                                    <p:animEffect transition="in" filter="fade">
                                      <p:cBhvr>
                                        <p:cTn id="12" dur="1000"/>
                                        <p:tgtEl>
                                          <p:spTgt spid="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4">
                                            <p:txEl>
                                              <p:pRg st="2" end="2"/>
                                            </p:txEl>
                                          </p:spTgt>
                                        </p:tgtEl>
                                        <p:attrNameLst>
                                          <p:attrName>style.visibility</p:attrName>
                                        </p:attrNameLst>
                                      </p:cBhvr>
                                      <p:to>
                                        <p:strVal val="visible"/>
                                      </p:to>
                                    </p:set>
                                    <p:animEffect transition="in" filter="fade">
                                      <p:cBhvr>
                                        <p:cTn id="17" dur="1000"/>
                                        <p:tgtEl>
                                          <p:spTgt spid="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25419e3d83c_0_6"/>
          <p:cNvSpPr txBox="1">
            <a:spLocks noGrp="1"/>
          </p:cNvSpPr>
          <p:nvPr>
            <p:ph type="ctrTitle" idx="6"/>
          </p:nvPr>
        </p:nvSpPr>
        <p:spPr>
          <a:xfrm>
            <a:off x="218050" y="299825"/>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600"/>
              </a:spcAft>
              <a:buSzPts val="1100"/>
              <a:buNone/>
            </a:pPr>
            <a:r>
              <a:rPr lang="en-GB" sz="2200" b="1">
                <a:solidFill>
                  <a:schemeClr val="accent1"/>
                </a:solidFill>
                <a:latin typeface="Arial"/>
                <a:ea typeface="Arial"/>
                <a:cs typeface="Arial"/>
                <a:sym typeface="Arial"/>
              </a:rPr>
              <a:t>Responsabilitati si Cunostiinte Necesare ale unui tester de API</a:t>
            </a:r>
            <a:endParaRPr sz="1200">
              <a:solidFill>
                <a:schemeClr val="accent1"/>
              </a:solidFill>
            </a:endParaRPr>
          </a:p>
        </p:txBody>
      </p:sp>
      <p:cxnSp>
        <p:nvCxnSpPr>
          <p:cNvPr id="280" name="Google Shape;280;g25419e3d83c_0_6"/>
          <p:cNvCxnSpPr/>
          <p:nvPr/>
        </p:nvCxnSpPr>
        <p:spPr>
          <a:xfrm>
            <a:off x="311700" y="946750"/>
            <a:ext cx="8520600" cy="0"/>
          </a:xfrm>
          <a:prstGeom prst="straightConnector1">
            <a:avLst/>
          </a:prstGeom>
          <a:noFill/>
          <a:ln w="9525" cap="flat" cmpd="sng">
            <a:solidFill>
              <a:schemeClr val="accent1"/>
            </a:solidFill>
            <a:prstDash val="solid"/>
            <a:round/>
            <a:headEnd type="none" w="sm" len="sm"/>
            <a:tailEnd type="none" w="sm" len="sm"/>
          </a:ln>
        </p:spPr>
      </p:cxnSp>
      <p:sp>
        <p:nvSpPr>
          <p:cNvPr id="281" name="Google Shape;281;g25419e3d83c_0_6"/>
          <p:cNvSpPr txBox="1"/>
          <p:nvPr/>
        </p:nvSpPr>
        <p:spPr>
          <a:xfrm>
            <a:off x="218050" y="1228500"/>
            <a:ext cx="8520600" cy="2986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chemeClr val="lt1"/>
              </a:buClr>
              <a:buSzPts val="1400"/>
              <a:buFont typeface="Calibri"/>
              <a:buChar char="●"/>
            </a:pPr>
            <a:r>
              <a:rPr lang="en-GB" b="0" i="0" u="none" strike="noStrike" cap="none">
                <a:solidFill>
                  <a:schemeClr val="lt1"/>
                </a:solidFill>
                <a:latin typeface="Calibri"/>
                <a:ea typeface="Calibri"/>
                <a:cs typeface="Calibri"/>
                <a:sym typeface="Calibri"/>
              </a:rPr>
              <a:t>Necesitatea cunoasterii notiunii de </a:t>
            </a:r>
            <a:r>
              <a:rPr lang="en-GB" b="0" i="0" u="none" strike="noStrike" cap="none">
                <a:solidFill>
                  <a:schemeClr val="accent3"/>
                </a:solidFill>
                <a:latin typeface="Calibri"/>
                <a:ea typeface="Calibri"/>
                <a:cs typeface="Calibri"/>
                <a:sym typeface="Calibri"/>
              </a:rPr>
              <a:t>Web Service</a:t>
            </a:r>
            <a:r>
              <a:rPr lang="en-GB" b="0" i="0" u="none" strike="noStrike" cap="none">
                <a:solidFill>
                  <a:schemeClr val="lt1"/>
                </a:solidFill>
                <a:latin typeface="Calibri"/>
                <a:ea typeface="Calibri"/>
                <a:cs typeface="Calibri"/>
                <a:sym typeface="Calibri"/>
              </a:rPr>
              <a:t> pentru diverse categorii cum ar fi </a:t>
            </a:r>
            <a:r>
              <a:rPr lang="en-GB" b="0" i="1" u="none" strike="noStrike" cap="none">
                <a:solidFill>
                  <a:schemeClr val="accent3"/>
                </a:solidFill>
                <a:latin typeface="Calibri"/>
                <a:ea typeface="Calibri"/>
                <a:cs typeface="Calibri"/>
                <a:sym typeface="Calibri"/>
              </a:rPr>
              <a:t>REST, SOAP</a:t>
            </a:r>
            <a:r>
              <a:rPr lang="en-GB" b="0" i="0" u="none" strike="noStrike" cap="none">
                <a:solidFill>
                  <a:schemeClr val="accent3"/>
                </a:solidFill>
                <a:latin typeface="Calibri"/>
                <a:ea typeface="Calibri"/>
                <a:cs typeface="Calibri"/>
                <a:sym typeface="Calibri"/>
              </a:rPr>
              <a:t> and </a:t>
            </a:r>
            <a:r>
              <a:rPr lang="en-GB" b="0" i="1" u="none" strike="noStrike" cap="none">
                <a:solidFill>
                  <a:schemeClr val="accent3"/>
                </a:solidFill>
                <a:latin typeface="Calibri"/>
                <a:ea typeface="Calibri"/>
                <a:cs typeface="Calibri"/>
                <a:sym typeface="Calibri"/>
              </a:rPr>
              <a:t>Micro Services</a:t>
            </a:r>
            <a:r>
              <a:rPr lang="en-GB" b="0" i="1" u="none" strike="noStrike" cap="none">
                <a:solidFill>
                  <a:srgbClr val="FFFFFF"/>
                </a:solidFill>
                <a:latin typeface="Calibri"/>
                <a:ea typeface="Calibri"/>
                <a:cs typeface="Calibri"/>
                <a:sym typeface="Calibri"/>
              </a:rPr>
              <a:t> </a:t>
            </a:r>
            <a:r>
              <a:rPr lang="en-GB" b="0" i="0" u="none" strike="noStrike" cap="none">
                <a:solidFill>
                  <a:srgbClr val="FFFFFF"/>
                </a:solidFill>
                <a:latin typeface="Calibri"/>
                <a:ea typeface="Calibri"/>
                <a:cs typeface="Calibri"/>
                <a:sym typeface="Calibri"/>
              </a:rPr>
              <a:t>(Macar la nivel conceptual)</a:t>
            </a:r>
            <a:endParaRPr b="0" i="0" u="none" strike="noStrike" cap="none">
              <a:solidFill>
                <a:srgbClr val="FFFFFF"/>
              </a:solidFill>
              <a:latin typeface="Calibri"/>
              <a:ea typeface="Calibri"/>
              <a:cs typeface="Calibri"/>
              <a:sym typeface="Calibri"/>
            </a:endParaRPr>
          </a:p>
          <a:p>
            <a:pPr marL="457200" marR="0" lvl="0" indent="-317500" algn="l" rtl="0">
              <a:lnSpc>
                <a:spcPct val="150000"/>
              </a:lnSpc>
              <a:spcBef>
                <a:spcPts val="0"/>
              </a:spcBef>
              <a:spcAft>
                <a:spcPts val="0"/>
              </a:spcAft>
              <a:buClr>
                <a:srgbClr val="FFFFFF"/>
              </a:buClr>
              <a:buSzPts val="1400"/>
              <a:buFont typeface="Calibri"/>
              <a:buChar char="●"/>
            </a:pPr>
            <a:r>
              <a:rPr lang="en-GB" b="0" i="0" u="none" strike="noStrike" cap="none">
                <a:solidFill>
                  <a:srgbClr val="FFFFFF"/>
                </a:solidFill>
                <a:latin typeface="Calibri"/>
                <a:ea typeface="Calibri"/>
                <a:cs typeface="Calibri"/>
                <a:sym typeface="Calibri"/>
              </a:rPr>
              <a:t>Cunoasterea metodelor principale de HTTP, cum ar fi </a:t>
            </a:r>
            <a:r>
              <a:rPr lang="en-GB" b="0" i="0" u="none" strike="noStrike" cap="none">
                <a:solidFill>
                  <a:schemeClr val="accent3"/>
                </a:solidFill>
                <a:latin typeface="Calibri"/>
                <a:ea typeface="Calibri"/>
                <a:cs typeface="Calibri"/>
                <a:sym typeface="Calibri"/>
              </a:rPr>
              <a:t>GET, POST, PUT, PATCH,DELETE</a:t>
            </a:r>
            <a:endParaRPr b="0" i="0" u="none" strike="noStrike" cap="none">
              <a:solidFill>
                <a:schemeClr val="accent3"/>
              </a:solidFill>
              <a:latin typeface="Calibri"/>
              <a:ea typeface="Calibri"/>
              <a:cs typeface="Calibri"/>
              <a:sym typeface="Calibri"/>
            </a:endParaRPr>
          </a:p>
          <a:p>
            <a:pPr marL="457200" marR="0" lvl="0" indent="-317500" algn="l" rtl="0">
              <a:lnSpc>
                <a:spcPct val="150000"/>
              </a:lnSpc>
              <a:spcBef>
                <a:spcPts val="0"/>
              </a:spcBef>
              <a:spcAft>
                <a:spcPts val="0"/>
              </a:spcAft>
              <a:buClr>
                <a:srgbClr val="FFFFFF"/>
              </a:buClr>
              <a:buSzPts val="1400"/>
              <a:buFont typeface="Calibri"/>
              <a:buChar char="●"/>
            </a:pPr>
            <a:r>
              <a:rPr lang="en-GB" b="0" i="0" u="none" strike="noStrike" cap="none">
                <a:solidFill>
                  <a:srgbClr val="FFFFFF"/>
                </a:solidFill>
                <a:latin typeface="Calibri"/>
                <a:ea typeface="Calibri"/>
                <a:cs typeface="Calibri"/>
                <a:sym typeface="Calibri"/>
              </a:rPr>
              <a:t>Cunoasterea </a:t>
            </a:r>
            <a:r>
              <a:rPr lang="en-GB" b="0" i="0" u="none" strike="noStrike" cap="none">
                <a:solidFill>
                  <a:schemeClr val="accent3"/>
                </a:solidFill>
                <a:latin typeface="Calibri"/>
                <a:ea typeface="Calibri"/>
                <a:cs typeface="Calibri"/>
                <a:sym typeface="Calibri"/>
              </a:rPr>
              <a:t>codurilor de raspuns HTTP</a:t>
            </a:r>
            <a:r>
              <a:rPr lang="en-GB" b="0" i="0" u="none" strike="noStrike" cap="none">
                <a:solidFill>
                  <a:srgbClr val="FFFFFF"/>
                </a:solidFill>
                <a:latin typeface="Calibri"/>
                <a:ea typeface="Calibri"/>
                <a:cs typeface="Calibri"/>
                <a:sym typeface="Calibri"/>
              </a:rPr>
              <a:t> pentru validarea raspunsului din punctul de vedere al codului, mesajului si al timpului de raspuns</a:t>
            </a:r>
            <a:endParaRPr b="0" i="0" u="none" strike="noStrike" cap="none">
              <a:solidFill>
                <a:srgbClr val="FFFFFF"/>
              </a:solidFill>
              <a:latin typeface="Calibri"/>
              <a:ea typeface="Calibri"/>
              <a:cs typeface="Calibri"/>
              <a:sym typeface="Calibri"/>
            </a:endParaRPr>
          </a:p>
          <a:p>
            <a:pPr marL="457200" marR="0" lvl="0" indent="-317500" algn="l" rtl="0">
              <a:lnSpc>
                <a:spcPct val="150000"/>
              </a:lnSpc>
              <a:spcBef>
                <a:spcPts val="0"/>
              </a:spcBef>
              <a:spcAft>
                <a:spcPts val="0"/>
              </a:spcAft>
              <a:buClr>
                <a:srgbClr val="FFFFFF"/>
              </a:buClr>
              <a:buSzPts val="1400"/>
              <a:buFont typeface="Calibri"/>
              <a:buChar char="●"/>
            </a:pPr>
            <a:r>
              <a:rPr lang="en-GB" b="0" i="0" u="none" strike="noStrike" cap="none">
                <a:solidFill>
                  <a:srgbClr val="FFFFFF"/>
                </a:solidFill>
                <a:latin typeface="Calibri"/>
                <a:ea typeface="Calibri"/>
                <a:cs typeface="Calibri"/>
                <a:sym typeface="Calibri"/>
              </a:rPr>
              <a:t>Cunoasterea conceptelor de </a:t>
            </a:r>
            <a:r>
              <a:rPr lang="en-GB" b="0" i="0" u="none" strike="noStrike" cap="none">
                <a:solidFill>
                  <a:schemeClr val="accent3"/>
                </a:solidFill>
                <a:latin typeface="Calibri"/>
                <a:ea typeface="Calibri"/>
                <a:cs typeface="Calibri"/>
                <a:sym typeface="Calibri"/>
              </a:rPr>
              <a:t>XML si JSON</a:t>
            </a:r>
            <a:r>
              <a:rPr lang="en-GB" b="0" i="0" u="none" strike="noStrike" cap="none">
                <a:solidFill>
                  <a:srgbClr val="FFFFFF"/>
                </a:solidFill>
                <a:latin typeface="Calibri"/>
                <a:ea typeface="Calibri"/>
                <a:cs typeface="Calibri"/>
                <a:sym typeface="Calibri"/>
              </a:rPr>
              <a:t> pentru a putea defini corpul requesturilor de API</a:t>
            </a:r>
            <a:endParaRPr b="0" i="0" u="none" strike="noStrike" cap="none">
              <a:solidFill>
                <a:srgbClr val="FFFFFF"/>
              </a:solidFill>
              <a:latin typeface="Calibri"/>
              <a:ea typeface="Calibri"/>
              <a:cs typeface="Calibri"/>
              <a:sym typeface="Calibri"/>
            </a:endParaRPr>
          </a:p>
          <a:p>
            <a:pPr marL="457200" marR="0" lvl="0" indent="-317500" algn="l" rtl="0">
              <a:lnSpc>
                <a:spcPct val="150000"/>
              </a:lnSpc>
              <a:spcBef>
                <a:spcPts val="0"/>
              </a:spcBef>
              <a:spcAft>
                <a:spcPts val="0"/>
              </a:spcAft>
              <a:buClr>
                <a:srgbClr val="FFFFFF"/>
              </a:buClr>
              <a:buSzPts val="1400"/>
              <a:buFont typeface="Calibri"/>
              <a:buChar char="●"/>
            </a:pPr>
            <a:r>
              <a:rPr lang="en-GB" b="0" i="0" u="none" strike="noStrike" cap="none">
                <a:solidFill>
                  <a:srgbClr val="FFFFFF"/>
                </a:solidFill>
                <a:latin typeface="Calibri"/>
                <a:ea typeface="Calibri"/>
                <a:cs typeface="Calibri"/>
                <a:sym typeface="Calibri"/>
              </a:rPr>
              <a:t>Cunoasterea conceptuala a notiunii de </a:t>
            </a:r>
            <a:r>
              <a:rPr lang="en-GB" b="0" i="0" u="none" strike="noStrike" cap="none">
                <a:solidFill>
                  <a:schemeClr val="accent3"/>
                </a:solidFill>
                <a:latin typeface="Calibri"/>
                <a:ea typeface="Calibri"/>
                <a:cs typeface="Calibri"/>
                <a:sym typeface="Calibri"/>
              </a:rPr>
              <a:t>OAuth</a:t>
            </a:r>
            <a:endParaRPr b="0" i="0" u="none" strike="noStrike" cap="none">
              <a:solidFill>
                <a:schemeClr val="accent3"/>
              </a:solidFill>
              <a:latin typeface="Calibri"/>
              <a:ea typeface="Calibri"/>
              <a:cs typeface="Calibri"/>
              <a:sym typeface="Calibri"/>
            </a:endParaRPr>
          </a:p>
          <a:p>
            <a:pPr marL="457200" marR="0" lvl="0" indent="-317500" algn="l" rtl="0">
              <a:lnSpc>
                <a:spcPct val="150000"/>
              </a:lnSpc>
              <a:spcBef>
                <a:spcPts val="0"/>
              </a:spcBef>
              <a:spcAft>
                <a:spcPts val="0"/>
              </a:spcAft>
              <a:buClr>
                <a:srgbClr val="FFFFFF"/>
              </a:buClr>
              <a:buSzPts val="1400"/>
              <a:buFont typeface="Calibri"/>
              <a:buChar char="●"/>
            </a:pPr>
            <a:r>
              <a:rPr lang="en-GB" b="0" i="0" u="none" strike="noStrike" cap="none">
                <a:solidFill>
                  <a:srgbClr val="FFFFFF"/>
                </a:solidFill>
                <a:latin typeface="Calibri"/>
                <a:ea typeface="Calibri"/>
                <a:cs typeface="Calibri"/>
                <a:sym typeface="Calibri"/>
              </a:rPr>
              <a:t>Capacitatea de a intelege documentatia de API si de a scrie test case-uri plecand de la aceasta</a:t>
            </a:r>
            <a:endParaRPr b="0" i="0" u="none" strike="noStrike" cap="none">
              <a:solidFill>
                <a:srgbClr val="FFFFFF"/>
              </a:solidFill>
              <a:latin typeface="Calibri"/>
              <a:ea typeface="Calibri"/>
              <a:cs typeface="Calibri"/>
              <a:sym typeface="Calibri"/>
            </a:endParaRPr>
          </a:p>
          <a:p>
            <a:pPr marL="457200" marR="0" lvl="0" indent="-317500" algn="l" rtl="0">
              <a:lnSpc>
                <a:spcPct val="150000"/>
              </a:lnSpc>
              <a:spcBef>
                <a:spcPts val="0"/>
              </a:spcBef>
              <a:spcAft>
                <a:spcPts val="0"/>
              </a:spcAft>
              <a:buClr>
                <a:srgbClr val="FFFFFF"/>
              </a:buClr>
              <a:buSzPts val="1400"/>
              <a:buFont typeface="Calibri"/>
              <a:buChar char="●"/>
            </a:pPr>
            <a:r>
              <a:rPr lang="en-GB" b="0" i="0" u="none" strike="noStrike" cap="none">
                <a:solidFill>
                  <a:srgbClr val="FFFFFF"/>
                </a:solidFill>
                <a:latin typeface="Calibri"/>
                <a:ea typeface="Calibri"/>
                <a:cs typeface="Calibri"/>
                <a:sym typeface="Calibri"/>
              </a:rPr>
              <a:t>Capacitatea de a putea scrie instructiuni de baza de </a:t>
            </a:r>
            <a:r>
              <a:rPr lang="en-GB">
                <a:solidFill>
                  <a:srgbClr val="FFFFFF"/>
                </a:solidFill>
                <a:latin typeface="Calibri"/>
                <a:ea typeface="Calibri"/>
                <a:cs typeface="Calibri"/>
                <a:sym typeface="Calibri"/>
              </a:rPr>
              <a:t>JS</a:t>
            </a:r>
            <a:r>
              <a:rPr lang="en-GB" b="0" i="0" u="none" strike="noStrike" cap="none">
                <a:solidFill>
                  <a:srgbClr val="FFFFFF"/>
                </a:solidFill>
                <a:latin typeface="Calibri"/>
                <a:ea typeface="Calibri"/>
                <a:cs typeface="Calibri"/>
                <a:sym typeface="Calibri"/>
              </a:rPr>
              <a:t> pentru a putea verifica rezultatul request-urilor de API</a:t>
            </a:r>
            <a:endParaRPr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Effect transition="in" filter="fade">
                                      <p:cBhvr>
                                        <p:cTn id="7" dur="1000"/>
                                        <p:tgtEl>
                                          <p:spTgt spid="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
                                            <p:txEl>
                                              <p:pRg st="1" end="1"/>
                                            </p:txEl>
                                          </p:spTgt>
                                        </p:tgtEl>
                                        <p:attrNameLst>
                                          <p:attrName>style.visibility</p:attrName>
                                        </p:attrNameLst>
                                      </p:cBhvr>
                                      <p:to>
                                        <p:strVal val="visible"/>
                                      </p:to>
                                    </p:set>
                                    <p:animEffect transition="in" filter="fade">
                                      <p:cBhvr>
                                        <p:cTn id="12" dur="1000"/>
                                        <p:tgtEl>
                                          <p:spTgt spid="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xEl>
                                              <p:pRg st="2" end="2"/>
                                            </p:txEl>
                                          </p:spTgt>
                                        </p:tgtEl>
                                        <p:attrNameLst>
                                          <p:attrName>style.visibility</p:attrName>
                                        </p:attrNameLst>
                                      </p:cBhvr>
                                      <p:to>
                                        <p:strVal val="visible"/>
                                      </p:to>
                                    </p:set>
                                    <p:animEffect transition="in" filter="fade">
                                      <p:cBhvr>
                                        <p:cTn id="17" dur="1000"/>
                                        <p:tgtEl>
                                          <p:spTgt spid="2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1">
                                            <p:txEl>
                                              <p:pRg st="3" end="3"/>
                                            </p:txEl>
                                          </p:spTgt>
                                        </p:tgtEl>
                                        <p:attrNameLst>
                                          <p:attrName>style.visibility</p:attrName>
                                        </p:attrNameLst>
                                      </p:cBhvr>
                                      <p:to>
                                        <p:strVal val="visible"/>
                                      </p:to>
                                    </p:set>
                                    <p:animEffect transition="in" filter="fade">
                                      <p:cBhvr>
                                        <p:cTn id="22" dur="1000"/>
                                        <p:tgtEl>
                                          <p:spTgt spid="2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1">
                                            <p:txEl>
                                              <p:pRg st="4" end="4"/>
                                            </p:txEl>
                                          </p:spTgt>
                                        </p:tgtEl>
                                        <p:attrNameLst>
                                          <p:attrName>style.visibility</p:attrName>
                                        </p:attrNameLst>
                                      </p:cBhvr>
                                      <p:to>
                                        <p:strVal val="visible"/>
                                      </p:to>
                                    </p:set>
                                    <p:animEffect transition="in" filter="fade">
                                      <p:cBhvr>
                                        <p:cTn id="27" dur="1000"/>
                                        <p:tgtEl>
                                          <p:spTgt spid="2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1">
                                            <p:txEl>
                                              <p:pRg st="5" end="5"/>
                                            </p:txEl>
                                          </p:spTgt>
                                        </p:tgtEl>
                                        <p:attrNameLst>
                                          <p:attrName>style.visibility</p:attrName>
                                        </p:attrNameLst>
                                      </p:cBhvr>
                                      <p:to>
                                        <p:strVal val="visible"/>
                                      </p:to>
                                    </p:set>
                                    <p:animEffect transition="in" filter="fade">
                                      <p:cBhvr>
                                        <p:cTn id="32" dur="1000"/>
                                        <p:tgtEl>
                                          <p:spTgt spid="28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1">
                                            <p:txEl>
                                              <p:pRg st="6" end="6"/>
                                            </p:txEl>
                                          </p:spTgt>
                                        </p:tgtEl>
                                        <p:attrNameLst>
                                          <p:attrName>style.visibility</p:attrName>
                                        </p:attrNameLst>
                                      </p:cBhvr>
                                      <p:to>
                                        <p:strVal val="visible"/>
                                      </p:to>
                                    </p:set>
                                    <p:animEffect transition="in" filter="fade">
                                      <p:cBhvr>
                                        <p:cTn id="37" dur="1000"/>
                                        <p:tgtEl>
                                          <p:spTgt spid="2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25419e3d83c_0_12"/>
          <p:cNvSpPr txBox="1">
            <a:spLocks noGrp="1"/>
          </p:cNvSpPr>
          <p:nvPr>
            <p:ph type="ctrTitle" idx="6"/>
          </p:nvPr>
        </p:nvSpPr>
        <p:spPr>
          <a:xfrm>
            <a:off x="218050" y="299825"/>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600"/>
              </a:spcAft>
              <a:buSzPts val="1100"/>
              <a:buNone/>
            </a:pPr>
            <a:r>
              <a:rPr lang="en-GB" sz="2200" b="1">
                <a:solidFill>
                  <a:schemeClr val="accent1"/>
                </a:solidFill>
                <a:latin typeface="Arial"/>
                <a:ea typeface="Arial"/>
                <a:cs typeface="Arial"/>
                <a:sym typeface="Arial"/>
              </a:rPr>
              <a:t>XML vs JSON</a:t>
            </a:r>
            <a:endParaRPr sz="1200">
              <a:solidFill>
                <a:schemeClr val="accent1"/>
              </a:solidFill>
            </a:endParaRPr>
          </a:p>
        </p:txBody>
      </p:sp>
      <p:cxnSp>
        <p:nvCxnSpPr>
          <p:cNvPr id="287" name="Google Shape;287;g25419e3d83c_0_12"/>
          <p:cNvCxnSpPr/>
          <p:nvPr/>
        </p:nvCxnSpPr>
        <p:spPr>
          <a:xfrm>
            <a:off x="311700" y="946750"/>
            <a:ext cx="8520600" cy="0"/>
          </a:xfrm>
          <a:prstGeom prst="straightConnector1">
            <a:avLst/>
          </a:prstGeom>
          <a:noFill/>
          <a:ln w="9525" cap="flat" cmpd="sng">
            <a:solidFill>
              <a:schemeClr val="accent1"/>
            </a:solidFill>
            <a:prstDash val="solid"/>
            <a:round/>
            <a:headEnd type="none" w="sm" len="sm"/>
            <a:tailEnd type="none" w="sm" len="sm"/>
          </a:ln>
        </p:spPr>
      </p:cxnSp>
      <p:pic>
        <p:nvPicPr>
          <p:cNvPr id="288" name="Google Shape;288;g25419e3d83c_0_12"/>
          <p:cNvPicPr preferRelativeResize="0"/>
          <p:nvPr/>
        </p:nvPicPr>
        <p:blipFill rotWithShape="1">
          <a:blip r:embed="rId3">
            <a:alphaModFix/>
          </a:blip>
          <a:srcRect/>
          <a:stretch/>
        </p:blipFill>
        <p:spPr>
          <a:xfrm>
            <a:off x="382925" y="1491050"/>
            <a:ext cx="3658399" cy="2579775"/>
          </a:xfrm>
          <a:prstGeom prst="rect">
            <a:avLst/>
          </a:prstGeom>
          <a:noFill/>
          <a:ln>
            <a:noFill/>
          </a:ln>
        </p:spPr>
      </p:pic>
      <p:pic>
        <p:nvPicPr>
          <p:cNvPr id="289" name="Google Shape;289;g25419e3d83c_0_12"/>
          <p:cNvPicPr preferRelativeResize="0"/>
          <p:nvPr/>
        </p:nvPicPr>
        <p:blipFill rotWithShape="1">
          <a:blip r:embed="rId4">
            <a:alphaModFix/>
          </a:blip>
          <a:srcRect/>
          <a:stretch/>
        </p:blipFill>
        <p:spPr>
          <a:xfrm>
            <a:off x="5021025" y="1453400"/>
            <a:ext cx="3023575" cy="261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5419e3d83c_0_19"/>
          <p:cNvSpPr txBox="1"/>
          <p:nvPr/>
        </p:nvSpPr>
        <p:spPr>
          <a:xfrm>
            <a:off x="273150" y="1086825"/>
            <a:ext cx="8520600" cy="3438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GB" b="0" i="0" u="none" strike="noStrike" cap="none">
                <a:solidFill>
                  <a:schemeClr val="lt1"/>
                </a:solidFill>
                <a:latin typeface="Arial"/>
                <a:ea typeface="Arial"/>
                <a:cs typeface="Arial"/>
                <a:sym typeface="Arial"/>
              </a:rPr>
              <a:t>Un </a:t>
            </a:r>
            <a:r>
              <a:rPr lang="en-GB" b="0" i="0" u="none" strike="noStrike" cap="none">
                <a:solidFill>
                  <a:schemeClr val="lt1"/>
                </a:solidFill>
                <a:latin typeface="Calibri"/>
                <a:ea typeface="Calibri"/>
                <a:cs typeface="Calibri"/>
                <a:sym typeface="Calibri"/>
              </a:rPr>
              <a:t> </a:t>
            </a:r>
            <a:r>
              <a:rPr lang="en-GB" b="1" i="0" u="none" strike="noStrike" cap="none">
                <a:solidFill>
                  <a:schemeClr val="lt1"/>
                </a:solidFill>
                <a:latin typeface="Calibri"/>
                <a:ea typeface="Calibri"/>
                <a:cs typeface="Calibri"/>
                <a:sym typeface="Calibri"/>
              </a:rPr>
              <a:t>open protocol</a:t>
            </a:r>
            <a:r>
              <a:rPr lang="en-GB" b="0" i="0" u="none" strike="noStrike" cap="none">
                <a:solidFill>
                  <a:schemeClr val="lt1"/>
                </a:solidFill>
                <a:latin typeface="Calibri"/>
                <a:ea typeface="Calibri"/>
                <a:cs typeface="Calibri"/>
                <a:sym typeface="Calibri"/>
              </a:rPr>
              <a:t>  permite autentificarea sigură a aplicațiilor de pe web, mobile sau desktop. </a:t>
            </a:r>
            <a:endParaRPr b="0" i="0" u="none" strike="noStrike" cap="none">
              <a:solidFill>
                <a:schemeClr val="lt1"/>
              </a:solidFill>
              <a:latin typeface="Calibri"/>
              <a:ea typeface="Calibri"/>
              <a:cs typeface="Calibri"/>
              <a:sym typeface="Calibri"/>
            </a:endParaRPr>
          </a:p>
          <a:p>
            <a:pPr marL="0" marR="0" lvl="0" indent="0" algn="l" rtl="0">
              <a:lnSpc>
                <a:spcPct val="90000"/>
              </a:lnSpc>
              <a:spcBef>
                <a:spcPts val="600"/>
              </a:spcBef>
              <a:spcAft>
                <a:spcPts val="0"/>
              </a:spcAft>
              <a:buClr>
                <a:srgbClr val="000000"/>
              </a:buClr>
              <a:buSzPts val="1100"/>
              <a:buFont typeface="Arial"/>
              <a:buNone/>
            </a:pP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r>
              <a:rPr lang="en-GB" b="0" i="0" u="none" strike="noStrike" cap="none">
                <a:solidFill>
                  <a:schemeClr val="lt1"/>
                </a:solidFill>
                <a:latin typeface="Calibri"/>
                <a:ea typeface="Calibri"/>
                <a:cs typeface="Calibri"/>
                <a:sym typeface="Calibri"/>
              </a:rPr>
              <a:t>Open Authentication (OAuth) este un protocol de autorizare de tip </a:t>
            </a:r>
            <a:r>
              <a:rPr lang="en-GB" b="0" i="0" u="sng" strike="noStrike" cap="none">
                <a:solidFill>
                  <a:schemeClr val="hlink"/>
                </a:solidFill>
                <a:latin typeface="Calibri"/>
                <a:ea typeface="Calibri"/>
                <a:cs typeface="Calibri"/>
                <a:sym typeface="Calibri"/>
                <a:hlinkClick r:id="rId3"/>
              </a:rPr>
              <a:t>open-standard </a:t>
            </a:r>
            <a:r>
              <a:rPr lang="en-GB" b="0" i="0" u="none" strike="noStrike" cap="none">
                <a:solidFill>
                  <a:schemeClr val="lt1"/>
                </a:solidFill>
                <a:latin typeface="Calibri"/>
                <a:ea typeface="Calibri"/>
                <a:cs typeface="Calibri"/>
                <a:sym typeface="Calibri"/>
              </a:rPr>
              <a:t> care furnizeaza aplicațiilor capabilitatea de a oferi si cere acces în mod sigur. </a:t>
            </a: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r>
              <a:rPr lang="en-GB" b="0" i="0" u="none" strike="noStrike" cap="none">
                <a:solidFill>
                  <a:schemeClr val="lt1"/>
                </a:solidFill>
                <a:latin typeface="Arial"/>
                <a:ea typeface="Arial"/>
                <a:cs typeface="Arial"/>
                <a:sym typeface="Arial"/>
              </a:rPr>
              <a:t>De exemplu, o aplicație poate sa informeze aplicația Facebook că este ok ca o anumită aplicație sa acceseze profilul sau sa posteze actualizari pe timeline fără sa mai ceara parola, acest lucru minimizand riscul prin faptul ca, in cazul in care aplicatia este compromisa, accesul la parola va ramane restrictionat. </a:t>
            </a: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r>
              <a:rPr lang="en-GB" b="0" i="0" u="none" strike="noStrike" cap="none">
                <a:solidFill>
                  <a:schemeClr val="lt1"/>
                </a:solidFill>
                <a:latin typeface="Arial"/>
                <a:ea typeface="Arial"/>
                <a:cs typeface="Arial"/>
                <a:sym typeface="Arial"/>
              </a:rPr>
              <a:t>Mecanismul </a:t>
            </a:r>
            <a:r>
              <a:rPr lang="en-GB" b="0" i="0" u="none" strike="noStrike" cap="none">
                <a:solidFill>
                  <a:schemeClr val="lt1"/>
                </a:solidFill>
                <a:latin typeface="Calibri"/>
                <a:ea typeface="Calibri"/>
                <a:cs typeface="Calibri"/>
                <a:sym typeface="Calibri"/>
              </a:rPr>
              <a:t>OAuth nu furnizeaza datele legate de parola, în schimb folosește </a:t>
            </a:r>
            <a:r>
              <a:rPr lang="en-GB" b="0" i="0" u="sng" strike="noStrike" cap="none">
                <a:solidFill>
                  <a:schemeClr val="hlink"/>
                </a:solidFill>
                <a:latin typeface="Calibri"/>
                <a:ea typeface="Calibri"/>
                <a:cs typeface="Calibri"/>
                <a:sym typeface="Calibri"/>
                <a:hlinkClick r:id="rId4"/>
              </a:rPr>
              <a:t>tokenuri</a:t>
            </a:r>
            <a:r>
              <a:rPr lang="en-GB" b="0" i="0" u="none" strike="noStrike" cap="none">
                <a:solidFill>
                  <a:schemeClr val="lt1"/>
                </a:solidFill>
                <a:latin typeface="Calibri"/>
                <a:ea typeface="Calibri"/>
                <a:cs typeface="Calibri"/>
                <a:sym typeface="Calibri"/>
              </a:rPr>
              <a:t> de autentificare pentru a putea dovedi identitatea dispozitivului de pe care se cere accesul (consumer) și furnizorul de servicii (service provider). OAuth este un protocol de autentificare care permite comunicarea dintre doua aplicații în numele utilizatorului fără ca acesta sa trebuiasca sa furnizeze parola. </a:t>
            </a:r>
            <a:endParaRPr b="0" i="0" u="none" strike="noStrike" cap="none">
              <a:solidFill>
                <a:schemeClr val="lt1"/>
              </a:solidFill>
              <a:latin typeface="Calibri"/>
              <a:ea typeface="Calibri"/>
              <a:cs typeface="Calibri"/>
              <a:sym typeface="Calibri"/>
            </a:endParaRPr>
          </a:p>
          <a:p>
            <a:pPr marL="0" marR="0" lvl="0" indent="0" algn="l" rtl="0">
              <a:lnSpc>
                <a:spcPct val="90000"/>
              </a:lnSpc>
              <a:spcBef>
                <a:spcPts val="600"/>
              </a:spcBef>
              <a:spcAft>
                <a:spcPts val="600"/>
              </a:spcAft>
              <a:buClr>
                <a:srgbClr val="000000"/>
              </a:buClr>
              <a:buSzPts val="1100"/>
              <a:buFont typeface="Arial"/>
              <a:buNone/>
            </a:pPr>
            <a:r>
              <a:rPr lang="en-GB" b="0" i="0" u="none" strike="noStrike" cap="none">
                <a:solidFill>
                  <a:schemeClr val="lt1"/>
                </a:solidFill>
                <a:latin typeface="Arial"/>
                <a:ea typeface="Arial"/>
                <a:cs typeface="Arial"/>
                <a:sym typeface="Arial"/>
              </a:rPr>
              <a:t>Exista trei piloni principali în tranzacțiile de tipul </a:t>
            </a:r>
            <a:r>
              <a:rPr lang="en-GB" b="0" i="0" u="none" strike="noStrike" cap="none">
                <a:solidFill>
                  <a:schemeClr val="lt1"/>
                </a:solidFill>
                <a:latin typeface="Calibri"/>
                <a:ea typeface="Calibri"/>
                <a:cs typeface="Calibri"/>
                <a:sym typeface="Calibri"/>
              </a:rPr>
              <a:t>OAuth: utilizatorul, consumatorul și furnizorul de servicii. </a:t>
            </a:r>
            <a:endParaRPr b="0" i="0" u="sng" strike="noStrike" cap="none">
              <a:solidFill>
                <a:schemeClr val="lt1"/>
              </a:solidFill>
              <a:latin typeface="Calibri"/>
              <a:ea typeface="Calibri"/>
              <a:cs typeface="Calibri"/>
              <a:sym typeface="Calibri"/>
            </a:endParaRPr>
          </a:p>
        </p:txBody>
      </p:sp>
      <p:sp>
        <p:nvSpPr>
          <p:cNvPr id="295" name="Google Shape;295;g25419e3d83c_0_19"/>
          <p:cNvSpPr txBox="1">
            <a:spLocks noGrp="1"/>
          </p:cNvSpPr>
          <p:nvPr>
            <p:ph type="ctrTitle" idx="6"/>
          </p:nvPr>
        </p:nvSpPr>
        <p:spPr>
          <a:xfrm>
            <a:off x="218050" y="299825"/>
            <a:ext cx="2888400" cy="606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600"/>
              </a:spcAft>
              <a:buSzPts val="1100"/>
              <a:buNone/>
            </a:pPr>
            <a:r>
              <a:rPr lang="en-GB" sz="2200" b="1">
                <a:solidFill>
                  <a:schemeClr val="accent1"/>
                </a:solidFill>
                <a:latin typeface="Arial"/>
                <a:ea typeface="Arial"/>
                <a:cs typeface="Arial"/>
                <a:sym typeface="Arial"/>
              </a:rPr>
              <a:t>Mecanisme OAuth</a:t>
            </a:r>
            <a:endParaRPr sz="1200">
              <a:solidFill>
                <a:schemeClr val="accent1"/>
              </a:solidFill>
            </a:endParaRPr>
          </a:p>
        </p:txBody>
      </p:sp>
      <p:cxnSp>
        <p:nvCxnSpPr>
          <p:cNvPr id="296" name="Google Shape;296;g25419e3d83c_0_19"/>
          <p:cNvCxnSpPr/>
          <p:nvPr/>
        </p:nvCxnSpPr>
        <p:spPr>
          <a:xfrm>
            <a:off x="311700" y="854150"/>
            <a:ext cx="85206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5419e3d83c_0_25"/>
          <p:cNvSpPr txBox="1"/>
          <p:nvPr/>
        </p:nvSpPr>
        <p:spPr>
          <a:xfrm>
            <a:off x="311700" y="1165775"/>
            <a:ext cx="8520600" cy="4056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GB" b="0" i="0" u="none" strike="noStrike" cap="none">
                <a:solidFill>
                  <a:schemeClr val="lt1"/>
                </a:solidFill>
                <a:latin typeface="Arial"/>
                <a:ea typeface="Arial"/>
                <a:cs typeface="Arial"/>
                <a:sym typeface="Arial"/>
              </a:rPr>
              <a:t>Codurile de răspuns HTTP sunt o serie de numere care definesc dacă request-ul care a fost facut de catre client (calculator, telefon, desktop, tableta etc) a fost efectuat cu succes sau nu.</a:t>
            </a: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r>
              <a:rPr lang="en-GB" b="0" i="0" u="none" strike="noStrike" cap="none">
                <a:solidFill>
                  <a:schemeClr val="lt1"/>
                </a:solidFill>
                <a:latin typeface="Arial"/>
                <a:ea typeface="Arial"/>
                <a:cs typeface="Arial"/>
                <a:sym typeface="Arial"/>
              </a:rPr>
              <a:t>Codurile de status furnizate de server sunt trimise în completarea mesajului de răspuns trimis la fiecare request al clientului. </a:t>
            </a: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r>
              <a:rPr lang="en-GB" b="0" i="0" u="none" strike="noStrike" cap="none">
                <a:solidFill>
                  <a:schemeClr val="lt1"/>
                </a:solidFill>
                <a:latin typeface="Arial"/>
                <a:ea typeface="Arial"/>
                <a:cs typeface="Arial"/>
                <a:sym typeface="Arial"/>
              </a:rPr>
              <a:t>Codurile de HTTP sunt împărțite în cinci categorii. Prima cifră a codului de răspuns </a:t>
            </a:r>
            <a:r>
              <a:rPr lang="en-GB" b="0" i="0" u="sng" strike="noStrike" cap="none">
                <a:solidFill>
                  <a:schemeClr val="hlink"/>
                </a:solidFill>
                <a:latin typeface="Arial"/>
                <a:ea typeface="Arial"/>
                <a:cs typeface="Arial"/>
                <a:sym typeface="Arial"/>
                <a:hlinkClick r:id="rId3"/>
              </a:rPr>
              <a:t>HTTP</a:t>
            </a:r>
            <a:r>
              <a:rPr lang="en-GB" b="0" i="0" u="none" strike="noStrike" cap="none">
                <a:solidFill>
                  <a:schemeClr val="lt1"/>
                </a:solidFill>
                <a:latin typeface="Arial"/>
                <a:ea typeface="Arial"/>
                <a:cs typeface="Arial"/>
                <a:sym typeface="Arial"/>
              </a:rPr>
              <a:t> definesc în care dintre cele cinci clase se încadrează răspunsul, iar ultimele doua cifre definesc semnificația răspunsului.</a:t>
            </a: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r>
              <a:rPr lang="en-GB" b="0" i="0" u="none" strike="noStrike" cap="none">
                <a:solidFill>
                  <a:schemeClr val="lt1"/>
                </a:solidFill>
                <a:latin typeface="Arial"/>
                <a:ea typeface="Arial"/>
                <a:cs typeface="Arial"/>
                <a:sym typeface="Arial"/>
              </a:rPr>
              <a:t>Conform standardelor </a:t>
            </a:r>
            <a:r>
              <a:rPr lang="en-GB" b="0" i="0" u="sng" strike="noStrike" cap="none">
                <a:solidFill>
                  <a:schemeClr val="hlink"/>
                </a:solidFill>
                <a:latin typeface="Arial"/>
                <a:ea typeface="Arial"/>
                <a:cs typeface="Arial"/>
                <a:sym typeface="Arial"/>
                <a:hlinkClick r:id="rId4"/>
              </a:rPr>
              <a:t>IANA</a:t>
            </a:r>
            <a:r>
              <a:rPr lang="en-GB" b="0" i="0" u="none" strike="noStrike" cap="none">
                <a:solidFill>
                  <a:schemeClr val="lt1"/>
                </a:solidFill>
                <a:latin typeface="Arial"/>
                <a:ea typeface="Arial"/>
                <a:cs typeface="Arial"/>
                <a:sym typeface="Arial"/>
              </a:rPr>
              <a:t>, următoarele sunt categoriile de coduri care pot fi returnate de catre protocolul HTTP:</a:t>
            </a:r>
            <a:endParaRPr b="0" i="0" u="none" strike="noStrike" cap="none">
              <a:solidFill>
                <a:schemeClr val="lt1"/>
              </a:solidFill>
              <a:latin typeface="Arial"/>
              <a:ea typeface="Arial"/>
              <a:cs typeface="Arial"/>
              <a:sym typeface="Arial"/>
            </a:endParaRPr>
          </a:p>
          <a:p>
            <a:pPr marL="0" marR="0" lvl="0" indent="0" algn="l" rtl="0">
              <a:lnSpc>
                <a:spcPct val="90000"/>
              </a:lnSpc>
              <a:spcBef>
                <a:spcPts val="600"/>
              </a:spcBef>
              <a:spcAft>
                <a:spcPts val="0"/>
              </a:spcAft>
              <a:buClr>
                <a:srgbClr val="000000"/>
              </a:buClr>
              <a:buSzPts val="1100"/>
              <a:buFont typeface="Arial"/>
              <a:buNone/>
            </a:pPr>
            <a:endParaRPr b="0" i="0" u="none" strike="noStrike" cap="none">
              <a:solidFill>
                <a:schemeClr val="lt1"/>
              </a:solidFill>
              <a:latin typeface="Arial"/>
              <a:ea typeface="Arial"/>
              <a:cs typeface="Arial"/>
              <a:sym typeface="Arial"/>
            </a:endParaRPr>
          </a:p>
          <a:p>
            <a:pPr marL="457200" marR="0" lvl="0" indent="-317500" algn="l" rtl="0">
              <a:lnSpc>
                <a:spcPct val="90000"/>
              </a:lnSpc>
              <a:spcBef>
                <a:spcPts val="600"/>
              </a:spcBef>
              <a:spcAft>
                <a:spcPts val="0"/>
              </a:spcAft>
              <a:buClr>
                <a:schemeClr val="lt1"/>
              </a:buClr>
              <a:buSzPts val="1400"/>
              <a:buFont typeface="Calibri"/>
              <a:buChar char="●"/>
            </a:pPr>
            <a:r>
              <a:rPr lang="en-GB" b="0" i="0" u="none" strike="noStrike" cap="none">
                <a:solidFill>
                  <a:schemeClr val="lt1"/>
                </a:solidFill>
                <a:latin typeface="Calibri"/>
                <a:ea typeface="Calibri"/>
                <a:cs typeface="Calibri"/>
                <a:sym typeface="Calibri"/>
              </a:rPr>
              <a:t>1xx - informational</a:t>
            </a:r>
            <a:endParaRPr b="0" i="0" u="none" strike="noStrike" cap="none">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GB" b="0" i="0" u="none" strike="noStrike" cap="none">
                <a:solidFill>
                  <a:schemeClr val="lt1"/>
                </a:solidFill>
                <a:latin typeface="Calibri"/>
                <a:ea typeface="Calibri"/>
                <a:cs typeface="Calibri"/>
                <a:sym typeface="Calibri"/>
              </a:rPr>
              <a:t>2xx - Success</a:t>
            </a:r>
            <a:endParaRPr b="0" i="0" u="none" strike="noStrike" cap="none">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GB" b="0" i="0" u="none" strike="noStrike" cap="none">
                <a:solidFill>
                  <a:schemeClr val="lt1"/>
                </a:solidFill>
                <a:latin typeface="Calibri"/>
                <a:ea typeface="Calibri"/>
                <a:cs typeface="Calibri"/>
                <a:sym typeface="Calibri"/>
              </a:rPr>
              <a:t>3xx - Redirectare</a:t>
            </a:r>
            <a:endParaRPr b="0" i="0" u="none" strike="noStrike" cap="none">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GB" b="0" i="0" u="none" strike="noStrike" cap="none">
                <a:solidFill>
                  <a:schemeClr val="lt1"/>
                </a:solidFill>
                <a:latin typeface="Calibri"/>
                <a:ea typeface="Calibri"/>
                <a:cs typeface="Calibri"/>
                <a:sym typeface="Calibri"/>
              </a:rPr>
              <a:t>4xx - Eroare de Client </a:t>
            </a:r>
            <a:endParaRPr b="0" i="0" u="none" strike="noStrike" cap="none">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GB" b="0" i="0" u="none" strike="noStrike" cap="none">
                <a:solidFill>
                  <a:schemeClr val="lt1"/>
                </a:solidFill>
                <a:latin typeface="Calibri"/>
                <a:ea typeface="Calibri"/>
                <a:cs typeface="Calibri"/>
                <a:sym typeface="Calibri"/>
              </a:rPr>
              <a:t>5xx - Eroare de Server </a:t>
            </a:r>
            <a:endParaRPr b="0" i="0" u="none" strike="noStrike" cap="none">
              <a:solidFill>
                <a:schemeClr val="lt1"/>
              </a:solidFill>
              <a:latin typeface="Calibri"/>
              <a:ea typeface="Calibri"/>
              <a:cs typeface="Calibri"/>
              <a:sym typeface="Calibri"/>
            </a:endParaRPr>
          </a:p>
          <a:p>
            <a:pPr marL="0" marR="0" lvl="0" indent="0" algn="l" rtl="0">
              <a:lnSpc>
                <a:spcPct val="90000"/>
              </a:lnSpc>
              <a:spcBef>
                <a:spcPts val="600"/>
              </a:spcBef>
              <a:spcAft>
                <a:spcPts val="60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302" name="Google Shape;302;g25419e3d83c_0_25"/>
          <p:cNvSpPr txBox="1">
            <a:spLocks noGrp="1"/>
          </p:cNvSpPr>
          <p:nvPr>
            <p:ph type="ctrTitle" idx="6"/>
          </p:nvPr>
        </p:nvSpPr>
        <p:spPr>
          <a:xfrm>
            <a:off x="218050" y="299825"/>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600"/>
              </a:spcAft>
              <a:buSzPts val="1100"/>
              <a:buNone/>
            </a:pPr>
            <a:r>
              <a:rPr lang="en-GB" sz="2200" b="1">
                <a:solidFill>
                  <a:schemeClr val="accent1"/>
                </a:solidFill>
                <a:latin typeface="Arial"/>
                <a:ea typeface="Arial"/>
                <a:cs typeface="Arial"/>
                <a:sym typeface="Arial"/>
              </a:rPr>
              <a:t>Coduri de răspuns HTTP</a:t>
            </a:r>
            <a:endParaRPr sz="1200">
              <a:solidFill>
                <a:schemeClr val="accent1"/>
              </a:solidFill>
            </a:endParaRPr>
          </a:p>
        </p:txBody>
      </p:sp>
      <p:cxnSp>
        <p:nvCxnSpPr>
          <p:cNvPr id="303" name="Google Shape;303;g25419e3d83c_0_25"/>
          <p:cNvCxnSpPr/>
          <p:nvPr/>
        </p:nvCxnSpPr>
        <p:spPr>
          <a:xfrm>
            <a:off x="311700" y="946750"/>
            <a:ext cx="85206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25419e3d83c_0_31"/>
          <p:cNvSpPr txBox="1">
            <a:spLocks noGrp="1"/>
          </p:cNvSpPr>
          <p:nvPr>
            <p:ph type="ctrTitle" idx="6"/>
          </p:nvPr>
        </p:nvSpPr>
        <p:spPr>
          <a:xfrm>
            <a:off x="2104975" y="340150"/>
            <a:ext cx="3663600" cy="606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600"/>
              </a:spcAft>
              <a:buSzPts val="1100"/>
              <a:buNone/>
            </a:pPr>
            <a:r>
              <a:rPr lang="en-GB" sz="2200" b="1">
                <a:solidFill>
                  <a:schemeClr val="accent1"/>
                </a:solidFill>
                <a:latin typeface="Arial"/>
                <a:ea typeface="Arial"/>
                <a:cs typeface="Arial"/>
                <a:sym typeface="Arial"/>
              </a:rPr>
              <a:t>POSTMAN - Introducere</a:t>
            </a:r>
            <a:endParaRPr sz="1200">
              <a:solidFill>
                <a:schemeClr val="accent1"/>
              </a:solidFill>
            </a:endParaRPr>
          </a:p>
        </p:txBody>
      </p:sp>
      <p:cxnSp>
        <p:nvCxnSpPr>
          <p:cNvPr id="309" name="Google Shape;309;g25419e3d83c_0_31"/>
          <p:cNvCxnSpPr/>
          <p:nvPr/>
        </p:nvCxnSpPr>
        <p:spPr>
          <a:xfrm>
            <a:off x="311700" y="946750"/>
            <a:ext cx="8520600" cy="0"/>
          </a:xfrm>
          <a:prstGeom prst="straightConnector1">
            <a:avLst/>
          </a:prstGeom>
          <a:noFill/>
          <a:ln w="9525" cap="flat" cmpd="sng">
            <a:solidFill>
              <a:schemeClr val="accent1"/>
            </a:solidFill>
            <a:prstDash val="solid"/>
            <a:round/>
            <a:headEnd type="none" w="sm" len="sm"/>
            <a:tailEnd type="none" w="sm" len="sm"/>
          </a:ln>
        </p:spPr>
      </p:cxnSp>
      <p:sp>
        <p:nvSpPr>
          <p:cNvPr id="310" name="Google Shape;310;g25419e3d83c_0_31"/>
          <p:cNvSpPr txBox="1"/>
          <p:nvPr/>
        </p:nvSpPr>
        <p:spPr>
          <a:xfrm>
            <a:off x="408050" y="1449200"/>
            <a:ext cx="8424300" cy="2599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1300"/>
              <a:buFont typeface="Arial"/>
              <a:buNone/>
            </a:pPr>
            <a:r>
              <a:rPr lang="en-GB" sz="1600" i="0" u="none" strike="noStrike" cap="none">
                <a:solidFill>
                  <a:schemeClr val="lt1"/>
                </a:solidFill>
                <a:latin typeface="Calibri"/>
                <a:ea typeface="Calibri"/>
                <a:cs typeface="Calibri"/>
                <a:sym typeface="Calibri"/>
              </a:rPr>
              <a:t>Postman este un software independent care este folosit pentru crearea, design-ul, modificarea si testarea de API. </a:t>
            </a:r>
            <a:endParaRPr sz="160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endParaRPr sz="1600">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r>
              <a:rPr lang="en-GB" sz="1600" i="0" u="none" strike="noStrike" cap="none">
                <a:solidFill>
                  <a:schemeClr val="lt1"/>
                </a:solidFill>
                <a:latin typeface="Calibri"/>
                <a:ea typeface="Calibri"/>
                <a:cs typeface="Calibri"/>
                <a:sym typeface="Calibri"/>
              </a:rPr>
              <a:t>Este un GUI simplu folosit pentru trimiterea si vizualizarea requesturilor si raspunsurilor HTTP. </a:t>
            </a:r>
            <a:endParaRPr sz="160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endParaRPr sz="1600">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r>
              <a:rPr lang="en-GB" sz="1600" i="0" u="none" strike="noStrike" cap="none">
                <a:solidFill>
                  <a:schemeClr val="lt1"/>
                </a:solidFill>
                <a:latin typeface="Calibri"/>
                <a:ea typeface="Calibri"/>
                <a:cs typeface="Calibri"/>
                <a:sym typeface="Calibri"/>
              </a:rPr>
              <a:t>Prin intermediul aplicatiei Postman putem sa trimitem un request de API catre server si sa vizualizam raspunsul detaliat cu scopul analizei si evaluarii acestuia.</a:t>
            </a:r>
            <a:endParaRPr sz="1600"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r>
              <a:rPr lang="en-GB" sz="1600" i="0" u="none" strike="noStrike" cap="none">
                <a:solidFill>
                  <a:schemeClr val="lt1"/>
                </a:solidFill>
                <a:latin typeface="Calibri"/>
                <a:ea typeface="Calibri"/>
                <a:cs typeface="Calibri"/>
                <a:sym typeface="Calibri"/>
              </a:rPr>
              <a:t>Este folosit foarte mult de catre testeri si developeri pentru o acoperire mai buna a aplicatiei. </a:t>
            </a:r>
            <a:endParaRPr sz="1600" i="0" u="none" strike="noStrike" cap="non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25419e3d83c_0_37"/>
          <p:cNvSpPr txBox="1"/>
          <p:nvPr/>
        </p:nvSpPr>
        <p:spPr>
          <a:xfrm>
            <a:off x="311700" y="1637125"/>
            <a:ext cx="8520600" cy="15978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90000"/>
              </a:lnSpc>
              <a:spcBef>
                <a:spcPts val="1000"/>
              </a:spcBef>
              <a:spcAft>
                <a:spcPts val="0"/>
              </a:spcAft>
              <a:buClr>
                <a:schemeClr val="lt1"/>
              </a:buClr>
              <a:buSzPts val="1700"/>
              <a:buFont typeface="Calibri"/>
              <a:buAutoNum type="arabicPeriod"/>
            </a:pPr>
            <a:r>
              <a:rPr lang="en-GB" sz="1700" b="0" i="0" u="none" strike="noStrike" cap="none">
                <a:solidFill>
                  <a:schemeClr val="lt1"/>
                </a:solidFill>
                <a:latin typeface="Calibri"/>
                <a:ea typeface="Calibri"/>
                <a:cs typeface="Calibri"/>
                <a:sym typeface="Calibri"/>
              </a:rPr>
              <a:t>Acceseaza site-ul </a:t>
            </a:r>
            <a:r>
              <a:rPr lang="en-GB" sz="1700" b="0" i="0" u="sng" strike="noStrike" cap="none">
                <a:solidFill>
                  <a:schemeClr val="hlink"/>
                </a:solidFill>
                <a:latin typeface="Calibri"/>
                <a:ea typeface="Calibri"/>
                <a:cs typeface="Calibri"/>
                <a:sym typeface="Calibri"/>
                <a:hlinkClick r:id="rId3"/>
              </a:rPr>
              <a:t>https://www.postman.com/downloads/</a:t>
            </a:r>
            <a:r>
              <a:rPr lang="en-GB" sz="1700" b="0" i="0" u="none" strike="noStrike" cap="none">
                <a:solidFill>
                  <a:schemeClr val="lt1"/>
                </a:solidFill>
                <a:latin typeface="Calibri"/>
                <a:ea typeface="Calibri"/>
                <a:cs typeface="Calibri"/>
                <a:sym typeface="Calibri"/>
              </a:rPr>
              <a:t> si alege sistemul de operare al laptopului/desktop-ului pe care lucrezi. Descarcarea va porni automat</a:t>
            </a:r>
            <a:endParaRPr sz="1700" b="0" i="0" u="none" strike="noStrike" cap="none">
              <a:solidFill>
                <a:schemeClr val="lt1"/>
              </a:solidFill>
              <a:latin typeface="Calibri"/>
              <a:ea typeface="Calibri"/>
              <a:cs typeface="Calibri"/>
              <a:sym typeface="Calibri"/>
            </a:endParaRPr>
          </a:p>
          <a:p>
            <a:pPr marL="457200" marR="0" lvl="0" indent="-336550" algn="l" rtl="0">
              <a:lnSpc>
                <a:spcPct val="90000"/>
              </a:lnSpc>
              <a:spcBef>
                <a:spcPts val="0"/>
              </a:spcBef>
              <a:spcAft>
                <a:spcPts val="0"/>
              </a:spcAft>
              <a:buClr>
                <a:schemeClr val="lt1"/>
              </a:buClr>
              <a:buSzPts val="1700"/>
              <a:buFont typeface="Calibri"/>
              <a:buAutoNum type="arabicPeriod"/>
            </a:pPr>
            <a:r>
              <a:rPr lang="en-GB" sz="1700" b="0" i="0" u="none" strike="noStrike" cap="none">
                <a:solidFill>
                  <a:schemeClr val="lt1"/>
                </a:solidFill>
                <a:latin typeface="Calibri"/>
                <a:ea typeface="Calibri"/>
                <a:cs typeface="Calibri"/>
                <a:sym typeface="Calibri"/>
              </a:rPr>
              <a:t>Dupa ce descarcarea s-a finalizat, deschideti si rulati aplicatia pentru pornirea instalarii</a:t>
            </a:r>
            <a:endParaRPr sz="1700" b="0" i="0" u="none" strike="noStrike" cap="none">
              <a:solidFill>
                <a:schemeClr val="lt1"/>
              </a:solidFill>
              <a:latin typeface="Calibri"/>
              <a:ea typeface="Calibri"/>
              <a:cs typeface="Calibri"/>
              <a:sym typeface="Calibri"/>
            </a:endParaRPr>
          </a:p>
          <a:p>
            <a:pPr marL="457200" marR="0" lvl="0" indent="-336550" algn="l" rtl="0">
              <a:lnSpc>
                <a:spcPct val="90000"/>
              </a:lnSpc>
              <a:spcBef>
                <a:spcPts val="0"/>
              </a:spcBef>
              <a:spcAft>
                <a:spcPts val="0"/>
              </a:spcAft>
              <a:buClr>
                <a:schemeClr val="lt1"/>
              </a:buClr>
              <a:buSzPts val="1700"/>
              <a:buFont typeface="Calibri"/>
              <a:buAutoNum type="arabicPeriod"/>
            </a:pPr>
            <a:r>
              <a:rPr lang="en-GB" sz="1700" b="0" i="0" u="none" strike="noStrike" cap="none">
                <a:solidFill>
                  <a:schemeClr val="lt1"/>
                </a:solidFill>
                <a:latin typeface="Calibri"/>
                <a:ea typeface="Calibri"/>
                <a:cs typeface="Calibri"/>
                <a:sym typeface="Calibri"/>
              </a:rPr>
              <a:t>In fereastra care se deschide, apasati pe </a:t>
            </a:r>
            <a:r>
              <a:rPr lang="en-GB" sz="1700" b="1" i="1" u="none" strike="noStrike" cap="none">
                <a:solidFill>
                  <a:schemeClr val="accent1"/>
                </a:solidFill>
                <a:latin typeface="Calibri"/>
                <a:ea typeface="Calibri"/>
                <a:cs typeface="Calibri"/>
                <a:sym typeface="Calibri"/>
              </a:rPr>
              <a:t>Signup for a Postman Account </a:t>
            </a:r>
            <a:r>
              <a:rPr lang="en-GB" sz="1700" b="0" i="0" u="none" strike="noStrike" cap="none">
                <a:solidFill>
                  <a:schemeClr val="lt1"/>
                </a:solidFill>
                <a:latin typeface="Calibri"/>
                <a:ea typeface="Calibri"/>
                <a:cs typeface="Calibri"/>
                <a:sym typeface="Calibri"/>
              </a:rPr>
              <a:t>si incepeti instalarea</a:t>
            </a:r>
            <a:endParaRPr sz="1700" b="0" i="0" u="none" strike="noStrike" cap="none">
              <a:solidFill>
                <a:schemeClr val="lt1"/>
              </a:solidFill>
              <a:latin typeface="Calibri"/>
              <a:ea typeface="Calibri"/>
              <a:cs typeface="Calibri"/>
              <a:sym typeface="Calibri"/>
            </a:endParaRPr>
          </a:p>
          <a:p>
            <a:pPr marL="457200" marR="0" lvl="0" indent="-336550" algn="l" rtl="0">
              <a:lnSpc>
                <a:spcPct val="90000"/>
              </a:lnSpc>
              <a:spcBef>
                <a:spcPts val="0"/>
              </a:spcBef>
              <a:spcAft>
                <a:spcPts val="0"/>
              </a:spcAft>
              <a:buClr>
                <a:schemeClr val="lt1"/>
              </a:buClr>
              <a:buSzPts val="1700"/>
              <a:buFont typeface="Calibri"/>
              <a:buAutoNum type="arabicPeriod"/>
            </a:pPr>
            <a:r>
              <a:rPr lang="en-GB" sz="1700" b="0" i="0" u="none" strike="noStrike" cap="none">
                <a:solidFill>
                  <a:schemeClr val="lt1"/>
                </a:solidFill>
                <a:latin typeface="Calibri"/>
                <a:ea typeface="Calibri"/>
                <a:cs typeface="Calibri"/>
                <a:sym typeface="Calibri"/>
              </a:rPr>
              <a:t>La final dati click pe</a:t>
            </a:r>
            <a:r>
              <a:rPr lang="en-GB" sz="1700" b="1" i="1" u="none" strike="noStrike" cap="none">
                <a:solidFill>
                  <a:schemeClr val="accent1"/>
                </a:solidFill>
                <a:latin typeface="Calibri"/>
                <a:ea typeface="Calibri"/>
                <a:cs typeface="Calibri"/>
                <a:sym typeface="Calibri"/>
              </a:rPr>
              <a:t> Save My Preferences</a:t>
            </a:r>
            <a:r>
              <a:rPr lang="en-GB" sz="1700" b="0" i="0" u="none" strike="noStrike" cap="none">
                <a:solidFill>
                  <a:schemeClr val="lt1"/>
                </a:solidFill>
                <a:latin typeface="Calibri"/>
                <a:ea typeface="Calibri"/>
                <a:cs typeface="Calibri"/>
                <a:sym typeface="Calibri"/>
              </a:rPr>
              <a:t>. Veți vedea ecranul de Startup</a:t>
            </a:r>
            <a:endParaRPr sz="900" b="0" i="0" u="none" strike="noStrike" cap="none">
              <a:solidFill>
                <a:schemeClr val="lt1"/>
              </a:solidFill>
              <a:latin typeface="Arial"/>
              <a:ea typeface="Arial"/>
              <a:cs typeface="Arial"/>
              <a:sym typeface="Arial"/>
            </a:endParaRPr>
          </a:p>
        </p:txBody>
      </p:sp>
      <p:sp>
        <p:nvSpPr>
          <p:cNvPr id="316" name="Google Shape;316;g25419e3d83c_0_37"/>
          <p:cNvSpPr txBox="1">
            <a:spLocks noGrp="1"/>
          </p:cNvSpPr>
          <p:nvPr>
            <p:ph type="ctrTitle" idx="6"/>
          </p:nvPr>
        </p:nvSpPr>
        <p:spPr>
          <a:xfrm>
            <a:off x="218050" y="299825"/>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600"/>
              </a:spcAft>
              <a:buSzPts val="1100"/>
              <a:buNone/>
            </a:pPr>
            <a:r>
              <a:rPr lang="en-GB" sz="2600" b="1">
                <a:solidFill>
                  <a:schemeClr val="accent1"/>
                </a:solidFill>
                <a:latin typeface="Arial"/>
                <a:ea typeface="Arial"/>
                <a:cs typeface="Arial"/>
                <a:sym typeface="Arial"/>
              </a:rPr>
              <a:t>Descarcarea si instalarea aplicației POSTMAN</a:t>
            </a:r>
            <a:endParaRPr sz="1400" b="1">
              <a:solidFill>
                <a:schemeClr val="accent1"/>
              </a:solidFill>
              <a:latin typeface="Arial"/>
              <a:ea typeface="Arial"/>
              <a:cs typeface="Arial"/>
              <a:sym typeface="Arial"/>
            </a:endParaRPr>
          </a:p>
        </p:txBody>
      </p:sp>
      <p:cxnSp>
        <p:nvCxnSpPr>
          <p:cNvPr id="317" name="Google Shape;317;g25419e3d83c_0_37"/>
          <p:cNvCxnSpPr/>
          <p:nvPr/>
        </p:nvCxnSpPr>
        <p:spPr>
          <a:xfrm>
            <a:off x="311700" y="946750"/>
            <a:ext cx="85206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25419e3d83c_0_43"/>
          <p:cNvSpPr txBox="1"/>
          <p:nvPr/>
        </p:nvSpPr>
        <p:spPr>
          <a:xfrm>
            <a:off x="311700" y="1195875"/>
            <a:ext cx="8520600" cy="3492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13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New</a:t>
            </a:r>
            <a:r>
              <a:rPr lang="en-GB" i="0" u="none" strike="noStrike" cap="none">
                <a:solidFill>
                  <a:schemeClr val="lt1"/>
                </a:solidFill>
                <a:latin typeface="Calibri"/>
                <a:ea typeface="Calibri"/>
                <a:cs typeface="Calibri"/>
                <a:sym typeface="Calibri"/>
              </a:rPr>
              <a:t>  - Opțiune folosită pentru a crea un nou request, colecție sau mediu de testare (sau alte elemente utile pentru dezvoltare)</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Import</a:t>
            </a:r>
            <a:r>
              <a:rPr lang="en-GB" i="0" u="none" strike="noStrike" cap="none">
                <a:solidFill>
                  <a:schemeClr val="lt1"/>
                </a:solidFill>
                <a:latin typeface="Calibri"/>
                <a:ea typeface="Calibri"/>
                <a:cs typeface="Calibri"/>
                <a:sym typeface="Calibri"/>
              </a:rPr>
              <a:t> – Opțiune folosită pentru importarea colecțiilor din exterior</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My Workspace </a:t>
            </a:r>
            <a:r>
              <a:rPr lang="en-GB" i="0" u="none" strike="noStrike" cap="none">
                <a:solidFill>
                  <a:schemeClr val="lt1"/>
                </a:solidFill>
                <a:latin typeface="Calibri"/>
                <a:ea typeface="Calibri"/>
                <a:cs typeface="Calibri"/>
                <a:sym typeface="Calibri"/>
              </a:rPr>
              <a:t>– Un concept similar cu cel de proiect, în care se vor stoca toate requesturile din cadrul organizației sau echipei</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Invite</a:t>
            </a:r>
            <a:r>
              <a:rPr lang="en-GB" i="0" u="none" strike="noStrike" cap="none">
                <a:solidFill>
                  <a:schemeClr val="lt1"/>
                </a:solidFill>
                <a:latin typeface="Calibri"/>
                <a:ea typeface="Calibri"/>
                <a:cs typeface="Calibri"/>
                <a:sym typeface="Calibri"/>
              </a:rPr>
              <a:t> – Opțiune folosită pentru a invita alți oameni sa colaboreze la proiectul nostru. </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History</a:t>
            </a:r>
            <a:r>
              <a:rPr lang="en-GB" i="0" u="none" strike="noStrike" cap="none">
                <a:solidFill>
                  <a:schemeClr val="lt1"/>
                </a:solidFill>
                <a:latin typeface="Calibri"/>
                <a:ea typeface="Calibri"/>
                <a:cs typeface="Calibri"/>
                <a:sym typeface="Calibri"/>
              </a:rPr>
              <a:t> – Contine toate request-urile trimise anterior in workspace-ul curent </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Collections</a:t>
            </a:r>
            <a:r>
              <a:rPr lang="en-GB" i="0" u="none" strike="noStrike" cap="none">
                <a:solidFill>
                  <a:schemeClr val="lt1"/>
                </a:solidFill>
                <a:latin typeface="Calibri"/>
                <a:ea typeface="Calibri"/>
                <a:cs typeface="Calibri"/>
                <a:sym typeface="Calibri"/>
              </a:rPr>
              <a:t> – Contine o serie de requesturi care sunt grupate in functie de diverse obiective. O colectie poate contine subfoldere. Subfolderele si requesturile pot fi dublate (desi nu se recomanda)</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Request tab </a:t>
            </a:r>
            <a:r>
              <a:rPr lang="en-GB" i="0" u="none" strike="noStrike" cap="none">
                <a:solidFill>
                  <a:schemeClr val="lt1"/>
                </a:solidFill>
                <a:latin typeface="Calibri"/>
                <a:ea typeface="Calibri"/>
                <a:cs typeface="Calibri"/>
                <a:sym typeface="Calibri"/>
              </a:rPr>
              <a:t>– Arata numele request-urilor pe care le ai deschise </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3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HTTP Request </a:t>
            </a:r>
            <a:r>
              <a:rPr lang="en-GB" i="0" u="none" strike="noStrike" cap="none">
                <a:solidFill>
                  <a:schemeClr val="lt1"/>
                </a:solidFill>
                <a:latin typeface="Calibri"/>
                <a:ea typeface="Calibri"/>
                <a:cs typeface="Calibri"/>
                <a:sym typeface="Calibri"/>
              </a:rPr>
              <a:t>– Contine un dropdown cu mai multe metode de HTTP cum ar fi GET, POST, COPY, DELETE, etc. In testarea de API, cele mai folosite metode sunt GET si POST. </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0"/>
              </a:spcBef>
              <a:spcAft>
                <a:spcPts val="600"/>
              </a:spcAft>
              <a:buClr>
                <a:srgbClr val="000000"/>
              </a:buClr>
              <a:buSzPts val="600"/>
              <a:buFont typeface="Arial"/>
              <a:buNone/>
            </a:pPr>
            <a:endParaRPr sz="600" b="0" i="0" u="none" strike="noStrike" cap="none">
              <a:solidFill>
                <a:schemeClr val="lt1"/>
              </a:solidFill>
              <a:latin typeface="Arial"/>
              <a:ea typeface="Arial"/>
              <a:cs typeface="Arial"/>
              <a:sym typeface="Arial"/>
            </a:endParaRPr>
          </a:p>
        </p:txBody>
      </p:sp>
      <p:sp>
        <p:nvSpPr>
          <p:cNvPr id="323" name="Google Shape;323;g25419e3d83c_0_43"/>
          <p:cNvSpPr txBox="1">
            <a:spLocks noGrp="1"/>
          </p:cNvSpPr>
          <p:nvPr>
            <p:ph type="ctrTitle" idx="6"/>
          </p:nvPr>
        </p:nvSpPr>
        <p:spPr>
          <a:xfrm>
            <a:off x="218050" y="299825"/>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600"/>
              </a:spcAft>
              <a:buSzPts val="1100"/>
              <a:buNone/>
            </a:pPr>
            <a:r>
              <a:rPr lang="en-GB" sz="2300" b="1">
                <a:solidFill>
                  <a:schemeClr val="accent1"/>
                </a:solidFill>
                <a:latin typeface="Arial"/>
                <a:ea typeface="Arial"/>
                <a:cs typeface="Arial"/>
                <a:sym typeface="Arial"/>
              </a:rPr>
              <a:t>Componente ale aplicației POSTMAN</a:t>
            </a:r>
            <a:endParaRPr sz="100">
              <a:solidFill>
                <a:schemeClr val="accent1"/>
              </a:solidFill>
            </a:endParaRPr>
          </a:p>
        </p:txBody>
      </p:sp>
      <p:cxnSp>
        <p:nvCxnSpPr>
          <p:cNvPr id="324" name="Google Shape;324;g25419e3d83c_0_43"/>
          <p:cNvCxnSpPr/>
          <p:nvPr/>
        </p:nvCxnSpPr>
        <p:spPr>
          <a:xfrm>
            <a:off x="311700" y="946750"/>
            <a:ext cx="85206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5419e3d83c_0_49"/>
          <p:cNvSpPr txBox="1"/>
          <p:nvPr/>
        </p:nvSpPr>
        <p:spPr>
          <a:xfrm>
            <a:off x="311700" y="1163875"/>
            <a:ext cx="8520600" cy="3603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11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Request URL </a:t>
            </a:r>
            <a:r>
              <a:rPr lang="en-GB" i="0" u="none" strike="noStrike" cap="none">
                <a:solidFill>
                  <a:schemeClr val="lt1"/>
                </a:solidFill>
                <a:latin typeface="Calibri"/>
                <a:ea typeface="Calibri"/>
                <a:cs typeface="Calibri"/>
                <a:sym typeface="Calibri"/>
              </a:rPr>
              <a:t>– Mai  poarta numele de endpoint, si reprezinta un link pe care API-ul il va folosi pentru comunicare </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1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Save</a:t>
            </a:r>
            <a:r>
              <a:rPr lang="en-GB" i="0" u="none" strike="noStrike" cap="none">
                <a:solidFill>
                  <a:schemeClr val="lt1"/>
                </a:solidFill>
                <a:latin typeface="Calibri"/>
                <a:ea typeface="Calibri"/>
                <a:cs typeface="Calibri"/>
                <a:sym typeface="Calibri"/>
              </a:rPr>
              <a:t> –  Optiune pentru a salva noul request sau pentru a actualiza un request creat anterior in urma unor schimbari </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1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Params</a:t>
            </a:r>
            <a:r>
              <a:rPr lang="en-GB" i="0" u="none" strike="noStrike" cap="none">
                <a:solidFill>
                  <a:schemeClr val="lt1"/>
                </a:solidFill>
                <a:latin typeface="Calibri"/>
                <a:ea typeface="Calibri"/>
                <a:cs typeface="Calibri"/>
                <a:sym typeface="Calibri"/>
              </a:rPr>
              <a:t> –  Stocheaza parameterii necesari pentru filtrarea unui request sub forma unei perechi cheie-valoare</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1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Authorization</a:t>
            </a:r>
            <a:r>
              <a:rPr lang="en-GB" i="0" u="none" strike="noStrike" cap="none">
                <a:solidFill>
                  <a:schemeClr val="lt1"/>
                </a:solidFill>
                <a:latin typeface="Calibri"/>
                <a:ea typeface="Calibri"/>
                <a:cs typeface="Calibri"/>
                <a:sym typeface="Calibri"/>
              </a:rPr>
              <a:t>  - Loc in  care sunt stocate datele de autentificare pentru a putea fi autorizati sa executam request-ul. Aici vom pune token-ul pentru Oauth daca este necesar.</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1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Headers</a:t>
            </a:r>
            <a:r>
              <a:rPr lang="en-GB" i="0" u="none" strike="noStrike" cap="none">
                <a:solidFill>
                  <a:schemeClr val="lt1"/>
                </a:solidFill>
                <a:latin typeface="Calibri"/>
                <a:ea typeface="Calibri"/>
                <a:cs typeface="Calibri"/>
                <a:sym typeface="Calibri"/>
              </a:rPr>
              <a:t> – Headers este locul in care vom defini informatii legate de tipul request-ului cum ar fi content type JSON. In practica, tot aici se face si autorizarea</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1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Body</a:t>
            </a:r>
            <a:r>
              <a:rPr lang="en-GB" i="0" u="none" strike="noStrike" cap="none">
                <a:solidFill>
                  <a:schemeClr val="lt1"/>
                </a:solidFill>
                <a:latin typeface="Calibri"/>
                <a:ea typeface="Calibri"/>
                <a:cs typeface="Calibri"/>
                <a:sym typeface="Calibri"/>
              </a:rPr>
              <a:t> –  Informatia care va fi pasata API-ului intr-un request de POST, PUT sau PATCH .</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1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Pre-request Script </a:t>
            </a:r>
            <a:r>
              <a:rPr lang="en-GB" i="0" u="none" strike="noStrike" cap="none">
                <a:solidFill>
                  <a:schemeClr val="lt1"/>
                </a:solidFill>
                <a:latin typeface="Calibri"/>
                <a:ea typeface="Calibri"/>
                <a:cs typeface="Calibri"/>
                <a:sym typeface="Calibri"/>
              </a:rPr>
              <a:t>– Bucati de cod care vor fi executate automat inainte de request. Cele mai des folosite scripturi sunt cele pentru setarea mediului </a:t>
            </a:r>
            <a:endParaRPr i="0" u="none" strike="noStrike" cap="none">
              <a:solidFill>
                <a:schemeClr val="lt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1100"/>
              <a:buFont typeface="Arial"/>
              <a:buNone/>
            </a:pPr>
            <a:r>
              <a:rPr lang="en-GB" i="0" u="none" strike="noStrike" cap="none">
                <a:solidFill>
                  <a:schemeClr val="lt1"/>
                </a:solidFill>
                <a:latin typeface="Calibri"/>
                <a:ea typeface="Calibri"/>
                <a:cs typeface="Calibri"/>
                <a:sym typeface="Calibri"/>
              </a:rPr>
              <a:t>•</a:t>
            </a:r>
            <a:r>
              <a:rPr lang="en-GB" b="1" i="0" u="none" strike="noStrike" cap="none">
                <a:solidFill>
                  <a:schemeClr val="lt1"/>
                </a:solidFill>
                <a:latin typeface="Calibri"/>
                <a:ea typeface="Calibri"/>
                <a:cs typeface="Calibri"/>
                <a:sym typeface="Calibri"/>
              </a:rPr>
              <a:t>Tests</a:t>
            </a:r>
            <a:r>
              <a:rPr lang="en-GB" i="0" u="none" strike="noStrike" cap="none">
                <a:solidFill>
                  <a:schemeClr val="lt1"/>
                </a:solidFill>
                <a:latin typeface="Calibri"/>
                <a:ea typeface="Calibri"/>
                <a:cs typeface="Calibri"/>
                <a:sym typeface="Calibri"/>
              </a:rPr>
              <a:t> – Bucati de cod executate automat dupa executarea request-ului cu scopul de a verifica daca raspunsul returnat in timpul executarii testului este cel asteptat (mesaj, cod, timp de executie, informatii etc)</a:t>
            </a:r>
            <a:endParaRPr sz="700" i="0" u="none" strike="noStrike" cap="none">
              <a:solidFill>
                <a:schemeClr val="lt1"/>
              </a:solidFill>
              <a:latin typeface="Calibri"/>
              <a:ea typeface="Calibri"/>
              <a:cs typeface="Calibri"/>
              <a:sym typeface="Calibri"/>
            </a:endParaRPr>
          </a:p>
        </p:txBody>
      </p:sp>
      <p:sp>
        <p:nvSpPr>
          <p:cNvPr id="330" name="Google Shape;330;g25419e3d83c_0_49"/>
          <p:cNvSpPr txBox="1">
            <a:spLocks noGrp="1"/>
          </p:cNvSpPr>
          <p:nvPr>
            <p:ph type="ctrTitle" idx="6"/>
          </p:nvPr>
        </p:nvSpPr>
        <p:spPr>
          <a:xfrm>
            <a:off x="218050" y="299825"/>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600"/>
              </a:spcAft>
              <a:buSzPts val="1100"/>
              <a:buNone/>
            </a:pPr>
            <a:r>
              <a:rPr lang="en-GB" sz="2300" b="1">
                <a:solidFill>
                  <a:schemeClr val="accent1"/>
                </a:solidFill>
                <a:latin typeface="Arial"/>
                <a:ea typeface="Arial"/>
                <a:cs typeface="Arial"/>
                <a:sym typeface="Arial"/>
              </a:rPr>
              <a:t>…Componente ale aplicației POSTMAN</a:t>
            </a:r>
            <a:endParaRPr sz="2300" b="1">
              <a:latin typeface="Arial"/>
              <a:ea typeface="Arial"/>
              <a:cs typeface="Arial"/>
              <a:sym typeface="Arial"/>
            </a:endParaRPr>
          </a:p>
        </p:txBody>
      </p:sp>
      <p:cxnSp>
        <p:nvCxnSpPr>
          <p:cNvPr id="331" name="Google Shape;331;g25419e3d83c_0_49"/>
          <p:cNvCxnSpPr/>
          <p:nvPr/>
        </p:nvCxnSpPr>
        <p:spPr>
          <a:xfrm>
            <a:off x="311700" y="946750"/>
            <a:ext cx="85206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0c0645ead7_0_0"/>
          <p:cNvSpPr txBox="1">
            <a:spLocks noGrp="1"/>
          </p:cNvSpPr>
          <p:nvPr>
            <p:ph type="ctrTitle" idx="6"/>
          </p:nvPr>
        </p:nvSpPr>
        <p:spPr>
          <a:xfrm>
            <a:off x="311700" y="644550"/>
            <a:ext cx="35523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solidFill>
                  <a:schemeClr val="accent1"/>
                </a:solidFill>
              </a:rPr>
              <a:t>Sfaturi generale</a:t>
            </a:r>
            <a:endParaRPr b="1">
              <a:solidFill>
                <a:schemeClr val="accent1"/>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09" name="Google Shape;209;g10c0645ead7_0_0"/>
          <p:cNvSpPr txBox="1"/>
          <p:nvPr/>
        </p:nvSpPr>
        <p:spPr>
          <a:xfrm>
            <a:off x="311700" y="1416500"/>
            <a:ext cx="8520600" cy="3417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tratați cu </a:t>
            </a:r>
            <a:r>
              <a:rPr lang="en-GB" sz="1500" b="1" i="0" u="none" strike="noStrike" cap="none">
                <a:solidFill>
                  <a:schemeClr val="accent1"/>
                </a:solidFill>
                <a:latin typeface="Roboto"/>
                <a:ea typeface="Roboto"/>
                <a:cs typeface="Roboto"/>
                <a:sym typeface="Roboto"/>
              </a:rPr>
              <a:t>seriozitate</a:t>
            </a:r>
            <a:r>
              <a:rPr lang="en-GB" sz="1500" b="1" i="0" u="none" strike="noStrike" cap="none">
                <a:solidFill>
                  <a:schemeClr val="lt1"/>
                </a:solidFill>
                <a:latin typeface="Roboto"/>
                <a:ea typeface="Roboto"/>
                <a:cs typeface="Roboto"/>
                <a:sym typeface="Roboto"/>
              </a:rPr>
              <a:t> și </a:t>
            </a:r>
            <a:r>
              <a:rPr lang="en-GB" sz="1500" b="1" i="0" u="none" strike="noStrike" cap="none">
                <a:solidFill>
                  <a:schemeClr val="accent1"/>
                </a:solidFill>
                <a:latin typeface="Roboto"/>
                <a:ea typeface="Roboto"/>
                <a:cs typeface="Roboto"/>
                <a:sym typeface="Roboto"/>
              </a:rPr>
              <a:t>profesionalism</a:t>
            </a:r>
            <a:r>
              <a:rPr lang="en-GB" sz="1500" b="1" i="0" u="none" strike="noStrike" cap="none">
                <a:solidFill>
                  <a:schemeClr val="lt1"/>
                </a:solidFill>
                <a:latin typeface="Roboto"/>
                <a:ea typeface="Roboto"/>
                <a:cs typeface="Roboto"/>
                <a:sym typeface="Roboto"/>
              </a:rPr>
              <a:t> acest nou obiectiv.</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Cei care își ating obiectivele nu sunt întotdeauna cei mai smart, dar întotdeauna vor fi cei mai </a:t>
            </a:r>
            <a:r>
              <a:rPr lang="en-GB" sz="1500" b="1" i="0" u="none" strike="noStrike" cap="none">
                <a:solidFill>
                  <a:schemeClr val="accent1"/>
                </a:solidFill>
                <a:latin typeface="Roboto"/>
                <a:ea typeface="Roboto"/>
                <a:cs typeface="Roboto"/>
                <a:sym typeface="Roboto"/>
              </a:rPr>
              <a:t>muncitori!.</a:t>
            </a:r>
            <a:endParaRPr sz="1500" b="1" i="0" u="none" strike="noStrike" cap="none">
              <a:solidFill>
                <a:schemeClr val="accen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Alocă-ți timp pentru studiu. Rutina dă </a:t>
            </a:r>
            <a:r>
              <a:rPr lang="en-GB" sz="1500" b="1" i="0" u="none" strike="noStrike" cap="none">
                <a:solidFill>
                  <a:schemeClr val="accent1"/>
                </a:solidFill>
                <a:latin typeface="Roboto"/>
                <a:ea typeface="Roboto"/>
                <a:cs typeface="Roboto"/>
                <a:sym typeface="Roboto"/>
              </a:rPr>
              <a:t>consistență</a:t>
            </a:r>
            <a:r>
              <a:rPr lang="en-GB" sz="1500" b="1" i="0" u="none" strike="noStrike" cap="none">
                <a:solidFill>
                  <a:schemeClr val="lt1"/>
                </a:solidFill>
                <a:latin typeface="Roboto"/>
                <a:ea typeface="Roboto"/>
                <a:cs typeface="Roboto"/>
                <a:sym typeface="Roboto"/>
              </a:rPr>
              <a:t>. Consistența dă </a:t>
            </a:r>
            <a:r>
              <a:rPr lang="en-GB" sz="1500" b="1" i="0" u="none" strike="noStrike" cap="none">
                <a:solidFill>
                  <a:schemeClr val="accent1"/>
                </a:solidFill>
                <a:latin typeface="Roboto"/>
                <a:ea typeface="Roboto"/>
                <a:cs typeface="Roboto"/>
                <a:sym typeface="Roboto"/>
              </a:rPr>
              <a:t>excelență</a:t>
            </a:r>
            <a:r>
              <a:rPr lang="en-GB" sz="1500" b="1" i="0" u="none" strike="noStrike" cap="none">
                <a:solidFill>
                  <a:schemeClr val="lt1"/>
                </a:solidFill>
                <a:latin typeface="Roboto"/>
                <a:ea typeface="Roboto"/>
                <a:cs typeface="Roboto"/>
                <a:sym typeface="Roboto"/>
              </a:rPr>
              <a:t>.</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faceți tot posibilul să participați la </a:t>
            </a:r>
            <a:r>
              <a:rPr lang="en-GB" sz="1500" b="1" i="0" u="none" strike="noStrike" cap="none">
                <a:solidFill>
                  <a:schemeClr val="accent1"/>
                </a:solidFill>
                <a:latin typeface="Roboto"/>
                <a:ea typeface="Roboto"/>
                <a:cs typeface="Roboto"/>
                <a:sym typeface="Roboto"/>
              </a:rPr>
              <a:t>toate</a:t>
            </a:r>
            <a:r>
              <a:rPr lang="en-GB" sz="1500" b="1" i="0" u="none" strike="noStrike" cap="none">
                <a:solidFill>
                  <a:schemeClr val="lt1"/>
                </a:solidFill>
                <a:latin typeface="Roboto"/>
                <a:ea typeface="Roboto"/>
                <a:cs typeface="Roboto"/>
                <a:sym typeface="Roboto"/>
              </a:rPr>
              <a:t> sesiunile live.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vă lăsați </a:t>
            </a:r>
            <a:r>
              <a:rPr lang="en-GB" sz="1500" b="1" i="0" u="none" strike="noStrike" cap="none">
                <a:solidFill>
                  <a:schemeClr val="accent1"/>
                </a:solidFill>
                <a:latin typeface="Roboto"/>
                <a:ea typeface="Roboto"/>
                <a:cs typeface="Roboto"/>
                <a:sym typeface="Roboto"/>
              </a:rPr>
              <a:t>comentarii</a:t>
            </a:r>
            <a:r>
              <a:rPr lang="en-GB" sz="1500" b="1" i="0" u="none" strike="noStrike" cap="none">
                <a:solidFill>
                  <a:schemeClr val="lt1"/>
                </a:solidFill>
                <a:latin typeface="Roboto"/>
                <a:ea typeface="Roboto"/>
                <a:cs typeface="Roboto"/>
                <a:sym typeface="Roboto"/>
              </a:rPr>
              <a:t> explicative în cod. Notițe pentru voi din viitor.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Recomand să vizualizați </a:t>
            </a:r>
            <a:r>
              <a:rPr lang="en-GB" sz="1500" b="1" i="0" u="none" strike="noStrike" cap="none">
                <a:solidFill>
                  <a:schemeClr val="accent1"/>
                </a:solidFill>
                <a:latin typeface="Roboto"/>
                <a:ea typeface="Roboto"/>
                <a:cs typeface="Roboto"/>
                <a:sym typeface="Roboto"/>
              </a:rPr>
              <a:t>înregistrarea</a:t>
            </a:r>
            <a:r>
              <a:rPr lang="en-GB" sz="1500" b="1" i="0" u="none" strike="noStrike" cap="none">
                <a:solidFill>
                  <a:schemeClr val="lt1"/>
                </a:solidFill>
                <a:latin typeface="Roboto"/>
                <a:ea typeface="Roboto"/>
                <a:cs typeface="Roboto"/>
                <a:sym typeface="Roboto"/>
              </a:rPr>
              <a:t>. Să vă notați aspectele importante + întrebări pentru trainer pentru ora următoare.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vă faceți </a:t>
            </a:r>
            <a:r>
              <a:rPr lang="en-GB" sz="1500" b="1" i="0" u="none" strike="noStrike" cap="none">
                <a:solidFill>
                  <a:schemeClr val="accent1"/>
                </a:solidFill>
                <a:latin typeface="Roboto"/>
                <a:ea typeface="Roboto"/>
                <a:cs typeface="Roboto"/>
                <a:sym typeface="Roboto"/>
              </a:rPr>
              <a:t>temele</a:t>
            </a:r>
            <a:r>
              <a:rPr lang="en-GB" sz="1500" b="1" i="0" u="none" strike="noStrike" cap="none">
                <a:solidFill>
                  <a:schemeClr val="lt1"/>
                </a:solidFill>
                <a:latin typeface="Roboto"/>
                <a:ea typeface="Roboto"/>
                <a:cs typeface="Roboto"/>
                <a:sym typeface="Roboto"/>
              </a:rPr>
              <a:t> și unde nu reușiți singuri, să întrebați pe </a:t>
            </a:r>
            <a:r>
              <a:rPr lang="en-GB" sz="1500" b="1" i="0" u="none" strike="noStrike" cap="none">
                <a:solidFill>
                  <a:schemeClr val="accent1"/>
                </a:solidFill>
                <a:latin typeface="Roboto"/>
                <a:ea typeface="Roboto"/>
                <a:cs typeface="Roboto"/>
                <a:sym typeface="Roboto"/>
              </a:rPr>
              <a:t>grup</a:t>
            </a:r>
            <a:r>
              <a:rPr lang="en-GB" sz="1500" b="1" i="0" u="none" strike="noStrike" cap="none">
                <a:solidFill>
                  <a:schemeClr val="lt1"/>
                </a:solidFill>
                <a:latin typeface="Roboto"/>
                <a:ea typeface="Roboto"/>
                <a:cs typeface="Roboto"/>
                <a:sym typeface="Roboto"/>
              </a:rPr>
              <a:t>. Trainerul va </a:t>
            </a:r>
            <a:r>
              <a:rPr lang="en-GB" sz="1500" b="1" i="0" u="none" strike="noStrike" cap="none">
                <a:solidFill>
                  <a:schemeClr val="accent1"/>
                </a:solidFill>
                <a:latin typeface="Roboto"/>
                <a:ea typeface="Roboto"/>
                <a:cs typeface="Roboto"/>
                <a:sym typeface="Roboto"/>
              </a:rPr>
              <a:t>răspunde</a:t>
            </a:r>
            <a:r>
              <a:rPr lang="en-GB" sz="1500" b="1" i="0" u="none" strike="noStrike" cap="none">
                <a:solidFill>
                  <a:schemeClr val="lt1"/>
                </a:solidFill>
                <a:latin typeface="Roboto"/>
                <a:ea typeface="Roboto"/>
                <a:cs typeface="Roboto"/>
                <a:sym typeface="Roboto"/>
              </a:rPr>
              <a:t> și vor beneficia și ceilalți cursanți de răspuns.</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Puteți chiar să faceți un grup doar de studenți și să vă întâlniți o dată pe săptămână să discutați temele </a:t>
            </a:r>
            <a:r>
              <a:rPr lang="en-GB" sz="1500" b="1" i="0" u="none" strike="noStrike" cap="none">
                <a:solidFill>
                  <a:schemeClr val="accent1"/>
                </a:solidFill>
                <a:latin typeface="Roboto"/>
                <a:ea typeface="Roboto"/>
                <a:cs typeface="Roboto"/>
                <a:sym typeface="Roboto"/>
              </a:rPr>
              <a:t>împreună</a:t>
            </a:r>
            <a:r>
              <a:rPr lang="en-GB" sz="1500" b="1" i="0" u="none" strike="noStrike" cap="none">
                <a:solidFill>
                  <a:schemeClr val="lt1"/>
                </a:solidFill>
                <a:latin typeface="Roboto"/>
                <a:ea typeface="Roboto"/>
                <a:cs typeface="Roboto"/>
                <a:sym typeface="Roboto"/>
              </a:rPr>
              <a:t>. Fiecare va veni cu o perspectivă nouă și în final toți vor avea de câștigat.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În timpul orelor, să aveți </a:t>
            </a:r>
            <a:r>
              <a:rPr lang="en-GB" sz="1500" b="1" i="0" u="none" strike="noStrike" cap="none">
                <a:solidFill>
                  <a:schemeClr val="accent1"/>
                </a:solidFill>
                <a:latin typeface="Roboto"/>
                <a:ea typeface="Roboto"/>
                <a:cs typeface="Roboto"/>
                <a:sym typeface="Roboto"/>
              </a:rPr>
              <a:t>curaj</a:t>
            </a:r>
            <a:r>
              <a:rPr lang="en-GB" sz="1500" b="1" i="0" u="none" strike="noStrike" cap="none">
                <a:solidFill>
                  <a:schemeClr val="lt1"/>
                </a:solidFill>
                <a:latin typeface="Roboto"/>
                <a:ea typeface="Roboto"/>
                <a:cs typeface="Roboto"/>
                <a:sym typeface="Roboto"/>
              </a:rPr>
              <a:t> să puneți </a:t>
            </a:r>
            <a:r>
              <a:rPr lang="en-GB" sz="1500" b="1" i="0" u="none" strike="noStrike" cap="none">
                <a:solidFill>
                  <a:schemeClr val="accent1"/>
                </a:solidFill>
                <a:latin typeface="Roboto"/>
                <a:ea typeface="Roboto"/>
                <a:cs typeface="Roboto"/>
                <a:sym typeface="Roboto"/>
              </a:rPr>
              <a:t>întrebări</a:t>
            </a:r>
            <a:r>
              <a:rPr lang="en-GB" sz="1500" b="1" i="0" u="none" strike="noStrike" cap="none">
                <a:solidFill>
                  <a:schemeClr val="lt1"/>
                </a:solidFill>
                <a:latin typeface="Roboto"/>
                <a:ea typeface="Roboto"/>
                <a:cs typeface="Roboto"/>
                <a:sym typeface="Roboto"/>
              </a:rPr>
              <a:t> când ceva nu e clar.</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Effect transition="in" filter="fade">
                                      <p:cBhvr>
                                        <p:cTn id="7" dur="1000"/>
                                        <p:tgtEl>
                                          <p:spTgt spid="2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xEl>
                                              <p:pRg st="1" end="1"/>
                                            </p:txEl>
                                          </p:spTgt>
                                        </p:tgtEl>
                                        <p:attrNameLst>
                                          <p:attrName>style.visibility</p:attrName>
                                        </p:attrNameLst>
                                      </p:cBhvr>
                                      <p:to>
                                        <p:strVal val="visible"/>
                                      </p:to>
                                    </p:set>
                                    <p:animEffect transition="in" filter="fade">
                                      <p:cBhvr>
                                        <p:cTn id="12" dur="1000"/>
                                        <p:tgtEl>
                                          <p:spTgt spid="2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xEl>
                                              <p:pRg st="2" end="2"/>
                                            </p:txEl>
                                          </p:spTgt>
                                        </p:tgtEl>
                                        <p:attrNameLst>
                                          <p:attrName>style.visibility</p:attrName>
                                        </p:attrNameLst>
                                      </p:cBhvr>
                                      <p:to>
                                        <p:strVal val="visible"/>
                                      </p:to>
                                    </p:set>
                                    <p:animEffect transition="in" filter="fade">
                                      <p:cBhvr>
                                        <p:cTn id="17" dur="1000"/>
                                        <p:tgtEl>
                                          <p:spTgt spid="2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xEl>
                                              <p:pRg st="3" end="3"/>
                                            </p:txEl>
                                          </p:spTgt>
                                        </p:tgtEl>
                                        <p:attrNameLst>
                                          <p:attrName>style.visibility</p:attrName>
                                        </p:attrNameLst>
                                      </p:cBhvr>
                                      <p:to>
                                        <p:strVal val="visible"/>
                                      </p:to>
                                    </p:set>
                                    <p:animEffect transition="in" filter="fade">
                                      <p:cBhvr>
                                        <p:cTn id="22" dur="1000"/>
                                        <p:tgtEl>
                                          <p:spTgt spid="2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9">
                                            <p:txEl>
                                              <p:pRg st="4" end="4"/>
                                            </p:txEl>
                                          </p:spTgt>
                                        </p:tgtEl>
                                        <p:attrNameLst>
                                          <p:attrName>style.visibility</p:attrName>
                                        </p:attrNameLst>
                                      </p:cBhvr>
                                      <p:to>
                                        <p:strVal val="visible"/>
                                      </p:to>
                                    </p:set>
                                    <p:animEffect transition="in" filter="fade">
                                      <p:cBhvr>
                                        <p:cTn id="27" dur="1000"/>
                                        <p:tgtEl>
                                          <p:spTgt spid="2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9">
                                            <p:txEl>
                                              <p:pRg st="5" end="5"/>
                                            </p:txEl>
                                          </p:spTgt>
                                        </p:tgtEl>
                                        <p:attrNameLst>
                                          <p:attrName>style.visibility</p:attrName>
                                        </p:attrNameLst>
                                      </p:cBhvr>
                                      <p:to>
                                        <p:strVal val="visible"/>
                                      </p:to>
                                    </p:set>
                                    <p:animEffect transition="in" filter="fade">
                                      <p:cBhvr>
                                        <p:cTn id="32" dur="1000"/>
                                        <p:tgtEl>
                                          <p:spTgt spid="2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9">
                                            <p:txEl>
                                              <p:pRg st="6" end="6"/>
                                            </p:txEl>
                                          </p:spTgt>
                                        </p:tgtEl>
                                        <p:attrNameLst>
                                          <p:attrName>style.visibility</p:attrName>
                                        </p:attrNameLst>
                                      </p:cBhvr>
                                      <p:to>
                                        <p:strVal val="visible"/>
                                      </p:to>
                                    </p:set>
                                    <p:animEffect transition="in" filter="fade">
                                      <p:cBhvr>
                                        <p:cTn id="37" dur="1000"/>
                                        <p:tgtEl>
                                          <p:spTgt spid="20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9">
                                            <p:txEl>
                                              <p:pRg st="7" end="7"/>
                                            </p:txEl>
                                          </p:spTgt>
                                        </p:tgtEl>
                                        <p:attrNameLst>
                                          <p:attrName>style.visibility</p:attrName>
                                        </p:attrNameLst>
                                      </p:cBhvr>
                                      <p:to>
                                        <p:strVal val="visible"/>
                                      </p:to>
                                    </p:set>
                                    <p:animEffect transition="in" filter="fade">
                                      <p:cBhvr>
                                        <p:cTn id="42" dur="1000"/>
                                        <p:tgtEl>
                                          <p:spTgt spid="20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9">
                                            <p:txEl>
                                              <p:pRg st="8" end="8"/>
                                            </p:txEl>
                                          </p:spTgt>
                                        </p:tgtEl>
                                        <p:attrNameLst>
                                          <p:attrName>style.visibility</p:attrName>
                                        </p:attrNameLst>
                                      </p:cBhvr>
                                      <p:to>
                                        <p:strVal val="visible"/>
                                      </p:to>
                                    </p:set>
                                    <p:animEffect transition="in" filter="fade">
                                      <p:cBhvr>
                                        <p:cTn id="47" dur="1000"/>
                                        <p:tgtEl>
                                          <p:spTgt spid="20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08150b074_0_10"/>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solidFill>
                  <a:schemeClr val="accent1"/>
                </a:solidFill>
              </a:rPr>
              <a:t>Reguli curs</a:t>
            </a:r>
            <a:endParaRPr b="1">
              <a:solidFill>
                <a:schemeClr val="accent1"/>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16" name="Google Shape;216;g1108150b074_0_10"/>
          <p:cNvSpPr txBox="1"/>
          <p:nvPr/>
        </p:nvSpPr>
        <p:spPr>
          <a:xfrm>
            <a:off x="311700" y="1416500"/>
            <a:ext cx="8520600" cy="3648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exista un sheet de prezenta.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In cadrul acestuia ne vom asuma si notiunile invatate. Nu trecem mai departe pana nu isi asuma toti noile concepte.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Temele se vor adauga in Folderul grupei, veti face fiecare folder cu numele vostru. Veti primi feedback la aceste teme.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Temele vor fi impartite in 2 categorii. </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Obligatorii (se pot face doar cu notiunile invatate la clasa)</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rog sa ma intrerupeti oricand aveti intrebari. Doar asa imi pot da seama unde trebuie sa mai insist cu explicatii/exemple.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rog sa intrati cu 3 minute mai devreme in caz ca apar probleme tehnice. Astfel putem profita la maxim de cele 2 ore alocate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Daca nu puteti intra, sau daca intarziati, anuntati trainerul pe grup</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1000"/>
                                        <p:tgtEl>
                                          <p:spTgt spid="2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xEl>
                                              <p:pRg st="1" end="1"/>
                                            </p:txEl>
                                          </p:spTgt>
                                        </p:tgtEl>
                                        <p:attrNameLst>
                                          <p:attrName>style.visibility</p:attrName>
                                        </p:attrNameLst>
                                      </p:cBhvr>
                                      <p:to>
                                        <p:strVal val="visible"/>
                                      </p:to>
                                    </p:set>
                                    <p:animEffect transition="in" filter="fade">
                                      <p:cBhvr>
                                        <p:cTn id="12" dur="1000"/>
                                        <p:tgtEl>
                                          <p:spTgt spid="2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xEl>
                                              <p:pRg st="2" end="2"/>
                                            </p:txEl>
                                          </p:spTgt>
                                        </p:tgtEl>
                                        <p:attrNameLst>
                                          <p:attrName>style.visibility</p:attrName>
                                        </p:attrNameLst>
                                      </p:cBhvr>
                                      <p:to>
                                        <p:strVal val="visible"/>
                                      </p:to>
                                    </p:set>
                                    <p:animEffect transition="in" filter="fade">
                                      <p:cBhvr>
                                        <p:cTn id="17" dur="1000"/>
                                        <p:tgtEl>
                                          <p:spTgt spid="2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xEl>
                                              <p:pRg st="3" end="3"/>
                                            </p:txEl>
                                          </p:spTgt>
                                        </p:tgtEl>
                                        <p:attrNameLst>
                                          <p:attrName>style.visibility</p:attrName>
                                        </p:attrNameLst>
                                      </p:cBhvr>
                                      <p:to>
                                        <p:strVal val="visible"/>
                                      </p:to>
                                    </p:set>
                                    <p:animEffect transition="in" filter="fade">
                                      <p:cBhvr>
                                        <p:cTn id="22" dur="1000"/>
                                        <p:tgtEl>
                                          <p:spTgt spid="2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6">
                                            <p:txEl>
                                              <p:pRg st="4" end="4"/>
                                            </p:txEl>
                                          </p:spTgt>
                                        </p:tgtEl>
                                        <p:attrNameLst>
                                          <p:attrName>style.visibility</p:attrName>
                                        </p:attrNameLst>
                                      </p:cBhvr>
                                      <p:to>
                                        <p:strVal val="visible"/>
                                      </p:to>
                                    </p:set>
                                    <p:animEffect transition="in" filter="fade">
                                      <p:cBhvr>
                                        <p:cTn id="27" dur="1000"/>
                                        <p:tgtEl>
                                          <p:spTgt spid="2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6">
                                            <p:txEl>
                                              <p:pRg st="5" end="5"/>
                                            </p:txEl>
                                          </p:spTgt>
                                        </p:tgtEl>
                                        <p:attrNameLst>
                                          <p:attrName>style.visibility</p:attrName>
                                        </p:attrNameLst>
                                      </p:cBhvr>
                                      <p:to>
                                        <p:strVal val="visible"/>
                                      </p:to>
                                    </p:set>
                                    <p:animEffect transition="in" filter="fade">
                                      <p:cBhvr>
                                        <p:cTn id="32" dur="1000"/>
                                        <p:tgtEl>
                                          <p:spTgt spid="2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6">
                                            <p:txEl>
                                              <p:pRg st="6" end="6"/>
                                            </p:txEl>
                                          </p:spTgt>
                                        </p:tgtEl>
                                        <p:attrNameLst>
                                          <p:attrName>style.visibility</p:attrName>
                                        </p:attrNameLst>
                                      </p:cBhvr>
                                      <p:to>
                                        <p:strVal val="visible"/>
                                      </p:to>
                                    </p:set>
                                    <p:animEffect transition="in" filter="fade">
                                      <p:cBhvr>
                                        <p:cTn id="37" dur="1000"/>
                                        <p:tgtEl>
                                          <p:spTgt spid="2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6">
                                            <p:txEl>
                                              <p:pRg st="7" end="7"/>
                                            </p:txEl>
                                          </p:spTgt>
                                        </p:tgtEl>
                                        <p:attrNameLst>
                                          <p:attrName>style.visibility</p:attrName>
                                        </p:attrNameLst>
                                      </p:cBhvr>
                                      <p:to>
                                        <p:strVal val="visible"/>
                                      </p:to>
                                    </p:set>
                                    <p:animEffect transition="in" filter="fade">
                                      <p:cBhvr>
                                        <p:cTn id="42" dur="1000"/>
                                        <p:tgtEl>
                                          <p:spTgt spid="21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6">
                                            <p:txEl>
                                              <p:pRg st="8" end="8"/>
                                            </p:txEl>
                                          </p:spTgt>
                                        </p:tgtEl>
                                        <p:attrNameLst>
                                          <p:attrName>style.visibility</p:attrName>
                                        </p:attrNameLst>
                                      </p:cBhvr>
                                      <p:to>
                                        <p:strVal val="visible"/>
                                      </p:to>
                                    </p:set>
                                    <p:animEffect transition="in" filter="fade">
                                      <p:cBhvr>
                                        <p:cTn id="47" dur="1000"/>
                                        <p:tgtEl>
                                          <p:spTgt spid="2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08150b074_0_16"/>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solidFill>
                  <a:schemeClr val="accent1"/>
                </a:solidFill>
              </a:rPr>
              <a:t>Obiective principale</a:t>
            </a:r>
            <a:endParaRPr b="1">
              <a:solidFill>
                <a:schemeClr val="accent1"/>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23" name="Google Shape;223;g1108150b074_0_16"/>
          <p:cNvSpPr txBox="1"/>
          <p:nvPr/>
        </p:nvSpPr>
        <p:spPr>
          <a:xfrm>
            <a:off x="311700" y="1416500"/>
            <a:ext cx="8520600" cy="34170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500"/>
              <a:buFont typeface="Arial"/>
              <a:buNone/>
            </a:pPr>
            <a:r>
              <a:rPr lang="en-GB" sz="1500" b="1" i="0" u="none" strike="noStrike" cap="none">
                <a:solidFill>
                  <a:schemeClr val="lt1"/>
                </a:solidFill>
                <a:latin typeface="Roboto"/>
                <a:ea typeface="Roboto"/>
                <a:cs typeface="Roboto"/>
                <a:sym typeface="Roboto"/>
              </a:rPr>
              <a:t>Pana la final TOTI veti avea:</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solide despre bazele programarii in Python</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mai avansate si extrem de utile despre programarea bazata pe obiecte.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Capacitatea sa identifice elemente si sa scrie test scripts cu ajutorul Selenium</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Un Proiect final de testare automata a aplicatiilor web. </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Acesta va folosi tendintele actuale: metodologia Behavior Driven Development si Page Object Model Design pattern. </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avea capacitatea sa genereze rapoarte HTML (‘living documentation’)</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Notiuni de baza despre API testing. (testarea backend - ce e in spate la un website). </a:t>
            </a:r>
            <a:endParaRPr sz="1500" b="1" i="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GB" sz="1500" b="1" i="0" u="none" strike="noStrike" cap="non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10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10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10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10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1000"/>
                                        <p:tgtEl>
                                          <p:spTgt spid="2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3">
                                            <p:txEl>
                                              <p:pRg st="5" end="5"/>
                                            </p:txEl>
                                          </p:spTgt>
                                        </p:tgtEl>
                                        <p:attrNameLst>
                                          <p:attrName>style.visibility</p:attrName>
                                        </p:attrNameLst>
                                      </p:cBhvr>
                                      <p:to>
                                        <p:strVal val="visible"/>
                                      </p:to>
                                    </p:set>
                                    <p:animEffect transition="in" filter="fade">
                                      <p:cBhvr>
                                        <p:cTn id="32" dur="1000"/>
                                        <p:tgtEl>
                                          <p:spTgt spid="2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3">
                                            <p:txEl>
                                              <p:pRg st="6" end="6"/>
                                            </p:txEl>
                                          </p:spTgt>
                                        </p:tgtEl>
                                        <p:attrNameLst>
                                          <p:attrName>style.visibility</p:attrName>
                                        </p:attrNameLst>
                                      </p:cBhvr>
                                      <p:to>
                                        <p:strVal val="visible"/>
                                      </p:to>
                                    </p:set>
                                    <p:animEffect transition="in" filter="fade">
                                      <p:cBhvr>
                                        <p:cTn id="37" dur="1000"/>
                                        <p:tgtEl>
                                          <p:spTgt spid="2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3">
                                            <p:txEl>
                                              <p:pRg st="7" end="7"/>
                                            </p:txEl>
                                          </p:spTgt>
                                        </p:tgtEl>
                                        <p:attrNameLst>
                                          <p:attrName>style.visibility</p:attrName>
                                        </p:attrNameLst>
                                      </p:cBhvr>
                                      <p:to>
                                        <p:strVal val="visible"/>
                                      </p:to>
                                    </p:set>
                                    <p:animEffect transition="in" filter="fade">
                                      <p:cBhvr>
                                        <p:cTn id="42" dur="1000"/>
                                        <p:tgtEl>
                                          <p:spTgt spid="2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3">
                                            <p:txEl>
                                              <p:pRg st="8" end="8"/>
                                            </p:txEl>
                                          </p:spTgt>
                                        </p:tgtEl>
                                        <p:attrNameLst>
                                          <p:attrName>style.visibility</p:attrName>
                                        </p:attrNameLst>
                                      </p:cBhvr>
                                      <p:to>
                                        <p:strVal val="visible"/>
                                      </p:to>
                                    </p:set>
                                    <p:animEffect transition="in" filter="fade">
                                      <p:cBhvr>
                                        <p:cTn id="47" dur="1000"/>
                                        <p:tgtEl>
                                          <p:spTgt spid="2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3">
                                            <p:txEl>
                                              <p:pRg st="9" end="9"/>
                                            </p:txEl>
                                          </p:spTgt>
                                        </p:tgtEl>
                                        <p:attrNameLst>
                                          <p:attrName>style.visibility</p:attrName>
                                        </p:attrNameLst>
                                      </p:cBhvr>
                                      <p:to>
                                        <p:strVal val="visible"/>
                                      </p:to>
                                    </p:set>
                                    <p:animEffect transition="in" filter="fade">
                                      <p:cBhvr>
                                        <p:cTn id="52" dur="1000"/>
                                        <p:tgtEl>
                                          <p:spTgt spid="2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3">
                                            <p:txEl>
                                              <p:pRg st="10" end="10"/>
                                            </p:txEl>
                                          </p:spTgt>
                                        </p:tgtEl>
                                        <p:attrNameLst>
                                          <p:attrName>style.visibility</p:attrName>
                                        </p:attrNameLst>
                                      </p:cBhvr>
                                      <p:to>
                                        <p:strVal val="visible"/>
                                      </p:to>
                                    </p:set>
                                    <p:animEffect transition="in" filter="fade">
                                      <p:cBhvr>
                                        <p:cTn id="57" dur="1000"/>
                                        <p:tgtEl>
                                          <p:spTgt spid="2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108150b074_0_22"/>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solidFill>
                  <a:schemeClr val="accent1"/>
                </a:solidFill>
              </a:rPr>
              <a:t>Obiective secundare</a:t>
            </a:r>
            <a:endParaRPr b="1">
              <a:solidFill>
                <a:schemeClr val="accent1"/>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30" name="Google Shape;230;g1108150b074_0_22"/>
          <p:cNvSpPr txBox="1"/>
          <p:nvPr/>
        </p:nvSpPr>
        <p:spPr>
          <a:xfrm>
            <a:off x="311700" y="1416500"/>
            <a:ext cx="8520600" cy="29553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500"/>
              <a:buFont typeface="Arial"/>
              <a:buNone/>
            </a:pPr>
            <a:r>
              <a:rPr lang="en-GB" sz="1500" b="1" i="0" u="none" strike="noStrike" cap="non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sz="1500" b="1" i="0" u="none" strike="noStrike" cap="none">
              <a:solidFill>
                <a:schemeClr val="lt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ale bazelor de date relationale - mySQL (Curs baze de date)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teoretice despre testarea manuala - acces la o platforma mobila</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Capacitatea de a construi un mic brand personal (Curs Portofoliu Wordpress). Trebuie sa ai:</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Website propriu prin care angajatorul sa te cunoasca pe tine si munca ta</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CV european in eng / sau canva.com</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Profil LinkedIn</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Github public (un loc in cloud unde se pune codul scris de tine)</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Veti primi feedback daca ne trimiteti un email cu ele la hello@itfactory.ro</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10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1000"/>
                                        <p:tgtEl>
                                          <p:spTgt spid="2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xEl>
                                              <p:pRg st="2" end="2"/>
                                            </p:txEl>
                                          </p:spTgt>
                                        </p:tgtEl>
                                        <p:attrNameLst>
                                          <p:attrName>style.visibility</p:attrName>
                                        </p:attrNameLst>
                                      </p:cBhvr>
                                      <p:to>
                                        <p:strVal val="visible"/>
                                      </p:to>
                                    </p:set>
                                    <p:animEffect transition="in" filter="fade">
                                      <p:cBhvr>
                                        <p:cTn id="17" dur="1000"/>
                                        <p:tgtEl>
                                          <p:spTgt spid="2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xEl>
                                              <p:pRg st="3" end="3"/>
                                            </p:txEl>
                                          </p:spTgt>
                                        </p:tgtEl>
                                        <p:attrNameLst>
                                          <p:attrName>style.visibility</p:attrName>
                                        </p:attrNameLst>
                                      </p:cBhvr>
                                      <p:to>
                                        <p:strVal val="visible"/>
                                      </p:to>
                                    </p:set>
                                    <p:animEffect transition="in" filter="fade">
                                      <p:cBhvr>
                                        <p:cTn id="22" dur="1000"/>
                                        <p:tgtEl>
                                          <p:spTgt spid="2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0">
                                            <p:txEl>
                                              <p:pRg st="4" end="4"/>
                                            </p:txEl>
                                          </p:spTgt>
                                        </p:tgtEl>
                                        <p:attrNameLst>
                                          <p:attrName>style.visibility</p:attrName>
                                        </p:attrNameLst>
                                      </p:cBhvr>
                                      <p:to>
                                        <p:strVal val="visible"/>
                                      </p:to>
                                    </p:set>
                                    <p:animEffect transition="in" filter="fade">
                                      <p:cBhvr>
                                        <p:cTn id="27" dur="1000"/>
                                        <p:tgtEl>
                                          <p:spTgt spid="2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0">
                                            <p:txEl>
                                              <p:pRg st="5" end="5"/>
                                            </p:txEl>
                                          </p:spTgt>
                                        </p:tgtEl>
                                        <p:attrNameLst>
                                          <p:attrName>style.visibility</p:attrName>
                                        </p:attrNameLst>
                                      </p:cBhvr>
                                      <p:to>
                                        <p:strVal val="visible"/>
                                      </p:to>
                                    </p:set>
                                    <p:animEffect transition="in" filter="fade">
                                      <p:cBhvr>
                                        <p:cTn id="32" dur="1000"/>
                                        <p:tgtEl>
                                          <p:spTgt spid="2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0">
                                            <p:txEl>
                                              <p:pRg st="6" end="6"/>
                                            </p:txEl>
                                          </p:spTgt>
                                        </p:tgtEl>
                                        <p:attrNameLst>
                                          <p:attrName>style.visibility</p:attrName>
                                        </p:attrNameLst>
                                      </p:cBhvr>
                                      <p:to>
                                        <p:strVal val="visible"/>
                                      </p:to>
                                    </p:set>
                                    <p:animEffect transition="in" filter="fade">
                                      <p:cBhvr>
                                        <p:cTn id="37" dur="1000"/>
                                        <p:tgtEl>
                                          <p:spTgt spid="2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0">
                                            <p:txEl>
                                              <p:pRg st="7" end="7"/>
                                            </p:txEl>
                                          </p:spTgt>
                                        </p:tgtEl>
                                        <p:attrNameLst>
                                          <p:attrName>style.visibility</p:attrName>
                                        </p:attrNameLst>
                                      </p:cBhvr>
                                      <p:to>
                                        <p:strVal val="visible"/>
                                      </p:to>
                                    </p:set>
                                    <p:animEffect transition="in" filter="fade">
                                      <p:cBhvr>
                                        <p:cTn id="42" dur="1000"/>
                                        <p:tgtEl>
                                          <p:spTgt spid="23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0">
                                            <p:txEl>
                                              <p:pRg st="8" end="8"/>
                                            </p:txEl>
                                          </p:spTgt>
                                        </p:tgtEl>
                                        <p:attrNameLst>
                                          <p:attrName>style.visibility</p:attrName>
                                        </p:attrNameLst>
                                      </p:cBhvr>
                                      <p:to>
                                        <p:strVal val="visible"/>
                                      </p:to>
                                    </p:set>
                                    <p:animEffect transition="in" filter="fade">
                                      <p:cBhvr>
                                        <p:cTn id="47" dur="1000"/>
                                        <p:tgtEl>
                                          <p:spTgt spid="23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0">
                                            <p:txEl>
                                              <p:pRg st="9" end="9"/>
                                            </p:txEl>
                                          </p:spTgt>
                                        </p:tgtEl>
                                        <p:attrNameLst>
                                          <p:attrName>style.visibility</p:attrName>
                                        </p:attrNameLst>
                                      </p:cBhvr>
                                      <p:to>
                                        <p:strVal val="visible"/>
                                      </p:to>
                                    </p:set>
                                    <p:animEffect transition="in" filter="fade">
                                      <p:cBhvr>
                                        <p:cTn id="52" dur="1000"/>
                                        <p:tgtEl>
                                          <p:spTgt spid="2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108150b074_0_28"/>
          <p:cNvSpPr txBox="1">
            <a:spLocks noGrp="1"/>
          </p:cNvSpPr>
          <p:nvPr>
            <p:ph type="ctrTitle" idx="6"/>
          </p:nvPr>
        </p:nvSpPr>
        <p:spPr>
          <a:xfrm>
            <a:off x="311700" y="644550"/>
            <a:ext cx="54717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solidFill>
                  <a:schemeClr val="accent1"/>
                </a:solidFill>
              </a:rPr>
              <a:t>Obiective Sesiune Teoretica 4</a:t>
            </a:r>
            <a:endParaRPr b="1">
              <a:solidFill>
                <a:schemeClr val="accent1"/>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37" name="Google Shape;237;g1108150b074_0_28"/>
          <p:cNvSpPr txBox="1"/>
          <p:nvPr/>
        </p:nvSpPr>
        <p:spPr>
          <a:xfrm>
            <a:off x="311700" y="1873500"/>
            <a:ext cx="8520600" cy="1493100"/>
          </a:xfrm>
          <a:prstGeom prst="rect">
            <a:avLst/>
          </a:prstGeom>
          <a:noFill/>
          <a:ln>
            <a:noFill/>
          </a:ln>
        </p:spPr>
        <p:txBody>
          <a:bodyPr spcFirstLastPara="1" wrap="square" lIns="91425" tIns="91425" rIns="91425" bIns="91425" anchor="t" anchorCtr="0">
            <a:spAutoFit/>
          </a:bodyPr>
          <a:lstStyle/>
          <a:p>
            <a:pPr marL="457200" lvl="0" indent="-292100" algn="l" rtl="0">
              <a:lnSpc>
                <a:spcPct val="150000"/>
              </a:lnSpc>
              <a:spcBef>
                <a:spcPts val="0"/>
              </a:spcBef>
              <a:spcAft>
                <a:spcPts val="0"/>
              </a:spcAft>
              <a:buClr>
                <a:schemeClr val="lt1"/>
              </a:buClr>
              <a:buSzPts val="1000"/>
              <a:buFont typeface="Roboto"/>
              <a:buChar char="-"/>
            </a:pPr>
            <a:r>
              <a:rPr lang="en-GB" sz="1000" b="1" dirty="0">
                <a:solidFill>
                  <a:schemeClr val="lt1"/>
                </a:solidFill>
                <a:latin typeface="Roboto"/>
                <a:ea typeface="Roboto"/>
                <a:cs typeface="Roboto"/>
                <a:sym typeface="Roboto"/>
              </a:rPr>
              <a:t>Sa </a:t>
            </a:r>
            <a:r>
              <a:rPr lang="en-GB" sz="1000" b="1" dirty="0" err="1">
                <a:solidFill>
                  <a:schemeClr val="lt1"/>
                </a:solidFill>
                <a:latin typeface="Roboto"/>
                <a:ea typeface="Roboto"/>
                <a:cs typeface="Roboto"/>
                <a:sym typeface="Roboto"/>
              </a:rPr>
              <a:t>aflam</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ce</a:t>
            </a:r>
            <a:r>
              <a:rPr lang="en-GB" sz="1000" b="1" dirty="0">
                <a:solidFill>
                  <a:schemeClr val="lt1"/>
                </a:solidFill>
                <a:latin typeface="Roboto"/>
                <a:ea typeface="Roboto"/>
                <a:cs typeface="Roboto"/>
                <a:sym typeface="Roboto"/>
              </a:rPr>
              <a:t> e un API </a:t>
            </a:r>
            <a:r>
              <a:rPr lang="en-GB" sz="1000" b="1" dirty="0" err="1">
                <a:solidFill>
                  <a:schemeClr val="lt1"/>
                </a:solidFill>
                <a:latin typeface="Roboto"/>
                <a:ea typeface="Roboto"/>
                <a:cs typeface="Roboto"/>
                <a:sym typeface="Roboto"/>
              </a:rPr>
              <a:t>si</a:t>
            </a:r>
            <a:r>
              <a:rPr lang="en-GB" sz="1000" b="1" dirty="0">
                <a:solidFill>
                  <a:schemeClr val="lt1"/>
                </a:solidFill>
                <a:latin typeface="Roboto"/>
                <a:ea typeface="Roboto"/>
                <a:cs typeface="Roboto"/>
                <a:sym typeface="Roboto"/>
              </a:rPr>
              <a:t> cum </a:t>
            </a:r>
            <a:r>
              <a:rPr lang="en-GB" sz="1000" b="1" dirty="0" err="1">
                <a:solidFill>
                  <a:schemeClr val="lt1"/>
                </a:solidFill>
                <a:latin typeface="Roboto"/>
                <a:ea typeface="Roboto"/>
                <a:cs typeface="Roboto"/>
                <a:sym typeface="Roboto"/>
              </a:rPr>
              <a:t>functioneaza</a:t>
            </a:r>
            <a:endParaRPr sz="1000" b="1" dirty="0">
              <a:solidFill>
                <a:schemeClr val="lt1"/>
              </a:solidFill>
              <a:latin typeface="Roboto"/>
              <a:ea typeface="Roboto"/>
              <a:cs typeface="Roboto"/>
              <a:sym typeface="Roboto"/>
            </a:endParaRPr>
          </a:p>
          <a:p>
            <a:pPr marL="457200" lvl="0" indent="-292100" algn="l" rtl="0">
              <a:lnSpc>
                <a:spcPct val="150000"/>
              </a:lnSpc>
              <a:spcBef>
                <a:spcPts val="0"/>
              </a:spcBef>
              <a:spcAft>
                <a:spcPts val="0"/>
              </a:spcAft>
              <a:buClr>
                <a:schemeClr val="lt1"/>
              </a:buClr>
              <a:buSzPts val="1000"/>
              <a:buFont typeface="Roboto"/>
              <a:buChar char="-"/>
            </a:pPr>
            <a:r>
              <a:rPr lang="en-GB" sz="1000" b="1" dirty="0">
                <a:solidFill>
                  <a:schemeClr val="lt1"/>
                </a:solidFill>
                <a:latin typeface="Roboto"/>
                <a:ea typeface="Roboto"/>
                <a:cs typeface="Roboto"/>
                <a:sym typeface="Roboto"/>
              </a:rPr>
              <a:t>Sa </a:t>
            </a:r>
            <a:r>
              <a:rPr lang="en-GB" sz="1000" b="1" dirty="0" err="1">
                <a:solidFill>
                  <a:schemeClr val="lt1"/>
                </a:solidFill>
                <a:latin typeface="Roboto"/>
                <a:ea typeface="Roboto"/>
                <a:cs typeface="Roboto"/>
                <a:sym typeface="Roboto"/>
              </a:rPr>
              <a:t>intelegem</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rolul</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testarii</a:t>
            </a:r>
            <a:r>
              <a:rPr lang="en-GB" sz="1000" b="1" dirty="0">
                <a:solidFill>
                  <a:schemeClr val="lt1"/>
                </a:solidFill>
                <a:latin typeface="Roboto"/>
                <a:ea typeface="Roboto"/>
                <a:cs typeface="Roboto"/>
                <a:sym typeface="Roboto"/>
              </a:rPr>
              <a:t> in </a:t>
            </a:r>
            <a:r>
              <a:rPr lang="en-GB" sz="1000" b="1" dirty="0" err="1">
                <a:solidFill>
                  <a:schemeClr val="lt1"/>
                </a:solidFill>
                <a:latin typeface="Roboto"/>
                <a:ea typeface="Roboto"/>
                <a:cs typeface="Roboto"/>
                <a:sym typeface="Roboto"/>
              </a:rPr>
              <a:t>calitatea</a:t>
            </a:r>
            <a:r>
              <a:rPr lang="en-GB" sz="1000" b="1" dirty="0">
                <a:solidFill>
                  <a:schemeClr val="lt1"/>
                </a:solidFill>
                <a:latin typeface="Roboto"/>
                <a:ea typeface="Roboto"/>
                <a:cs typeface="Roboto"/>
                <a:sym typeface="Roboto"/>
              </a:rPr>
              <a:t> unui API</a:t>
            </a:r>
            <a:endParaRPr sz="1000" b="1" dirty="0">
              <a:solidFill>
                <a:schemeClr val="lt1"/>
              </a:solidFill>
              <a:latin typeface="Roboto"/>
              <a:ea typeface="Roboto"/>
              <a:cs typeface="Roboto"/>
              <a:sym typeface="Roboto"/>
            </a:endParaRPr>
          </a:p>
          <a:p>
            <a:pPr marL="457200" lvl="0" indent="-292100" algn="l" rtl="0">
              <a:lnSpc>
                <a:spcPct val="150000"/>
              </a:lnSpc>
              <a:spcBef>
                <a:spcPts val="0"/>
              </a:spcBef>
              <a:spcAft>
                <a:spcPts val="0"/>
              </a:spcAft>
              <a:buClr>
                <a:schemeClr val="lt1"/>
              </a:buClr>
              <a:buSzPts val="1000"/>
              <a:buFont typeface="Roboto"/>
              <a:buChar char="-"/>
            </a:pPr>
            <a:r>
              <a:rPr lang="en-GB" sz="1000" b="1" dirty="0">
                <a:solidFill>
                  <a:schemeClr val="lt1"/>
                </a:solidFill>
                <a:latin typeface="Roboto"/>
                <a:ea typeface="Roboto"/>
                <a:cs typeface="Roboto"/>
                <a:sym typeface="Roboto"/>
              </a:rPr>
              <a:t>Sa </a:t>
            </a:r>
            <a:r>
              <a:rPr lang="en-GB" sz="1000" b="1" dirty="0" err="1">
                <a:solidFill>
                  <a:schemeClr val="lt1"/>
                </a:solidFill>
                <a:latin typeface="Roboto"/>
                <a:ea typeface="Roboto"/>
                <a:cs typeface="Roboto"/>
                <a:sym typeface="Roboto"/>
              </a:rPr>
              <a:t>diferentiem</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intre</a:t>
            </a:r>
            <a:r>
              <a:rPr lang="en-GB" sz="1000" b="1" dirty="0">
                <a:solidFill>
                  <a:schemeClr val="lt1"/>
                </a:solidFill>
                <a:latin typeface="Roboto"/>
                <a:ea typeface="Roboto"/>
                <a:cs typeface="Roboto"/>
                <a:sym typeface="Roboto"/>
              </a:rPr>
              <a:t> Json </a:t>
            </a:r>
            <a:r>
              <a:rPr lang="en-GB" sz="1000" b="1" dirty="0" err="1">
                <a:solidFill>
                  <a:schemeClr val="lt1"/>
                </a:solidFill>
                <a:latin typeface="Roboto"/>
                <a:ea typeface="Roboto"/>
                <a:cs typeface="Roboto"/>
                <a:sym typeface="Roboto"/>
              </a:rPr>
              <a:t>si</a:t>
            </a:r>
            <a:r>
              <a:rPr lang="en-GB" sz="1000" b="1" dirty="0">
                <a:solidFill>
                  <a:schemeClr val="lt1"/>
                </a:solidFill>
                <a:latin typeface="Roboto"/>
                <a:ea typeface="Roboto"/>
                <a:cs typeface="Roboto"/>
                <a:sym typeface="Roboto"/>
              </a:rPr>
              <a:t> XML</a:t>
            </a:r>
            <a:endParaRPr sz="1000" b="1" dirty="0">
              <a:solidFill>
                <a:schemeClr val="lt1"/>
              </a:solidFill>
              <a:latin typeface="Roboto"/>
              <a:ea typeface="Roboto"/>
              <a:cs typeface="Roboto"/>
              <a:sym typeface="Roboto"/>
            </a:endParaRPr>
          </a:p>
          <a:p>
            <a:pPr marL="457200" lvl="0" indent="-292100" algn="l" rtl="0">
              <a:lnSpc>
                <a:spcPct val="150000"/>
              </a:lnSpc>
              <a:spcBef>
                <a:spcPts val="0"/>
              </a:spcBef>
              <a:spcAft>
                <a:spcPts val="0"/>
              </a:spcAft>
              <a:buClr>
                <a:schemeClr val="lt1"/>
              </a:buClr>
              <a:buSzPts val="1000"/>
              <a:buFont typeface="Roboto"/>
              <a:buChar char="-"/>
            </a:pPr>
            <a:r>
              <a:rPr lang="en-GB" sz="1000" b="1" dirty="0">
                <a:solidFill>
                  <a:schemeClr val="lt1"/>
                </a:solidFill>
                <a:latin typeface="Roboto"/>
                <a:ea typeface="Roboto"/>
                <a:cs typeface="Roboto"/>
                <a:sym typeface="Roboto"/>
              </a:rPr>
              <a:t>Sa </a:t>
            </a:r>
            <a:r>
              <a:rPr lang="en-GB" sz="1000" b="1" dirty="0" err="1">
                <a:solidFill>
                  <a:schemeClr val="lt1"/>
                </a:solidFill>
                <a:latin typeface="Roboto"/>
                <a:ea typeface="Roboto"/>
                <a:cs typeface="Roboto"/>
                <a:sym typeface="Roboto"/>
              </a:rPr>
              <a:t>deosebim</a:t>
            </a:r>
            <a:r>
              <a:rPr lang="en-GB" sz="1000" b="1" dirty="0">
                <a:solidFill>
                  <a:schemeClr val="lt1"/>
                </a:solidFill>
                <a:latin typeface="Roboto"/>
                <a:ea typeface="Roboto"/>
                <a:cs typeface="Roboto"/>
                <a:sym typeface="Roboto"/>
              </a:rPr>
              <a:t> HTML </a:t>
            </a:r>
            <a:r>
              <a:rPr lang="en-GB" sz="1000" b="1" dirty="0" err="1">
                <a:solidFill>
                  <a:schemeClr val="lt1"/>
                </a:solidFill>
                <a:latin typeface="Roboto"/>
                <a:ea typeface="Roboto"/>
                <a:cs typeface="Roboto"/>
                <a:sym typeface="Roboto"/>
              </a:rPr>
              <a:t>si</a:t>
            </a:r>
            <a:r>
              <a:rPr lang="en-GB" sz="1000" b="1" dirty="0">
                <a:solidFill>
                  <a:schemeClr val="lt1"/>
                </a:solidFill>
                <a:latin typeface="Roboto"/>
                <a:ea typeface="Roboto"/>
                <a:cs typeface="Roboto"/>
                <a:sym typeface="Roboto"/>
              </a:rPr>
              <a:t> HTTP</a:t>
            </a:r>
            <a:endParaRPr sz="1000" b="1" dirty="0">
              <a:solidFill>
                <a:schemeClr val="lt1"/>
              </a:solidFill>
              <a:latin typeface="Roboto"/>
              <a:ea typeface="Roboto"/>
              <a:cs typeface="Roboto"/>
              <a:sym typeface="Roboto"/>
            </a:endParaRPr>
          </a:p>
          <a:p>
            <a:pPr marL="457200" lvl="0" indent="-292100" algn="l" rtl="0">
              <a:lnSpc>
                <a:spcPct val="150000"/>
              </a:lnSpc>
              <a:spcBef>
                <a:spcPts val="0"/>
              </a:spcBef>
              <a:spcAft>
                <a:spcPts val="0"/>
              </a:spcAft>
              <a:buClr>
                <a:schemeClr val="lt1"/>
              </a:buClr>
              <a:buSzPts val="1000"/>
              <a:buFont typeface="Roboto"/>
              <a:buChar char="-"/>
            </a:pPr>
            <a:r>
              <a:rPr lang="en-GB" sz="1000" b="1" dirty="0">
                <a:solidFill>
                  <a:schemeClr val="lt1"/>
                </a:solidFill>
                <a:latin typeface="Roboto"/>
                <a:ea typeface="Roboto"/>
                <a:cs typeface="Roboto"/>
                <a:sym typeface="Roboto"/>
              </a:rPr>
              <a:t>Sa stim care sunt </a:t>
            </a:r>
            <a:r>
              <a:rPr lang="en-GB" sz="1000" b="1" dirty="0" err="1">
                <a:solidFill>
                  <a:schemeClr val="lt1"/>
                </a:solidFill>
                <a:latin typeface="Roboto"/>
                <a:ea typeface="Roboto"/>
                <a:cs typeface="Roboto"/>
                <a:sym typeface="Roboto"/>
              </a:rPr>
              <a:t>codurile</a:t>
            </a:r>
            <a:r>
              <a:rPr lang="en-GB" sz="1000" b="1" dirty="0">
                <a:solidFill>
                  <a:schemeClr val="lt1"/>
                </a:solidFill>
                <a:latin typeface="Roboto"/>
                <a:ea typeface="Roboto"/>
                <a:cs typeface="Roboto"/>
                <a:sym typeface="Roboto"/>
              </a:rPr>
              <a:t> de </a:t>
            </a:r>
            <a:r>
              <a:rPr lang="en-GB" sz="1000" b="1" dirty="0" err="1">
                <a:solidFill>
                  <a:schemeClr val="lt1"/>
                </a:solidFill>
                <a:latin typeface="Roboto"/>
                <a:ea typeface="Roboto"/>
                <a:cs typeface="Roboto"/>
                <a:sym typeface="Roboto"/>
              </a:rPr>
              <a:t>raspuns</a:t>
            </a:r>
            <a:r>
              <a:rPr lang="en-GB" sz="1000" b="1" dirty="0">
                <a:solidFill>
                  <a:schemeClr val="lt1"/>
                </a:solidFill>
                <a:latin typeface="Roboto"/>
                <a:ea typeface="Roboto"/>
                <a:cs typeface="Roboto"/>
                <a:sym typeface="Roboto"/>
              </a:rPr>
              <a:t> HTTP</a:t>
            </a:r>
            <a:endParaRPr sz="1000" b="1" dirty="0">
              <a:solidFill>
                <a:schemeClr val="lt1"/>
              </a:solidFill>
              <a:latin typeface="Roboto"/>
              <a:ea typeface="Roboto"/>
              <a:cs typeface="Roboto"/>
              <a:sym typeface="Roboto"/>
            </a:endParaRPr>
          </a:p>
          <a:p>
            <a:pPr marL="457200" lvl="0" indent="-292100" algn="l" rtl="0">
              <a:lnSpc>
                <a:spcPct val="150000"/>
              </a:lnSpc>
              <a:spcBef>
                <a:spcPts val="0"/>
              </a:spcBef>
              <a:spcAft>
                <a:spcPts val="0"/>
              </a:spcAft>
              <a:buClr>
                <a:schemeClr val="lt1"/>
              </a:buClr>
              <a:buSzPts val="1000"/>
              <a:buFont typeface="Roboto"/>
              <a:buChar char="-"/>
            </a:pPr>
            <a:r>
              <a:rPr lang="en-GB" sz="1000" b="1" dirty="0">
                <a:solidFill>
                  <a:schemeClr val="lt1"/>
                </a:solidFill>
                <a:latin typeface="Roboto"/>
                <a:ea typeface="Roboto"/>
                <a:cs typeface="Roboto"/>
                <a:sym typeface="Roboto"/>
              </a:rPr>
              <a:t>Sa </a:t>
            </a:r>
            <a:r>
              <a:rPr lang="en-GB" sz="1000" b="1" dirty="0" err="1">
                <a:solidFill>
                  <a:schemeClr val="lt1"/>
                </a:solidFill>
                <a:latin typeface="Roboto"/>
                <a:ea typeface="Roboto"/>
                <a:cs typeface="Roboto"/>
                <a:sym typeface="Roboto"/>
              </a:rPr>
              <a:t>aflam</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ce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este</a:t>
            </a:r>
            <a:r>
              <a:rPr lang="en-GB" sz="1000" b="1" dirty="0">
                <a:solidFill>
                  <a:schemeClr val="lt1"/>
                </a:solidFill>
                <a:latin typeface="Roboto"/>
                <a:ea typeface="Roboto"/>
                <a:cs typeface="Roboto"/>
                <a:sym typeface="Roboto"/>
              </a:rPr>
              <a:t> Postman </a:t>
            </a:r>
            <a:r>
              <a:rPr lang="en-GB" sz="1000" b="1" dirty="0" err="1">
                <a:solidFill>
                  <a:schemeClr val="lt1"/>
                </a:solidFill>
                <a:latin typeface="Roboto"/>
                <a:ea typeface="Roboto"/>
                <a:cs typeface="Roboto"/>
                <a:sym typeface="Roboto"/>
              </a:rPr>
              <a:t>si</a:t>
            </a:r>
            <a:r>
              <a:rPr lang="en-GB" sz="1000" b="1" dirty="0">
                <a:solidFill>
                  <a:schemeClr val="lt1"/>
                </a:solidFill>
                <a:latin typeface="Roboto"/>
                <a:ea typeface="Roboto"/>
                <a:cs typeface="Roboto"/>
                <a:sym typeface="Roboto"/>
              </a:rPr>
              <a:t> care sunt </a:t>
            </a:r>
            <a:r>
              <a:rPr lang="en-GB" sz="1000" b="1" dirty="0" err="1">
                <a:solidFill>
                  <a:schemeClr val="lt1"/>
                </a:solidFill>
                <a:latin typeface="Roboto"/>
                <a:ea typeface="Roboto"/>
                <a:cs typeface="Roboto"/>
                <a:sym typeface="Roboto"/>
              </a:rPr>
              <a:t>componentele</a:t>
            </a:r>
            <a:r>
              <a:rPr lang="en-GB" sz="1000" b="1" dirty="0">
                <a:solidFill>
                  <a:schemeClr val="lt1"/>
                </a:solidFill>
                <a:latin typeface="Roboto"/>
                <a:ea typeface="Roboto"/>
                <a:cs typeface="Roboto"/>
                <a:sym typeface="Roboto"/>
              </a:rPr>
              <a:t> </a:t>
            </a:r>
            <a:r>
              <a:rPr lang="en-GB" sz="1000" b="1" dirty="0" err="1">
                <a:solidFill>
                  <a:schemeClr val="lt1"/>
                </a:solidFill>
                <a:latin typeface="Roboto"/>
                <a:ea typeface="Roboto"/>
                <a:cs typeface="Roboto"/>
                <a:sym typeface="Roboto"/>
              </a:rPr>
              <a:t>lui</a:t>
            </a:r>
            <a:endParaRPr sz="1000" dirty="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Effect transition="in" filter="fade">
                                      <p:cBhvr>
                                        <p:cTn id="12" dur="1000"/>
                                        <p:tgtEl>
                                          <p:spTgt spid="2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Effect transition="in" filter="fade">
                                      <p:cBhvr>
                                        <p:cTn id="17" dur="1000"/>
                                        <p:tgtEl>
                                          <p:spTgt spid="2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7">
                                            <p:txEl>
                                              <p:pRg st="3" end="3"/>
                                            </p:txEl>
                                          </p:spTgt>
                                        </p:tgtEl>
                                        <p:attrNameLst>
                                          <p:attrName>style.visibility</p:attrName>
                                        </p:attrNameLst>
                                      </p:cBhvr>
                                      <p:to>
                                        <p:strVal val="visible"/>
                                      </p:to>
                                    </p:set>
                                    <p:animEffect transition="in" filter="fade">
                                      <p:cBhvr>
                                        <p:cTn id="22" dur="1000"/>
                                        <p:tgtEl>
                                          <p:spTgt spid="2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7">
                                            <p:txEl>
                                              <p:pRg st="4" end="4"/>
                                            </p:txEl>
                                          </p:spTgt>
                                        </p:tgtEl>
                                        <p:attrNameLst>
                                          <p:attrName>style.visibility</p:attrName>
                                        </p:attrNameLst>
                                      </p:cBhvr>
                                      <p:to>
                                        <p:strVal val="visible"/>
                                      </p:to>
                                    </p:set>
                                    <p:animEffect transition="in" filter="fade">
                                      <p:cBhvr>
                                        <p:cTn id="27" dur="1000"/>
                                        <p:tgtEl>
                                          <p:spTgt spid="2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7">
                                            <p:txEl>
                                              <p:pRg st="5" end="5"/>
                                            </p:txEl>
                                          </p:spTgt>
                                        </p:tgtEl>
                                        <p:attrNameLst>
                                          <p:attrName>style.visibility</p:attrName>
                                        </p:attrNameLst>
                                      </p:cBhvr>
                                      <p:to>
                                        <p:strVal val="visible"/>
                                      </p:to>
                                    </p:set>
                                    <p:animEffect transition="in" filter="fade">
                                      <p:cBhvr>
                                        <p:cTn id="32" dur="1000"/>
                                        <p:tgtEl>
                                          <p:spTgt spid="2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108150b074_0_34"/>
          <p:cNvSpPr txBox="1">
            <a:spLocks noGrp="1"/>
          </p:cNvSpPr>
          <p:nvPr>
            <p:ph type="ctrTitle" idx="6"/>
          </p:nvPr>
        </p:nvSpPr>
        <p:spPr>
          <a:xfrm>
            <a:off x="253550" y="254000"/>
            <a:ext cx="34335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3000"/>
              <a:buNone/>
            </a:pPr>
            <a:r>
              <a:rPr lang="en-GB">
                <a:solidFill>
                  <a:schemeClr val="accent1"/>
                </a:solidFill>
              </a:rPr>
              <a:t>Ce inseamna API?</a:t>
            </a:r>
            <a:endParaRPr/>
          </a:p>
        </p:txBody>
      </p:sp>
      <p:cxnSp>
        <p:nvCxnSpPr>
          <p:cNvPr id="243" name="Google Shape;243;g1108150b074_0_34"/>
          <p:cNvCxnSpPr/>
          <p:nvPr/>
        </p:nvCxnSpPr>
        <p:spPr>
          <a:xfrm>
            <a:off x="386475" y="860600"/>
            <a:ext cx="8520600" cy="0"/>
          </a:xfrm>
          <a:prstGeom prst="straightConnector1">
            <a:avLst/>
          </a:prstGeom>
          <a:noFill/>
          <a:ln w="9525" cap="flat" cmpd="sng">
            <a:solidFill>
              <a:schemeClr val="accent1"/>
            </a:solidFill>
            <a:prstDash val="solid"/>
            <a:round/>
            <a:headEnd type="none" w="sm" len="sm"/>
            <a:tailEnd type="none" w="sm" len="sm"/>
          </a:ln>
        </p:spPr>
      </p:cxnSp>
      <p:sp>
        <p:nvSpPr>
          <p:cNvPr id="244" name="Google Shape;244;g1108150b074_0_34"/>
          <p:cNvSpPr txBox="1"/>
          <p:nvPr/>
        </p:nvSpPr>
        <p:spPr>
          <a:xfrm>
            <a:off x="386475" y="1328025"/>
            <a:ext cx="8520600" cy="2400627"/>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lt1"/>
              </a:buClr>
              <a:buSzPts val="1400"/>
              <a:buChar char="-"/>
            </a:pPr>
            <a:r>
              <a:rPr lang="en-GB" b="1" dirty="0">
                <a:solidFill>
                  <a:schemeClr val="lt1"/>
                </a:solidFill>
                <a:latin typeface="Roboto"/>
                <a:ea typeface="Roboto"/>
                <a:cs typeface="Roboto"/>
                <a:sym typeface="Roboto"/>
              </a:rPr>
              <a:t>API </a:t>
            </a:r>
            <a:r>
              <a:rPr lang="en-GB" b="1" dirty="0" err="1">
                <a:solidFill>
                  <a:schemeClr val="lt1"/>
                </a:solidFill>
                <a:latin typeface="Roboto"/>
                <a:ea typeface="Roboto"/>
                <a:cs typeface="Roboto"/>
                <a:sym typeface="Roboto"/>
              </a:rPr>
              <a:t>este</a:t>
            </a:r>
            <a:r>
              <a:rPr lang="en-GB" b="1" dirty="0">
                <a:solidFill>
                  <a:schemeClr val="lt1"/>
                </a:solidFill>
                <a:latin typeface="Roboto"/>
                <a:ea typeface="Roboto"/>
                <a:cs typeface="Roboto"/>
                <a:sym typeface="Roboto"/>
              </a:rPr>
              <a:t> </a:t>
            </a:r>
            <a:r>
              <a:rPr lang="en-GB" b="1" dirty="0" err="1">
                <a:solidFill>
                  <a:schemeClr val="lt1"/>
                </a:solidFill>
                <a:latin typeface="Roboto"/>
                <a:ea typeface="Roboto"/>
                <a:cs typeface="Roboto"/>
                <a:sym typeface="Roboto"/>
              </a:rPr>
              <a:t>prescurtarea</a:t>
            </a:r>
            <a:r>
              <a:rPr lang="en-GB" b="1" dirty="0">
                <a:solidFill>
                  <a:schemeClr val="lt1"/>
                </a:solidFill>
                <a:latin typeface="Roboto"/>
                <a:ea typeface="Roboto"/>
                <a:cs typeface="Roboto"/>
                <a:sym typeface="Roboto"/>
              </a:rPr>
              <a:t> de la </a:t>
            </a:r>
            <a:r>
              <a:rPr lang="en-GB" sz="1600" b="1" i="1" dirty="0">
                <a:solidFill>
                  <a:schemeClr val="lt1"/>
                </a:solidFill>
                <a:latin typeface="Calibri"/>
                <a:ea typeface="Calibri"/>
                <a:cs typeface="Calibri"/>
                <a:sym typeface="Calibri"/>
              </a:rPr>
              <a:t>Application Programming Interface </a:t>
            </a:r>
            <a:r>
              <a:rPr lang="en-GB" sz="1600" dirty="0" err="1">
                <a:solidFill>
                  <a:schemeClr val="lt1"/>
                </a:solidFill>
                <a:latin typeface="Calibri"/>
                <a:ea typeface="Calibri"/>
                <a:cs typeface="Calibri"/>
                <a:sym typeface="Calibri"/>
              </a:rPr>
              <a:t>si</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reprezinta</a:t>
            </a:r>
            <a:r>
              <a:rPr lang="en-GB" sz="1600" dirty="0">
                <a:solidFill>
                  <a:schemeClr val="lt1"/>
                </a:solidFill>
                <a:latin typeface="Calibri"/>
                <a:ea typeface="Calibri"/>
                <a:cs typeface="Calibri"/>
                <a:sym typeface="Calibri"/>
              </a:rPr>
              <a:t> un set de </a:t>
            </a:r>
            <a:r>
              <a:rPr lang="en-GB" sz="1600" dirty="0" err="1">
                <a:solidFill>
                  <a:schemeClr val="lt1"/>
                </a:solidFill>
                <a:latin typeface="Calibri"/>
                <a:ea typeface="Calibri"/>
                <a:cs typeface="Calibri"/>
                <a:sym typeface="Calibri"/>
              </a:rPr>
              <a:t>proceduri</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funcții</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și</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alte</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elemente</a:t>
            </a:r>
            <a:r>
              <a:rPr lang="en-GB" sz="1600" dirty="0">
                <a:solidFill>
                  <a:schemeClr val="lt1"/>
                </a:solidFill>
                <a:latin typeface="Calibri"/>
                <a:ea typeface="Calibri"/>
                <a:cs typeface="Calibri"/>
                <a:sym typeface="Calibri"/>
              </a:rPr>
              <a:t> pe care un </a:t>
            </a:r>
            <a:r>
              <a:rPr lang="en-GB" sz="1600" dirty="0" err="1">
                <a:solidFill>
                  <a:schemeClr val="lt1"/>
                </a:solidFill>
                <a:latin typeface="Calibri"/>
                <a:ea typeface="Calibri"/>
                <a:cs typeface="Calibri"/>
                <a:sym typeface="Calibri"/>
              </a:rPr>
              <a:t>sistem</a:t>
            </a:r>
            <a:r>
              <a:rPr lang="en-GB" sz="1600" dirty="0">
                <a:solidFill>
                  <a:schemeClr val="lt1"/>
                </a:solidFill>
                <a:latin typeface="Calibri"/>
                <a:ea typeface="Calibri"/>
                <a:cs typeface="Calibri"/>
                <a:sym typeface="Calibri"/>
              </a:rPr>
              <a:t> le </a:t>
            </a:r>
            <a:r>
              <a:rPr lang="en-GB" sz="1600" dirty="0" err="1">
                <a:solidFill>
                  <a:schemeClr val="lt1"/>
                </a:solidFill>
                <a:latin typeface="Calibri"/>
                <a:ea typeface="Calibri"/>
                <a:cs typeface="Calibri"/>
                <a:sym typeface="Calibri"/>
              </a:rPr>
              <a:t>pune</a:t>
            </a:r>
            <a:r>
              <a:rPr lang="en-GB" sz="1600" dirty="0">
                <a:solidFill>
                  <a:schemeClr val="lt1"/>
                </a:solidFill>
                <a:latin typeface="Calibri"/>
                <a:ea typeface="Calibri"/>
                <a:cs typeface="Calibri"/>
                <a:sym typeface="Calibri"/>
              </a:rPr>
              <a:t> la </a:t>
            </a:r>
            <a:r>
              <a:rPr lang="en-GB" sz="1600" dirty="0" err="1">
                <a:solidFill>
                  <a:schemeClr val="lt1"/>
                </a:solidFill>
                <a:latin typeface="Calibri"/>
                <a:ea typeface="Calibri"/>
                <a:cs typeface="Calibri"/>
                <a:sym typeface="Calibri"/>
              </a:rPr>
              <a:t>dispoziție</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pentru</a:t>
            </a:r>
            <a:r>
              <a:rPr lang="en-GB" sz="1600" dirty="0">
                <a:solidFill>
                  <a:schemeClr val="lt1"/>
                </a:solidFill>
                <a:latin typeface="Calibri"/>
                <a:ea typeface="Calibri"/>
                <a:cs typeface="Calibri"/>
                <a:sym typeface="Calibri"/>
              </a:rPr>
              <a:t> a </a:t>
            </a:r>
            <a:r>
              <a:rPr lang="en-GB" sz="1600" dirty="0" err="1">
                <a:solidFill>
                  <a:schemeClr val="lt1"/>
                </a:solidFill>
                <a:latin typeface="Calibri"/>
                <a:ea typeface="Calibri"/>
                <a:cs typeface="Calibri"/>
                <a:sym typeface="Calibri"/>
              </a:rPr>
              <a:t>facilita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comunicarea</a:t>
            </a:r>
            <a:r>
              <a:rPr lang="en-GB" sz="1600" dirty="0">
                <a:solidFill>
                  <a:schemeClr val="lt1"/>
                </a:solidFill>
                <a:latin typeface="Calibri"/>
                <a:ea typeface="Calibri"/>
                <a:cs typeface="Calibri"/>
                <a:sym typeface="Calibri"/>
              </a:rPr>
              <a:t> cu un alt </a:t>
            </a:r>
            <a:r>
              <a:rPr lang="en-GB" sz="1600" dirty="0" err="1">
                <a:solidFill>
                  <a:schemeClr val="lt1"/>
                </a:solidFill>
                <a:latin typeface="Calibri"/>
                <a:ea typeface="Calibri"/>
                <a:cs typeface="Calibri"/>
                <a:sym typeface="Calibri"/>
              </a:rPr>
              <a:t>sistem</a:t>
            </a:r>
            <a:r>
              <a:rPr lang="en-GB" sz="1600" dirty="0">
                <a:solidFill>
                  <a:schemeClr val="lt1"/>
                </a:solidFill>
                <a:latin typeface="Calibri"/>
                <a:ea typeface="Calibri"/>
                <a:cs typeface="Calibri"/>
                <a:sym typeface="Calibri"/>
              </a:rPr>
              <a:t>.</a:t>
            </a:r>
            <a:endParaRPr sz="1600" dirty="0">
              <a:solidFill>
                <a:schemeClr val="lt1"/>
              </a:solidFill>
              <a:latin typeface="Calibri"/>
              <a:ea typeface="Calibri"/>
              <a:cs typeface="Calibri"/>
              <a:sym typeface="Calibri"/>
            </a:endParaRPr>
          </a:p>
          <a:p>
            <a:pPr marL="457200" lvl="0" indent="-330200" algn="l" rtl="0">
              <a:lnSpc>
                <a:spcPct val="150000"/>
              </a:lnSpc>
              <a:spcBef>
                <a:spcPts val="0"/>
              </a:spcBef>
              <a:spcAft>
                <a:spcPts val="0"/>
              </a:spcAft>
              <a:buClr>
                <a:schemeClr val="lt1"/>
              </a:buClr>
              <a:buSzPts val="1600"/>
              <a:buFont typeface="Calibri"/>
              <a:buChar char="-"/>
            </a:pPr>
            <a:r>
              <a:rPr lang="en-GB" sz="1600" dirty="0" err="1">
                <a:solidFill>
                  <a:schemeClr val="lt1"/>
                </a:solidFill>
                <a:latin typeface="Calibri"/>
                <a:ea typeface="Calibri"/>
                <a:cs typeface="Calibri"/>
                <a:sym typeface="Calibri"/>
              </a:rPr>
              <a:t>În</a:t>
            </a:r>
            <a:r>
              <a:rPr lang="en-GB" sz="1600" dirty="0">
                <a:solidFill>
                  <a:schemeClr val="lt1"/>
                </a:solidFill>
                <a:latin typeface="Calibri"/>
                <a:ea typeface="Calibri"/>
                <a:cs typeface="Calibri"/>
                <a:sym typeface="Calibri"/>
              </a:rPr>
              <a:t> general se </a:t>
            </a:r>
            <a:r>
              <a:rPr lang="en-GB" sz="1600" dirty="0" err="1">
                <a:solidFill>
                  <a:schemeClr val="lt1"/>
                </a:solidFill>
                <a:latin typeface="Calibri"/>
                <a:ea typeface="Calibri"/>
                <a:cs typeface="Calibri"/>
                <a:sym typeface="Calibri"/>
              </a:rPr>
              <a:t>poate</a:t>
            </a:r>
            <a:r>
              <a:rPr lang="en-GB" sz="1600" dirty="0">
                <a:solidFill>
                  <a:schemeClr val="lt1"/>
                </a:solidFill>
                <a:latin typeface="Calibri"/>
                <a:ea typeface="Calibri"/>
                <a:cs typeface="Calibri"/>
                <a:sym typeface="Calibri"/>
              </a:rPr>
              <a:t> decide </a:t>
            </a:r>
            <a:r>
              <a:rPr lang="en-GB" sz="1600" dirty="0" err="1">
                <a:solidFill>
                  <a:schemeClr val="lt1"/>
                </a:solidFill>
                <a:latin typeface="Calibri"/>
                <a:ea typeface="Calibri"/>
                <a:cs typeface="Calibri"/>
                <a:sym typeface="Calibri"/>
              </a:rPr>
              <a:t>implementarea</a:t>
            </a:r>
            <a:r>
              <a:rPr lang="en-GB" sz="1600" dirty="0">
                <a:solidFill>
                  <a:schemeClr val="lt1"/>
                </a:solidFill>
                <a:latin typeface="Calibri"/>
                <a:ea typeface="Calibri"/>
                <a:cs typeface="Calibri"/>
                <a:sym typeface="Calibri"/>
              </a:rPr>
              <a:t> unui API </a:t>
            </a:r>
            <a:r>
              <a:rPr lang="en-GB" sz="1600" dirty="0" err="1">
                <a:solidFill>
                  <a:schemeClr val="lt1"/>
                </a:solidFill>
                <a:latin typeface="Calibri"/>
                <a:ea typeface="Calibri"/>
                <a:cs typeface="Calibri"/>
                <a:sym typeface="Calibri"/>
              </a:rPr>
              <a:t>atunci</a:t>
            </a:r>
            <a:r>
              <a:rPr lang="en-GB" sz="1600" dirty="0">
                <a:solidFill>
                  <a:schemeClr val="lt1"/>
                </a:solidFill>
                <a:latin typeface="Calibri"/>
                <a:ea typeface="Calibri"/>
                <a:cs typeface="Calibri"/>
                <a:sym typeface="Calibri"/>
              </a:rPr>
              <a:t> cand </a:t>
            </a:r>
            <a:r>
              <a:rPr lang="en-GB" sz="1600" dirty="0" err="1">
                <a:solidFill>
                  <a:schemeClr val="lt1"/>
                </a:solidFill>
                <a:latin typeface="Calibri"/>
                <a:ea typeface="Calibri"/>
                <a:cs typeface="Calibri"/>
                <a:sym typeface="Calibri"/>
              </a:rPr>
              <a:t>avem</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nevoie</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sa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transmitem</a:t>
            </a:r>
            <a:r>
              <a:rPr lang="en-GB" sz="1600" dirty="0">
                <a:solidFill>
                  <a:schemeClr val="lt1"/>
                </a:solidFill>
                <a:latin typeface="Calibri"/>
                <a:ea typeface="Calibri"/>
                <a:cs typeface="Calibri"/>
                <a:sym typeface="Calibri"/>
              </a:rPr>
              <a:t> un </a:t>
            </a:r>
            <a:r>
              <a:rPr lang="en-GB" sz="1600" dirty="0" err="1">
                <a:solidFill>
                  <a:schemeClr val="lt1"/>
                </a:solidFill>
                <a:latin typeface="Calibri"/>
                <a:ea typeface="Calibri"/>
                <a:cs typeface="Calibri"/>
                <a:sym typeface="Calibri"/>
              </a:rPr>
              <a:t>volum</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mai</a:t>
            </a:r>
            <a:r>
              <a:rPr lang="en-GB" sz="1600" dirty="0">
                <a:solidFill>
                  <a:schemeClr val="lt1"/>
                </a:solidFill>
                <a:latin typeface="Calibri"/>
                <a:ea typeface="Calibri"/>
                <a:cs typeface="Calibri"/>
                <a:sym typeface="Calibri"/>
              </a:rPr>
              <a:t> mare de date </a:t>
            </a:r>
            <a:r>
              <a:rPr lang="en-GB" sz="1600" dirty="0" err="1">
                <a:solidFill>
                  <a:schemeClr val="lt1"/>
                </a:solidFill>
                <a:latin typeface="Calibri"/>
                <a:ea typeface="Calibri"/>
                <a:cs typeface="Calibri"/>
                <a:sym typeface="Calibri"/>
              </a:rPr>
              <a:t>dintr</a:t>
            </a:r>
            <a:r>
              <a:rPr lang="en-GB" sz="1600" dirty="0">
                <a:solidFill>
                  <a:schemeClr val="lt1"/>
                </a:solidFill>
                <a:latin typeface="Calibri"/>
                <a:ea typeface="Calibri"/>
                <a:cs typeface="Calibri"/>
                <a:sym typeface="Calibri"/>
              </a:rPr>
              <a:t>-o </a:t>
            </a:r>
            <a:r>
              <a:rPr lang="en-GB" sz="1600" dirty="0" err="1">
                <a:solidFill>
                  <a:schemeClr val="lt1"/>
                </a:solidFill>
                <a:latin typeface="Calibri"/>
                <a:ea typeface="Calibri"/>
                <a:cs typeface="Calibri"/>
                <a:sym typeface="Calibri"/>
              </a:rPr>
              <a:t>aplicație</a:t>
            </a:r>
            <a:r>
              <a:rPr lang="en-GB" sz="1600" dirty="0">
                <a:solidFill>
                  <a:schemeClr val="lt1"/>
                </a:solidFill>
                <a:latin typeface="Calibri"/>
                <a:ea typeface="Calibri"/>
                <a:cs typeface="Calibri"/>
                <a:sym typeface="Calibri"/>
              </a:rPr>
              <a:t> web </a:t>
            </a:r>
            <a:r>
              <a:rPr lang="en-GB" sz="1600" dirty="0" err="1">
                <a:solidFill>
                  <a:schemeClr val="lt1"/>
                </a:solidFill>
                <a:latin typeface="Calibri"/>
                <a:ea typeface="Calibri"/>
                <a:cs typeface="Calibri"/>
                <a:sym typeface="Calibri"/>
              </a:rPr>
              <a:t>către</a:t>
            </a:r>
            <a:r>
              <a:rPr lang="en-GB" sz="1600" dirty="0">
                <a:solidFill>
                  <a:schemeClr val="lt1"/>
                </a:solidFill>
                <a:latin typeface="Calibri"/>
                <a:ea typeface="Calibri"/>
                <a:cs typeface="Calibri"/>
                <a:sym typeface="Calibri"/>
              </a:rPr>
              <a:t> un </a:t>
            </a:r>
            <a:r>
              <a:rPr lang="en-GB" sz="1600" dirty="0" err="1">
                <a:solidFill>
                  <a:schemeClr val="lt1"/>
                </a:solidFill>
                <a:latin typeface="Calibri"/>
                <a:ea typeface="Calibri"/>
                <a:cs typeface="Calibri"/>
                <a:sym typeface="Calibri"/>
              </a:rPr>
              <a:t>sistem</a:t>
            </a:r>
            <a:r>
              <a:rPr lang="en-GB" sz="1600" dirty="0">
                <a:solidFill>
                  <a:schemeClr val="lt1"/>
                </a:solidFill>
                <a:latin typeface="Calibri"/>
                <a:ea typeface="Calibri"/>
                <a:cs typeface="Calibri"/>
                <a:sym typeface="Calibri"/>
              </a:rPr>
              <a:t> extern, </a:t>
            </a:r>
            <a:r>
              <a:rPr lang="en-GB" sz="1600" dirty="0" err="1">
                <a:solidFill>
                  <a:schemeClr val="lt1"/>
                </a:solidFill>
                <a:latin typeface="Calibri"/>
                <a:ea typeface="Calibri"/>
                <a:cs typeface="Calibri"/>
                <a:sym typeface="Calibri"/>
              </a:rPr>
              <a:t>insa</a:t>
            </a:r>
            <a:r>
              <a:rPr lang="en-GB" sz="1600" dirty="0">
                <a:solidFill>
                  <a:schemeClr val="lt1"/>
                </a:solidFill>
                <a:latin typeface="Calibri"/>
                <a:ea typeface="Calibri"/>
                <a:cs typeface="Calibri"/>
                <a:sym typeface="Calibri"/>
              </a:rPr>
              <a:t> nu </a:t>
            </a:r>
            <a:r>
              <a:rPr lang="en-GB" sz="1600" dirty="0" err="1">
                <a:solidFill>
                  <a:schemeClr val="lt1"/>
                </a:solidFill>
                <a:latin typeface="Calibri"/>
                <a:ea typeface="Calibri"/>
                <a:cs typeface="Calibri"/>
                <a:sym typeface="Calibri"/>
              </a:rPr>
              <a:t>este</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necesara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atunci</a:t>
            </a:r>
            <a:r>
              <a:rPr lang="en-GB" sz="1600" dirty="0">
                <a:solidFill>
                  <a:schemeClr val="lt1"/>
                </a:solidFill>
                <a:latin typeface="Calibri"/>
                <a:ea typeface="Calibri"/>
                <a:cs typeface="Calibri"/>
                <a:sym typeface="Calibri"/>
              </a:rPr>
              <a:t> cand </a:t>
            </a:r>
            <a:r>
              <a:rPr lang="en-GB" sz="1600" dirty="0" err="1">
                <a:solidFill>
                  <a:schemeClr val="lt1"/>
                </a:solidFill>
                <a:latin typeface="Calibri"/>
                <a:ea typeface="Calibri"/>
                <a:cs typeface="Calibri"/>
                <a:sym typeface="Calibri"/>
              </a:rPr>
              <a:t>vrem</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sa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creăm</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spre</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exemplu</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doar</a:t>
            </a:r>
            <a:r>
              <a:rPr lang="en-GB" sz="1600" dirty="0">
                <a:solidFill>
                  <a:schemeClr val="lt1"/>
                </a:solidFill>
                <a:latin typeface="Calibri"/>
                <a:ea typeface="Calibri"/>
                <a:cs typeface="Calibri"/>
                <a:sym typeface="Calibri"/>
              </a:rPr>
              <a:t> un site de </a:t>
            </a:r>
            <a:r>
              <a:rPr lang="en-GB" sz="1600" dirty="0" err="1">
                <a:solidFill>
                  <a:schemeClr val="lt1"/>
                </a:solidFill>
                <a:latin typeface="Calibri"/>
                <a:ea typeface="Calibri"/>
                <a:cs typeface="Calibri"/>
                <a:sym typeface="Calibri"/>
              </a:rPr>
              <a:t>prezentare</a:t>
            </a:r>
            <a:r>
              <a:rPr lang="en-GB" sz="1600" dirty="0">
                <a:solidFill>
                  <a:schemeClr val="lt1"/>
                </a:solidFill>
                <a:latin typeface="Calibri"/>
                <a:ea typeface="Calibri"/>
                <a:cs typeface="Calibri"/>
                <a:sym typeface="Calibri"/>
              </a:rPr>
              <a:t>.</a:t>
            </a:r>
            <a:endParaRPr sz="1000" b="1" dirty="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animEffect transition="in" filter="fade">
                                      <p:cBhvr>
                                        <p:cTn id="7" dur="1000"/>
                                        <p:tgtEl>
                                          <p:spTgt spid="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4">
                                            <p:txEl>
                                              <p:pRg st="1" end="1"/>
                                            </p:txEl>
                                          </p:spTgt>
                                        </p:tgtEl>
                                        <p:attrNameLst>
                                          <p:attrName>style.visibility</p:attrName>
                                        </p:attrNameLst>
                                      </p:cBhvr>
                                      <p:to>
                                        <p:strVal val="visible"/>
                                      </p:to>
                                    </p:set>
                                    <p:animEffect transition="in" filter="fade">
                                      <p:cBhvr>
                                        <p:cTn id="12" dur="1000"/>
                                        <p:tgtEl>
                                          <p:spTgt spid="2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e3764c0daf_0_4"/>
          <p:cNvSpPr txBox="1">
            <a:spLocks noGrp="1"/>
          </p:cNvSpPr>
          <p:nvPr>
            <p:ph type="ctrTitle" idx="6"/>
          </p:nvPr>
        </p:nvSpPr>
        <p:spPr>
          <a:xfrm>
            <a:off x="245125" y="106475"/>
            <a:ext cx="180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3000"/>
              <a:buFont typeface="Arial"/>
              <a:buNone/>
            </a:pPr>
            <a:r>
              <a:rPr lang="en-GB">
                <a:solidFill>
                  <a:schemeClr val="accent1"/>
                </a:solidFill>
              </a:rPr>
              <a:t>Exemplu</a:t>
            </a:r>
            <a:endParaRPr sz="2500" b="1">
              <a:solidFill>
                <a:schemeClr val="lt2"/>
              </a:solidFill>
              <a:latin typeface="Roboto"/>
              <a:ea typeface="Roboto"/>
              <a:cs typeface="Roboto"/>
              <a:sym typeface="Roboto"/>
            </a:endParaRPr>
          </a:p>
        </p:txBody>
      </p:sp>
      <p:cxnSp>
        <p:nvCxnSpPr>
          <p:cNvPr id="250" name="Google Shape;250;g1e3764c0daf_0_4"/>
          <p:cNvCxnSpPr/>
          <p:nvPr/>
        </p:nvCxnSpPr>
        <p:spPr>
          <a:xfrm>
            <a:off x="311700" y="702300"/>
            <a:ext cx="8520600" cy="0"/>
          </a:xfrm>
          <a:prstGeom prst="straightConnector1">
            <a:avLst/>
          </a:prstGeom>
          <a:noFill/>
          <a:ln w="9525" cap="flat" cmpd="sng">
            <a:solidFill>
              <a:schemeClr val="accent1"/>
            </a:solidFill>
            <a:prstDash val="solid"/>
            <a:round/>
            <a:headEnd type="none" w="sm" len="sm"/>
            <a:tailEnd type="none" w="sm" len="sm"/>
          </a:ln>
        </p:spPr>
      </p:cxnSp>
      <p:sp>
        <p:nvSpPr>
          <p:cNvPr id="251" name="Google Shape;251;g1e3764c0daf_0_4"/>
          <p:cNvSpPr txBox="1"/>
          <p:nvPr/>
        </p:nvSpPr>
        <p:spPr>
          <a:xfrm>
            <a:off x="311700" y="1165700"/>
            <a:ext cx="8520600" cy="2637300"/>
          </a:xfrm>
          <a:prstGeom prst="rect">
            <a:avLst/>
          </a:prstGeom>
          <a:noFill/>
          <a:ln>
            <a:noFill/>
          </a:ln>
        </p:spPr>
        <p:txBody>
          <a:bodyPr spcFirstLastPara="1" wrap="square" lIns="91425" tIns="91425" rIns="91425" bIns="91425" anchor="t" anchorCtr="0">
            <a:spAutoFit/>
          </a:bodyPr>
          <a:lstStyle/>
          <a:p>
            <a:pPr marL="0" lvl="0" indent="457200" algn="l" rtl="0">
              <a:lnSpc>
                <a:spcPct val="90000"/>
              </a:lnSpc>
              <a:spcBef>
                <a:spcPts val="1000"/>
              </a:spcBef>
              <a:spcAft>
                <a:spcPts val="0"/>
              </a:spcAft>
              <a:buNone/>
            </a:pPr>
            <a:r>
              <a:rPr lang="en-GB" i="1">
                <a:solidFill>
                  <a:schemeClr val="lt1"/>
                </a:solidFill>
                <a:latin typeface="Calibri"/>
                <a:ea typeface="Calibri"/>
                <a:cs typeface="Calibri"/>
                <a:sym typeface="Calibri"/>
              </a:rPr>
              <a:t>Sa presupunem ca mergem la un restaurant. Nu exista niciun chelner prin preajma, asa ca ne uitam peste meniu si apoi mergem la bucatarie sa cerem preparatul pe care il dorim. Dar preparatul nu este disponibil va trebui sa ne intoarcem la masa si sa ne decidem asupra altui preparat si apoi sa reluam procesul. </a:t>
            </a:r>
            <a:endParaRPr i="1">
              <a:solidFill>
                <a:schemeClr val="lt1"/>
              </a:solidFill>
              <a:latin typeface="Calibri"/>
              <a:ea typeface="Calibri"/>
              <a:cs typeface="Calibri"/>
              <a:sym typeface="Calibri"/>
            </a:endParaRPr>
          </a:p>
          <a:p>
            <a:pPr marL="0" lvl="0" indent="457200" algn="l" rtl="0">
              <a:lnSpc>
                <a:spcPct val="90000"/>
              </a:lnSpc>
              <a:spcBef>
                <a:spcPts val="1000"/>
              </a:spcBef>
              <a:spcAft>
                <a:spcPts val="0"/>
              </a:spcAft>
              <a:buNone/>
            </a:pPr>
            <a:r>
              <a:rPr lang="en-GB" i="1">
                <a:solidFill>
                  <a:schemeClr val="lt1"/>
                </a:solidFill>
                <a:latin typeface="Calibri"/>
                <a:ea typeface="Calibri"/>
                <a:cs typeface="Calibri"/>
                <a:sym typeface="Calibri"/>
              </a:rPr>
              <a:t>Pe de alta parte, bucatarul va primi cereri nu doar de la noi, ci si de la ceilalti clienti care sunt in restaurant, si in scurt timp va fi coplesit de informatii si va ajunge in incapacitatea de a prepara materialele intr-un timp rezonabil.</a:t>
            </a:r>
            <a:endParaRPr i="1">
              <a:solidFill>
                <a:schemeClr val="lt1"/>
              </a:solidFill>
              <a:latin typeface="Calibri"/>
              <a:ea typeface="Calibri"/>
              <a:cs typeface="Calibri"/>
              <a:sym typeface="Calibri"/>
            </a:endParaRPr>
          </a:p>
          <a:p>
            <a:pPr marL="0" lvl="0" indent="457200" algn="l" rtl="0">
              <a:lnSpc>
                <a:spcPct val="90000"/>
              </a:lnSpc>
              <a:spcBef>
                <a:spcPts val="1000"/>
              </a:spcBef>
              <a:spcAft>
                <a:spcPts val="0"/>
              </a:spcAft>
              <a:buNone/>
            </a:pPr>
            <a:r>
              <a:rPr lang="en-GB" i="1">
                <a:solidFill>
                  <a:schemeClr val="lt1"/>
                </a:solidFill>
                <a:latin typeface="Calibri"/>
                <a:ea typeface="Calibri"/>
                <a:cs typeface="Calibri"/>
                <a:sym typeface="Calibri"/>
              </a:rPr>
              <a:t>De asemenea, daca intram intr-un restaurant in care bucatarul nu vorbeste o limba pe care sa o intelegem, ne lovim de bariera comunicarii. </a:t>
            </a:r>
            <a:endParaRPr i="1">
              <a:solidFill>
                <a:schemeClr val="lt1"/>
              </a:solidFill>
              <a:latin typeface="Calibri"/>
              <a:ea typeface="Calibri"/>
              <a:cs typeface="Calibri"/>
              <a:sym typeface="Calibri"/>
            </a:endParaRPr>
          </a:p>
          <a:p>
            <a:pPr marL="0" lvl="0" indent="457200" algn="l" rtl="0">
              <a:lnSpc>
                <a:spcPct val="90000"/>
              </a:lnSpc>
              <a:spcBef>
                <a:spcPts val="1000"/>
              </a:spcBef>
              <a:spcAft>
                <a:spcPts val="0"/>
              </a:spcAft>
              <a:buNone/>
            </a:pPr>
            <a:r>
              <a:rPr lang="en-GB" i="1">
                <a:solidFill>
                  <a:schemeClr val="lt1"/>
                </a:solidFill>
                <a:latin typeface="Calibri"/>
                <a:ea typeface="Calibri"/>
                <a:cs typeface="Calibri"/>
                <a:sym typeface="Calibri"/>
              </a:rPr>
              <a:t>In schimb, daca in restaurant exista un chelner, toate aceste probleme ar fi rezolvate (APROAPE intotdeauna)</a:t>
            </a:r>
            <a:endParaRPr i="1">
              <a:solidFill>
                <a:schemeClr val="lt1"/>
              </a:solidFill>
              <a:latin typeface="Calibri"/>
              <a:ea typeface="Calibri"/>
              <a:cs typeface="Calibri"/>
              <a:sym typeface="Calibri"/>
            </a:endParaRPr>
          </a:p>
          <a:p>
            <a:pPr marL="0" lvl="0" indent="457200" algn="l" rtl="0">
              <a:lnSpc>
                <a:spcPct val="90000"/>
              </a:lnSpc>
              <a:spcBef>
                <a:spcPts val="1000"/>
              </a:spcBef>
              <a:spcAft>
                <a:spcPts val="0"/>
              </a:spcAft>
              <a:buNone/>
            </a:pPr>
            <a:r>
              <a:rPr lang="en-GB" i="1">
                <a:solidFill>
                  <a:schemeClr val="lt1"/>
                </a:solidFill>
                <a:latin typeface="Calibri"/>
                <a:ea typeface="Calibri"/>
                <a:cs typeface="Calibri"/>
                <a:sym typeface="Calibri"/>
              </a:rPr>
              <a:t>Din punct de vedere tehnic, rolul unui API este similar cu rolul unui chelner.</a:t>
            </a:r>
            <a:endParaRPr sz="8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animEffect transition="in" filter="fade">
                                      <p:cBhvr>
                                        <p:cTn id="7" dur="1000"/>
                                        <p:tgtEl>
                                          <p:spTgt spid="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xEl>
                                              <p:pRg st="1" end="1"/>
                                            </p:txEl>
                                          </p:spTgt>
                                        </p:tgtEl>
                                        <p:attrNameLst>
                                          <p:attrName>style.visibility</p:attrName>
                                        </p:attrNameLst>
                                      </p:cBhvr>
                                      <p:to>
                                        <p:strVal val="visible"/>
                                      </p:to>
                                    </p:set>
                                    <p:animEffect transition="in" filter="fade">
                                      <p:cBhvr>
                                        <p:cTn id="12" dur="1000"/>
                                        <p:tgtEl>
                                          <p:spTgt spid="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1">
                                            <p:txEl>
                                              <p:pRg st="2" end="2"/>
                                            </p:txEl>
                                          </p:spTgt>
                                        </p:tgtEl>
                                        <p:attrNameLst>
                                          <p:attrName>style.visibility</p:attrName>
                                        </p:attrNameLst>
                                      </p:cBhvr>
                                      <p:to>
                                        <p:strVal val="visible"/>
                                      </p:to>
                                    </p:set>
                                    <p:animEffect transition="in" filter="fade">
                                      <p:cBhvr>
                                        <p:cTn id="17" dur="1000"/>
                                        <p:tgtEl>
                                          <p:spTgt spid="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1">
                                            <p:txEl>
                                              <p:pRg st="3" end="3"/>
                                            </p:txEl>
                                          </p:spTgt>
                                        </p:tgtEl>
                                        <p:attrNameLst>
                                          <p:attrName>style.visibility</p:attrName>
                                        </p:attrNameLst>
                                      </p:cBhvr>
                                      <p:to>
                                        <p:strVal val="visible"/>
                                      </p:to>
                                    </p:set>
                                    <p:animEffect transition="in" filter="fade">
                                      <p:cBhvr>
                                        <p:cTn id="22" dur="1000"/>
                                        <p:tgtEl>
                                          <p:spTgt spid="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1">
                                            <p:txEl>
                                              <p:pRg st="4" end="4"/>
                                            </p:txEl>
                                          </p:spTgt>
                                        </p:tgtEl>
                                        <p:attrNameLst>
                                          <p:attrName>style.visibility</p:attrName>
                                        </p:attrNameLst>
                                      </p:cBhvr>
                                      <p:to>
                                        <p:strVal val="visible"/>
                                      </p:to>
                                    </p:set>
                                    <p:animEffect transition="in" filter="fade">
                                      <p:cBhvr>
                                        <p:cTn id="27" dur="1000"/>
                                        <p:tgtEl>
                                          <p:spTgt spid="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44b7ec9674_0_14"/>
          <p:cNvSpPr txBox="1">
            <a:spLocks noGrp="1"/>
          </p:cNvSpPr>
          <p:nvPr>
            <p:ph type="ctrTitle" idx="6"/>
          </p:nvPr>
        </p:nvSpPr>
        <p:spPr>
          <a:xfrm>
            <a:off x="1450" y="69375"/>
            <a:ext cx="3339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3000"/>
              <a:buNone/>
            </a:pPr>
            <a:r>
              <a:rPr lang="en-GB">
                <a:solidFill>
                  <a:schemeClr val="accent1"/>
                </a:solidFill>
              </a:rPr>
              <a:t>Testare API</a:t>
            </a:r>
            <a:endParaRPr/>
          </a:p>
        </p:txBody>
      </p:sp>
      <p:cxnSp>
        <p:nvCxnSpPr>
          <p:cNvPr id="257" name="Google Shape;257;g244b7ec9674_0_14"/>
          <p:cNvCxnSpPr/>
          <p:nvPr/>
        </p:nvCxnSpPr>
        <p:spPr>
          <a:xfrm>
            <a:off x="311700" y="636238"/>
            <a:ext cx="8520600" cy="0"/>
          </a:xfrm>
          <a:prstGeom prst="straightConnector1">
            <a:avLst/>
          </a:prstGeom>
          <a:noFill/>
          <a:ln w="9525" cap="flat" cmpd="sng">
            <a:solidFill>
              <a:schemeClr val="accent1"/>
            </a:solidFill>
            <a:prstDash val="solid"/>
            <a:round/>
            <a:headEnd type="none" w="sm" len="sm"/>
            <a:tailEnd type="none" w="sm" len="sm"/>
          </a:ln>
        </p:spPr>
      </p:cxnSp>
      <p:sp>
        <p:nvSpPr>
          <p:cNvPr id="258" name="Google Shape;258;g244b7ec9674_0_14"/>
          <p:cNvSpPr txBox="1"/>
          <p:nvPr/>
        </p:nvSpPr>
        <p:spPr>
          <a:xfrm>
            <a:off x="311700" y="1416500"/>
            <a:ext cx="85206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259" name="Google Shape;259;g244b7ec9674_0_14"/>
          <p:cNvSpPr txBox="1"/>
          <p:nvPr/>
        </p:nvSpPr>
        <p:spPr>
          <a:xfrm>
            <a:off x="311700" y="1046925"/>
            <a:ext cx="8520600" cy="28398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chemeClr val="lt1"/>
              </a:buClr>
              <a:buSzPts val="1500"/>
              <a:buFont typeface="Calibri"/>
              <a:buChar char="●"/>
            </a:pPr>
            <a:r>
              <a:rPr lang="en-GB" sz="1500">
                <a:solidFill>
                  <a:schemeClr val="accent1"/>
                </a:solidFill>
                <a:latin typeface="Calibri"/>
                <a:ea typeface="Calibri"/>
                <a:cs typeface="Calibri"/>
                <a:sym typeface="Calibri"/>
              </a:rPr>
              <a:t>Testarea de API este o testare</a:t>
            </a:r>
            <a:r>
              <a:rPr lang="en-GB" sz="1500">
                <a:solidFill>
                  <a:schemeClr val="lt1"/>
                </a:solidFill>
                <a:latin typeface="Calibri"/>
                <a:ea typeface="Calibri"/>
                <a:cs typeface="Calibri"/>
                <a:sym typeface="Calibri"/>
              </a:rPr>
              <a:t> care are loc la un nivel foarte </a:t>
            </a:r>
            <a:r>
              <a:rPr lang="en-GB" sz="1500">
                <a:solidFill>
                  <a:schemeClr val="accent1"/>
                </a:solidFill>
                <a:latin typeface="Calibri"/>
                <a:ea typeface="Calibri"/>
                <a:cs typeface="Calibri"/>
                <a:sym typeface="Calibri"/>
              </a:rPr>
              <a:t>timpuriu</a:t>
            </a:r>
            <a:r>
              <a:rPr lang="en-GB" sz="1500">
                <a:solidFill>
                  <a:schemeClr val="lt1"/>
                </a:solidFill>
                <a:latin typeface="Calibri"/>
                <a:ea typeface="Calibri"/>
                <a:cs typeface="Calibri"/>
                <a:sym typeface="Calibri"/>
              </a:rPr>
              <a:t>, pentru a beneficia de avantajul găsirii timpurii a defectelor, chiar înainte ca GUI-ul sa fie creat (principiul 3 al testarii, </a:t>
            </a:r>
            <a:r>
              <a:rPr lang="en-GB" sz="1500" i="1">
                <a:solidFill>
                  <a:schemeClr val="lt1"/>
                </a:solidFill>
                <a:latin typeface="Calibri"/>
                <a:ea typeface="Calibri"/>
                <a:cs typeface="Calibri"/>
                <a:sym typeface="Calibri"/>
              </a:rPr>
              <a:t>Early Testing</a:t>
            </a:r>
            <a:r>
              <a:rPr lang="en-GB" sz="1500">
                <a:solidFill>
                  <a:schemeClr val="lt1"/>
                </a:solidFill>
                <a:latin typeface="Calibri"/>
                <a:ea typeface="Calibri"/>
                <a:cs typeface="Calibri"/>
                <a:sym typeface="Calibri"/>
              </a:rPr>
              <a:t>)</a:t>
            </a:r>
            <a:endParaRPr sz="1500">
              <a:solidFill>
                <a:schemeClr val="lt1"/>
              </a:solidFill>
              <a:latin typeface="Calibri"/>
              <a:ea typeface="Calibri"/>
              <a:cs typeface="Calibri"/>
              <a:sym typeface="Calibri"/>
            </a:endParaRPr>
          </a:p>
          <a:p>
            <a:pPr marL="457200" lvl="0" indent="-323850" algn="l" rtl="0">
              <a:lnSpc>
                <a:spcPct val="150000"/>
              </a:lnSpc>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Un alt avantaj al testarii de API este ca putem executa anumite teste care pot fi imposibil de testat din cauza restrictiilor de GUI (ex: putem sa testam niste valori dintr-un dropdown care sunt imposibil de ales din GUI, in eventualitatea in care din cauza unei erori de sistem valoarea respectiva ar ajunge sa fie trimisa spre procesare)</a:t>
            </a:r>
            <a:endParaRPr sz="1500">
              <a:solidFill>
                <a:schemeClr val="lt1"/>
              </a:solidFill>
              <a:latin typeface="Calibri"/>
              <a:ea typeface="Calibri"/>
              <a:cs typeface="Calibri"/>
              <a:sym typeface="Calibri"/>
            </a:endParaRPr>
          </a:p>
          <a:p>
            <a:pPr marL="457200" lvl="0" indent="-323850" algn="l" rtl="0">
              <a:lnSpc>
                <a:spcPct val="150000"/>
              </a:lnSpc>
              <a:spcBef>
                <a:spcPts val="0"/>
              </a:spcBef>
              <a:spcAft>
                <a:spcPts val="0"/>
              </a:spcAft>
              <a:buClr>
                <a:schemeClr val="lt1"/>
              </a:buClr>
              <a:buSzPts val="1500"/>
              <a:buFont typeface="Calibri"/>
              <a:buChar char="●"/>
            </a:pPr>
            <a:r>
              <a:rPr lang="en-GB" sz="1500">
                <a:solidFill>
                  <a:schemeClr val="lt1"/>
                </a:solidFill>
                <a:latin typeface="Calibri"/>
                <a:ea typeface="Calibri"/>
                <a:cs typeface="Calibri"/>
                <a:sym typeface="Calibri"/>
              </a:rPr>
              <a:t>Exista mai multe </a:t>
            </a:r>
            <a:r>
              <a:rPr lang="en-GB" sz="1500">
                <a:solidFill>
                  <a:schemeClr val="accent1"/>
                </a:solidFill>
                <a:latin typeface="Calibri"/>
                <a:ea typeface="Calibri"/>
                <a:cs typeface="Calibri"/>
                <a:sym typeface="Calibri"/>
              </a:rPr>
              <a:t>aplicatii</a:t>
            </a:r>
            <a:r>
              <a:rPr lang="en-GB" sz="1500">
                <a:solidFill>
                  <a:schemeClr val="lt1"/>
                </a:solidFill>
                <a:latin typeface="Calibri"/>
                <a:ea typeface="Calibri"/>
                <a:cs typeface="Calibri"/>
                <a:sym typeface="Calibri"/>
              </a:rPr>
              <a:t> pe piata </a:t>
            </a:r>
            <a:r>
              <a:rPr lang="en-GB" sz="1500">
                <a:solidFill>
                  <a:schemeClr val="accent1"/>
                </a:solidFill>
                <a:latin typeface="Calibri"/>
                <a:ea typeface="Calibri"/>
                <a:cs typeface="Calibri"/>
                <a:sym typeface="Calibri"/>
              </a:rPr>
              <a:t>pentru testarea de API</a:t>
            </a:r>
            <a:r>
              <a:rPr lang="en-GB" sz="1500">
                <a:solidFill>
                  <a:schemeClr val="lt1"/>
                </a:solidFill>
                <a:latin typeface="Calibri"/>
                <a:ea typeface="Calibri"/>
                <a:cs typeface="Calibri"/>
                <a:sym typeface="Calibri"/>
              </a:rPr>
              <a:t>, printre care cele mai cunoscute sunt </a:t>
            </a:r>
            <a:r>
              <a:rPr lang="en-GB" sz="1500" b="1">
                <a:solidFill>
                  <a:schemeClr val="accent1"/>
                </a:solidFill>
                <a:latin typeface="Calibri"/>
                <a:ea typeface="Calibri"/>
                <a:cs typeface="Calibri"/>
                <a:sym typeface="Calibri"/>
              </a:rPr>
              <a:t>Postman</a:t>
            </a:r>
            <a:r>
              <a:rPr lang="en-GB" sz="1500">
                <a:solidFill>
                  <a:schemeClr val="accent1"/>
                </a:solidFill>
                <a:latin typeface="Calibri"/>
                <a:ea typeface="Calibri"/>
                <a:cs typeface="Calibri"/>
                <a:sym typeface="Calibri"/>
              </a:rPr>
              <a:t> si </a:t>
            </a:r>
            <a:r>
              <a:rPr lang="en-GB" sz="1500" b="1">
                <a:solidFill>
                  <a:schemeClr val="accent1"/>
                </a:solidFill>
                <a:latin typeface="Calibri"/>
                <a:ea typeface="Calibri"/>
                <a:cs typeface="Calibri"/>
                <a:sym typeface="Calibri"/>
              </a:rPr>
              <a:t>SOAP UI</a:t>
            </a:r>
            <a:endParaRPr sz="1100" b="1">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2309</Words>
  <Application>Microsoft Office PowerPoint</Application>
  <PresentationFormat>Expunere pe ecran (16:9)</PresentationFormat>
  <Paragraphs>134</Paragraphs>
  <Slides>19</Slides>
  <Notes>19</Notes>
  <HiddenSlides>0</HiddenSlides>
  <MMClips>0</MMClips>
  <ScaleCrop>false</ScaleCrop>
  <HeadingPairs>
    <vt:vector size="6" baseType="variant">
      <vt:variant>
        <vt:lpstr>Fonturi utilizate</vt:lpstr>
      </vt:variant>
      <vt:variant>
        <vt:i4>8</vt:i4>
      </vt:variant>
      <vt:variant>
        <vt:lpstr>Temă</vt:lpstr>
      </vt:variant>
      <vt:variant>
        <vt:i4>1</vt:i4>
      </vt:variant>
      <vt:variant>
        <vt:lpstr>Titluri diapozitive</vt:lpstr>
      </vt:variant>
      <vt:variant>
        <vt:i4>19</vt:i4>
      </vt:variant>
    </vt:vector>
  </HeadingPairs>
  <TitlesOfParts>
    <vt:vector size="28" baseType="lpstr">
      <vt:lpstr>Roboto Black</vt:lpstr>
      <vt:lpstr>Roboto Mono</vt:lpstr>
      <vt:lpstr>Didact Gothic</vt:lpstr>
      <vt:lpstr>Arial</vt:lpstr>
      <vt:lpstr>Roboto Thin</vt:lpstr>
      <vt:lpstr>Calibri</vt:lpstr>
      <vt:lpstr>Roboto</vt:lpstr>
      <vt:lpstr>Roboto Light</vt:lpstr>
      <vt:lpstr>WEB PROPOSAL</vt:lpstr>
      <vt:lpstr>Sesiune Teoretica 4</vt:lpstr>
      <vt:lpstr>Sfaturi generale</vt:lpstr>
      <vt:lpstr>Reguli curs</vt:lpstr>
      <vt:lpstr>Obiective principale</vt:lpstr>
      <vt:lpstr>Obiective secundare</vt:lpstr>
      <vt:lpstr>Obiective Sesiune Teoretica 4</vt:lpstr>
      <vt:lpstr>Ce inseamna API?</vt:lpstr>
      <vt:lpstr>Exemplu</vt:lpstr>
      <vt:lpstr>Testare API</vt:lpstr>
      <vt:lpstr>API Testing vs Unit Testing</vt:lpstr>
      <vt:lpstr>Abordarea Testarii de API</vt:lpstr>
      <vt:lpstr>Responsabilitati si Cunostiinte Necesare ale unui tester de API</vt:lpstr>
      <vt:lpstr>XML vs JSON</vt:lpstr>
      <vt:lpstr>Mecanisme OAuth</vt:lpstr>
      <vt:lpstr>Coduri de răspuns HTTP</vt:lpstr>
      <vt:lpstr>POSTMAN - Introducere</vt:lpstr>
      <vt:lpstr>Descarcarea si instalarea aplicației POSTMAN</vt:lpstr>
      <vt:lpstr>Componente ale aplicației POSTMAN</vt:lpstr>
      <vt:lpstr>…Componente ale aplicației POSTMAN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Sesiune Teoretica 4</dc:title>
  <cp:lastModifiedBy>Cosmin Vitan</cp:lastModifiedBy>
  <cp:revision>1</cp:revision>
  <dcterms:modified xsi:type="dcterms:W3CDTF">2024-05-27T12:26:18Z</dcterms:modified>
</cp:coreProperties>
</file>