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37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424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10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4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05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32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3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4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2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9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53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5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090559-9C99-442C-B419-C9C21F973C60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07650E-6D77-4EA4-A16F-7A02CCAD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0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62DCE-7204-49BA-9543-3CCDF77CE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жизненным циклом требований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E09EF7-C5B5-48D0-87A0-D6AEA4EB5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Гусев В.Е. </a:t>
            </a:r>
          </a:p>
          <a:p>
            <a:r>
              <a:rPr lang="ru-RU" dirty="0"/>
              <a:t>09-335</a:t>
            </a:r>
          </a:p>
        </p:txBody>
      </p:sp>
    </p:spTree>
    <p:extLst>
      <p:ext uri="{BB962C8B-B14F-4D97-AF65-F5344CB8AC3E}">
        <p14:creationId xmlns:p14="http://schemas.microsoft.com/office/powerpoint/2010/main" val="244729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A6A09-70CA-43E6-9D2E-56408DA4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09" y="624045"/>
            <a:ext cx="10473203" cy="1280955"/>
          </a:xfrm>
        </p:spPr>
        <p:txBody>
          <a:bodyPr/>
          <a:lstStyle/>
          <a:p>
            <a:r>
              <a:rPr lang="ru-RU" dirty="0"/>
              <a:t>Цель управления жизненным циклом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27A7D-5FAB-4209-A623-987F3251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37" y="2071484"/>
            <a:ext cx="10533875" cy="3839738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Цель управления жизненным циклом требований — удостовериться в том, что требования бизнеса, требования заинтересованных сторон, требования к решению и дизайны согласуются друг с другом, и что решение их реализует.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D4532A-9B0B-4AF2-BEAC-10E67AD3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39" y="3467749"/>
            <a:ext cx="7188532" cy="30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725AD-E28F-48C5-92AE-6E57D37C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19" y="624110"/>
            <a:ext cx="10780893" cy="1280890"/>
          </a:xfrm>
        </p:spPr>
        <p:txBody>
          <a:bodyPr/>
          <a:lstStyle/>
          <a:p>
            <a:r>
              <a:rPr lang="ru-RU" dirty="0"/>
              <a:t>Трассировка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31909-8CF4-4A05-B84F-D0F138FD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10" y="1794131"/>
            <a:ext cx="6491807" cy="46586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Трассировка требований определяет и документирует происхождение каждого требования, включая его обратную и прямую трассировку и его отношения к другим требованиям. Трассировка помогает убедиться в том, что решение соответствует требованиям и помогает управлять его </a:t>
            </a:r>
            <a:r>
              <a:rPr lang="ru-RU" dirty="0" err="1"/>
              <a:t>скоупом</a:t>
            </a:r>
            <a:r>
              <a:rPr lang="ru-RU" dirty="0"/>
              <a:t>, изменениями, рисками, временем, стоимостью и коммуникациями. Она также используется для обнаружения недостающей функциональности или уже реализованной функциональности, но не поддерживаемой существующими требованием.</a:t>
            </a:r>
          </a:p>
          <a:p>
            <a:pPr marL="0" indent="0">
              <a:buNone/>
            </a:pPr>
            <a:r>
              <a:rPr lang="ru-RU" dirty="0"/>
              <a:t>Трассировка позволяет: </a:t>
            </a:r>
          </a:p>
          <a:p>
            <a:pPr marL="0" indent="0">
              <a:buNone/>
            </a:pPr>
            <a:r>
              <a:rPr lang="ru-RU" dirty="0"/>
              <a:t>• быстрее проще выполнять анализ влияния, </a:t>
            </a:r>
          </a:p>
          <a:p>
            <a:pPr marL="0" indent="0">
              <a:buNone/>
            </a:pPr>
            <a:r>
              <a:rPr lang="ru-RU" dirty="0"/>
              <a:t>• осуществлять более надежное обнаружение несоответствий и пробелов в требованиях, </a:t>
            </a:r>
          </a:p>
          <a:p>
            <a:pPr marL="0" indent="0">
              <a:buNone/>
            </a:pPr>
            <a:r>
              <a:rPr lang="ru-RU" dirty="0"/>
              <a:t>• глубже понимать содержание и сложность изменения, </a:t>
            </a:r>
          </a:p>
          <a:p>
            <a:pPr marL="0" indent="0">
              <a:buNone/>
            </a:pPr>
            <a:r>
              <a:rPr lang="ru-RU" dirty="0"/>
              <a:t>• надежно оценивать, какое требование было реализовано, а какое нет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25FD77-70EB-48D5-842D-85261CEF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64" y="2296834"/>
            <a:ext cx="1177495" cy="29057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CFF3F9-5C5F-4249-8B7F-654B19B8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14" y="2296834"/>
            <a:ext cx="3337642" cy="29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8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9989E-9B91-4A72-9F56-2E5F0FA8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41" y="624110"/>
            <a:ext cx="10945571" cy="1280890"/>
          </a:xfrm>
        </p:spPr>
        <p:txBody>
          <a:bodyPr/>
          <a:lstStyle/>
          <a:p>
            <a:r>
              <a:rPr lang="ru-RU" dirty="0"/>
              <a:t>Поддержание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A3AE5-FD9D-4634-A49D-E4559281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56" y="1905000"/>
            <a:ext cx="6314127" cy="4469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Требования, отражающие текущие потребности, необходимо поддерживать, чтобы они оставались в силе с течением времени. </a:t>
            </a:r>
          </a:p>
          <a:p>
            <a:pPr marL="0" indent="0">
              <a:buNone/>
            </a:pPr>
            <a:r>
              <a:rPr lang="ru-RU" dirty="0"/>
              <a:t>Для получения максимальной выгоды от поддержания и повторного использования требований они должны: </a:t>
            </a:r>
          </a:p>
          <a:p>
            <a:pPr marL="0" indent="0">
              <a:buNone/>
            </a:pPr>
            <a:r>
              <a:rPr lang="ru-RU" dirty="0"/>
              <a:t>• иметь последовательное представление, </a:t>
            </a:r>
          </a:p>
          <a:p>
            <a:pPr marL="0" indent="0">
              <a:buNone/>
            </a:pPr>
            <a:r>
              <a:rPr lang="ru-RU" dirty="0"/>
              <a:t>• быть проверены и одобрены для поддержания, проводимого с использованием стандартизированного процесса, который определяет надлежащие права доступа и обеспечивает необходимое качество, </a:t>
            </a:r>
          </a:p>
          <a:p>
            <a:pPr marL="0" indent="0">
              <a:buNone/>
            </a:pPr>
            <a:r>
              <a:rPr lang="ru-RU" dirty="0"/>
              <a:t>• быть легко доступными и понятными.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896B97-A474-4BDC-9DC2-0962E93B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7" y="1905000"/>
            <a:ext cx="5261197" cy="41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03D31-BE99-44B0-8D7C-6191D561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43" y="624110"/>
            <a:ext cx="10919569" cy="1280890"/>
          </a:xfrm>
        </p:spPr>
        <p:txBody>
          <a:bodyPr/>
          <a:lstStyle/>
          <a:p>
            <a:r>
              <a:rPr lang="ru-RU" dirty="0" err="1"/>
              <a:t>Приоритизация</a:t>
            </a:r>
            <a:r>
              <a:rPr lang="ru-RU" dirty="0"/>
              <a:t>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4D355-9972-4CFA-A44D-A869DD66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34" y="2133599"/>
            <a:ext cx="6955507" cy="43322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Приоритизация</a:t>
            </a:r>
            <a:r>
              <a:rPr lang="ru-RU" dirty="0"/>
              <a:t> - ранжирование требований с целью определения их относительной важности для заинтересованных сторон. При </a:t>
            </a:r>
            <a:r>
              <a:rPr lang="ru-RU" dirty="0" err="1"/>
              <a:t>приоритизации</a:t>
            </a:r>
            <a:r>
              <a:rPr lang="ru-RU" dirty="0"/>
              <a:t> требования, ему назначается больший или меньший приоритет. Приоритет может отражать относительную ценность требования или очередность, в которой оно будет реализовано. </a:t>
            </a:r>
            <a:r>
              <a:rPr lang="ru-RU" dirty="0" err="1"/>
              <a:t>Приоритизация</a:t>
            </a:r>
            <a:r>
              <a:rPr lang="ru-RU" dirty="0"/>
              <a:t> — это текущий процесс, в ходе которого приоритеты могут изменяться с изменением контекста. </a:t>
            </a:r>
          </a:p>
          <a:p>
            <a:pPr marL="0" indent="0">
              <a:buNone/>
            </a:pPr>
            <a:r>
              <a:rPr lang="ru-RU" dirty="0"/>
              <a:t>Установленные между требованиями взаимосвязи могут использоваться в качестве основы для </a:t>
            </a:r>
            <a:r>
              <a:rPr lang="ru-RU" dirty="0" err="1"/>
              <a:t>приоритизации</a:t>
            </a:r>
            <a:r>
              <a:rPr lang="ru-RU" dirty="0"/>
              <a:t>. </a:t>
            </a:r>
            <a:r>
              <a:rPr lang="ru-RU" dirty="0" err="1"/>
              <a:t>Приоритизация</a:t>
            </a:r>
            <a:r>
              <a:rPr lang="ru-RU" dirty="0"/>
              <a:t> - чрезвычайно важная работа, направленная на достижение максимальной ценности.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E7C11C-4331-4AD3-899E-A4EEAEAC7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40" y="1871361"/>
            <a:ext cx="4389987" cy="46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1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5E342-DD3B-4654-BFF7-199BA36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67" y="624110"/>
            <a:ext cx="10581545" cy="1280890"/>
          </a:xfrm>
        </p:spPr>
        <p:txBody>
          <a:bodyPr/>
          <a:lstStyle/>
          <a:p>
            <a:r>
              <a:rPr lang="ru-RU" dirty="0"/>
              <a:t>Оценка изменений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CD248F-B043-4BF9-A60F-6BD633F31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28" y="1904999"/>
            <a:ext cx="5807090" cy="45088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Задача «Оценка изменений требований» выполняется при обнаружении новых потребностей или возможных решений. Они могут соответствовать или не соответствовать стратегии изменений и/или </a:t>
            </a:r>
            <a:r>
              <a:rPr lang="ru-RU" dirty="0" err="1"/>
              <a:t>скоупу</a:t>
            </a:r>
            <a:r>
              <a:rPr lang="ru-RU" dirty="0"/>
              <a:t> решения. Оценка должна выполняться для определения того, увеличит ли предложенное изменение ценность решения, и если да, то какие действия следует предпринять.</a:t>
            </a:r>
          </a:p>
          <a:p>
            <a:pPr marL="0" indent="0">
              <a:buNone/>
            </a:pPr>
            <a:r>
              <a:rPr lang="ru-RU" dirty="0"/>
              <a:t>При оценке изменений, бизнес-аналитики рассматривают, насколько каждое предлагаемое изменение: </a:t>
            </a:r>
          </a:p>
          <a:p>
            <a:pPr marL="0" indent="0">
              <a:buNone/>
            </a:pPr>
            <a:r>
              <a:rPr lang="ru-RU" dirty="0"/>
              <a:t>• согласуется с общей стратегией, </a:t>
            </a:r>
          </a:p>
          <a:p>
            <a:pPr marL="0" indent="0">
              <a:buNone/>
            </a:pPr>
            <a:r>
              <a:rPr lang="ru-RU" dirty="0"/>
              <a:t>• влияет на пользу, приносимую бизнесу или группам заинтересованных сторон, </a:t>
            </a:r>
          </a:p>
          <a:p>
            <a:pPr marL="0" indent="0">
              <a:buNone/>
            </a:pPr>
            <a:r>
              <a:rPr lang="ru-RU" dirty="0"/>
              <a:t>• влияет на время поставки или ресурсы, необходимые для получения пользы, </a:t>
            </a:r>
          </a:p>
          <a:p>
            <a:pPr marL="0" indent="0">
              <a:buNone/>
            </a:pPr>
            <a:r>
              <a:rPr lang="ru-RU" dirty="0"/>
              <a:t>• изменяет какие-либо риски, возможности или ограничения, связанные с инициативой в целом.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BB549-8057-46BE-9389-AE2D465A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21" y="2197160"/>
            <a:ext cx="5627528" cy="36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29A63-9D3F-4FAE-A54F-8D121F8A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95" y="624110"/>
            <a:ext cx="10668218" cy="1280890"/>
          </a:xfrm>
        </p:spPr>
        <p:txBody>
          <a:bodyPr/>
          <a:lstStyle/>
          <a:p>
            <a:r>
              <a:rPr lang="ru-RU" dirty="0"/>
              <a:t>Утверждение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F740A-0B7D-46B9-A687-24B591C1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38" y="1768129"/>
            <a:ext cx="6075776" cy="4823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Бизнес-аналитики отвечают за ясное донесение требований, дизайнов и другой информации бизнес-анализа ключевым заинтересованным сторонам, ответственным за одобрение этой информации.</a:t>
            </a:r>
          </a:p>
          <a:p>
            <a:pPr marL="0" indent="0">
              <a:buNone/>
            </a:pPr>
            <a:r>
              <a:rPr lang="ru-RU" dirty="0"/>
              <a:t>Одобрение требований и дизайнов может быть формальным или неформальным. В предиктивных подходах одобрение обычно выполняется в конце этапа или в ходе плановых совещаний по управлению изменениями. Адаптивные подходы обычно утверждают требования только тогда, когда может начаться разработка и внедрение решения, отвечающего требованиям. Бизнес-аналитики работают с ключевыми заинтересованными сторонами, чтобы получить консенсус по новым и измененным требованиям, сообщить результаты обсуждений, а также отслеживать и управлять процессом одобрения требований.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408F7B-1C3E-4882-8042-4E6A62CB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9" y="2015146"/>
            <a:ext cx="5167370" cy="40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3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3BE8D3B-109B-48CA-B1BA-0CF6212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45" y="2720337"/>
            <a:ext cx="10364451" cy="1596177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2821086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27</TotalTime>
  <Words>526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Капля</vt:lpstr>
      <vt:lpstr>Управление жизненным циклом требований</vt:lpstr>
      <vt:lpstr>Цель управления жизненным циклом требований</vt:lpstr>
      <vt:lpstr>Трассировка требований</vt:lpstr>
      <vt:lpstr>Поддержание требований</vt:lpstr>
      <vt:lpstr>Приоритизация требований</vt:lpstr>
      <vt:lpstr>Оценка изменений требований</vt:lpstr>
      <vt:lpstr>Утверждение требований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жизненным циклом требований</dc:title>
  <dc:creator>Гусев Виталий Евгеньевич</dc:creator>
  <cp:lastModifiedBy>Гусев Виталий Евгеньевич</cp:lastModifiedBy>
  <cp:revision>36</cp:revision>
  <dcterms:created xsi:type="dcterms:W3CDTF">2024-11-08T19:23:36Z</dcterms:created>
  <dcterms:modified xsi:type="dcterms:W3CDTF">2024-11-08T19:50:37Z</dcterms:modified>
</cp:coreProperties>
</file>