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68" r:id="rId9"/>
    <p:sldId id="260" r:id="rId10"/>
    <p:sldId id="262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D5CB4-2F65-49DD-907A-0A7DCD730ACA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F2A0-2A9E-4362-A341-01C8C427D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AF2A0-2A9E-4362-A341-01C8C427D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9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AF2A0-2A9E-4362-A341-01C8C427D3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1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5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0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6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07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7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2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6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7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0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0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3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7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4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28B3-AB1F-409E-A75C-EC47346E613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5876-67B8-4197-BEE8-39FB8A32A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74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1CD72-52B5-8F9C-9568-1F30E40F8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Waterfall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B9EA6-A01E-E2A4-7C00-A56381505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Гусев Виталий Евгеньевич</a:t>
            </a:r>
          </a:p>
          <a:p>
            <a:pPr algn="r"/>
            <a:r>
              <a:rPr lang="ru-RU" dirty="0"/>
              <a:t>09-335</a:t>
            </a:r>
          </a:p>
        </p:txBody>
      </p:sp>
    </p:spTree>
    <p:extLst>
      <p:ext uri="{BB962C8B-B14F-4D97-AF65-F5344CB8AC3E}">
        <p14:creationId xmlns:p14="http://schemas.microsoft.com/office/powerpoint/2010/main" val="262227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168072E-EB55-2746-61C5-254200A9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3" y="753228"/>
            <a:ext cx="10048639" cy="1080938"/>
          </a:xfrm>
        </p:spPr>
        <p:txBody>
          <a:bodyPr>
            <a:noAutofit/>
          </a:bodyPr>
          <a:lstStyle/>
          <a:p>
            <a:r>
              <a:rPr lang="ru-RU" sz="4400" i="0" dirty="0">
                <a:effectLst/>
              </a:rPr>
              <a:t>Отличие методологии </a:t>
            </a:r>
            <a:r>
              <a:rPr lang="ru-RU" sz="4400" i="0" dirty="0" err="1">
                <a:effectLst/>
              </a:rPr>
              <a:t>Agile</a:t>
            </a:r>
            <a:r>
              <a:rPr lang="ru-RU" sz="4400" i="0" dirty="0">
                <a:effectLst/>
              </a:rPr>
              <a:t> от </a:t>
            </a:r>
            <a:r>
              <a:rPr lang="ru-RU" sz="4400" i="0" dirty="0" err="1">
                <a:effectLst/>
              </a:rPr>
              <a:t>Waterfall</a:t>
            </a:r>
            <a:endParaRPr lang="ru-RU" sz="4400" dirty="0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91213F7-4984-1AE7-69FB-08B7101B9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725636"/>
              </p:ext>
            </p:extLst>
          </p:nvPr>
        </p:nvGraphicFramePr>
        <p:xfrm>
          <a:off x="245543" y="2002503"/>
          <a:ext cx="101604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80200">
                  <a:extLst>
                    <a:ext uri="{9D8B030D-6E8A-4147-A177-3AD203B41FA5}">
                      <a16:colId xmlns:a16="http://schemas.microsoft.com/office/drawing/2014/main" val="2774396909"/>
                    </a:ext>
                  </a:extLst>
                </a:gridCol>
                <a:gridCol w="5080200">
                  <a:extLst>
                    <a:ext uri="{9D8B030D-6E8A-4147-A177-3AD203B41FA5}">
                      <a16:colId xmlns:a16="http://schemas.microsoft.com/office/drawing/2014/main" val="34799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Waterfall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Agile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3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Все требования известны вначале и не меняются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Требования могут меняться по ходу проекта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Объемное и подробное ТЗ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Бэклог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29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Тестирование в конце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Тестирование после каждой итерации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13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Негибкая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Гибкая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44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Готовый продукт в конце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Работающая часть продукта после первой итерации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72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>
                          <a:solidFill>
                            <a:schemeClr val="bg1"/>
                          </a:solidFill>
                          <a:effectLst/>
                        </a:rPr>
                        <a:t>Клиент не видит промежуточный результат</a:t>
                      </a:r>
                      <a:endParaRPr lang="ru-RU" sz="240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ru-RU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Клиент видит и может влиять на промежуточный результат</a:t>
                      </a:r>
                      <a:endParaRPr lang="ru-RU" sz="240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19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93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2E7D-B9A0-5E65-61CC-D68E490B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</a:rPr>
              <a:t>Как понять, что проекту подойдет </a:t>
            </a:r>
            <a:r>
              <a:rPr lang="ru-RU" i="0" dirty="0" err="1">
                <a:effectLst/>
              </a:rPr>
              <a:t>Waterfall</a:t>
            </a:r>
            <a:r>
              <a:rPr lang="ru-RU" i="0" dirty="0">
                <a:effectLst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C2268-B709-B55C-B825-2261912D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030894"/>
            <a:ext cx="6535994" cy="4351338"/>
          </a:xfrm>
          <a:solidFill>
            <a:schemeClr val="tx1">
              <a:alpha val="50000"/>
            </a:schemeClr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1" u="sng" dirty="0">
                <a:solidFill>
                  <a:srgbClr val="27272C"/>
                </a:solidFill>
                <a:effectLst/>
              </a:rPr>
              <a:t>Чек-лист, который подскажет, подойдет ли </a:t>
            </a:r>
            <a:r>
              <a:rPr lang="ru-RU" b="0" i="1" u="sng" dirty="0" err="1">
                <a:solidFill>
                  <a:srgbClr val="27272C"/>
                </a:solidFill>
                <a:effectLst/>
              </a:rPr>
              <a:t>Waterfall</a:t>
            </a:r>
            <a:r>
              <a:rPr lang="ru-RU" b="0" i="1" u="sng" dirty="0">
                <a:solidFill>
                  <a:srgbClr val="27272C"/>
                </a:solidFill>
                <a:effectLst/>
              </a:rPr>
              <a:t> вашему проекту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7272C"/>
                </a:solidFill>
                <a:effectLst/>
              </a:rPr>
              <a:t>Вы четко знаете, какой продукт нужно получить в итоге.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7272C"/>
                </a:solidFill>
                <a:effectLst/>
              </a:rPr>
              <a:t>У вас много времени и ресурсов на проект.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7272C"/>
                </a:solidFill>
                <a:effectLst/>
              </a:rPr>
              <a:t>Вам нужна детальная документация по всем процессам разработки.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7272C"/>
                </a:solidFill>
                <a:effectLst/>
              </a:rPr>
              <a:t>Создание вашего продукта строится на строгой последовательности этапов.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7272C"/>
                </a:solidFill>
                <a:effectLst/>
              </a:rPr>
              <a:t>Большая часть работы над проектом ― на </a:t>
            </a:r>
            <a:r>
              <a:rPr lang="ru-RU" b="0" i="0" dirty="0" err="1">
                <a:solidFill>
                  <a:srgbClr val="27272C"/>
                </a:solidFill>
                <a:effectLst/>
              </a:rPr>
              <a:t>аутсорсе</a:t>
            </a:r>
            <a:r>
              <a:rPr lang="ru-RU" b="0" i="0" dirty="0">
                <a:solidFill>
                  <a:srgbClr val="27272C"/>
                </a:solidFill>
                <a:effectLst/>
              </a:rPr>
              <a:t>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63FD16-16BE-98C4-2471-A1C1634B3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7662" y="2030894"/>
            <a:ext cx="2733040" cy="4351338"/>
          </a:xfrm>
          <a:solidFill>
            <a:schemeClr val="tx1">
              <a:alpha val="5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u="sng" dirty="0">
                <a:solidFill>
                  <a:srgbClr val="27272C"/>
                </a:solidFill>
                <a:effectLst/>
              </a:rPr>
              <a:t>Подсказка 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7272C"/>
                </a:solidFill>
                <a:effectLst/>
              </a:rPr>
              <a:t>Вам точно подойдет каскадная модель, если вы делаете строительный проект, работает в авиастроении, медицине, финансовом секторе, военной или космической отрасли.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9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CA5E07E-A123-CE38-7EC0-B891DDDA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latin typeface="Candara" panose="020E0502030303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0041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0CFEB-6705-0437-5363-0A26C716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83D26-7232-1412-A0BE-9B1659BB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68807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rgbClr val="181818"/>
                </a:solidFill>
                <a:effectLst/>
              </a:rPr>
              <a:t>Waterfall</a:t>
            </a:r>
            <a:r>
              <a:rPr lang="ru-RU" b="0" i="1" dirty="0">
                <a:solidFill>
                  <a:srgbClr val="181818"/>
                </a:solidFill>
                <a:effectLst/>
              </a:rPr>
              <a:t> </a:t>
            </a:r>
            <a:r>
              <a:rPr lang="ru-RU" b="0" i="0" dirty="0">
                <a:solidFill>
                  <a:srgbClr val="181818"/>
                </a:solidFill>
                <a:effectLst/>
              </a:rPr>
              <a:t>— это модель для разработки продуктов, которая позволяет решать задачи по принципу последовательного плана без возврата на предыдущие этапы.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7272C"/>
                </a:solidFill>
                <a:effectLst/>
              </a:rPr>
              <a:t>Американский ученый-информатик Уинстон Уокер Ройс придумал и описал ее еще в 1970 году, а в 1976 году ученые Томас Белл и Томас </a:t>
            </a:r>
            <a:r>
              <a:rPr lang="ru-RU" b="0" i="0" dirty="0" err="1">
                <a:solidFill>
                  <a:srgbClr val="27272C"/>
                </a:solidFill>
                <a:effectLst/>
              </a:rPr>
              <a:t>Тэйер</a:t>
            </a:r>
            <a:r>
              <a:rPr lang="ru-RU" b="0" i="0" dirty="0">
                <a:solidFill>
                  <a:srgbClr val="27272C"/>
                </a:solidFill>
                <a:effectLst/>
              </a:rPr>
              <a:t> дали ей название.</a:t>
            </a:r>
            <a:endParaRPr lang="ru-RU" b="0" i="0" dirty="0">
              <a:solidFill>
                <a:srgbClr val="18181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216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3DD8F-F986-7394-EE43-D2B4C231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Принципы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36984-0B8C-54CA-2515-F51882CB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33679" cy="4399207"/>
          </a:xfrm>
          <a:solidFill>
            <a:schemeClr val="tx1">
              <a:alpha val="50000"/>
            </a:schemeClr>
          </a:solidFill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Важно, чтобы все этапы работы были задокументированы.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Следующий этап не начинается до того, как будет завершен предыдущий.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Пропуск этапов исключен.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Если в процессе разработки требования к продукту поменялись, необходимо внести изменения в ТЗ.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Нельзя откатиться на прошлый этап, чтобы что-то изменить.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Разработка происходит в рамках одного общего процесса создания продукта, итераций нет.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Выявление и исправление ошибок происходит только после окончания разработки на этапе тестирования.</a:t>
            </a:r>
          </a:p>
          <a:p>
            <a:pPr algn="l">
              <a:buFont typeface="+mj-lt"/>
              <a:buAutoNum type="arabicPeriod"/>
            </a:pPr>
            <a:r>
              <a:rPr lang="ru-RU" sz="2800" b="0" i="0" dirty="0">
                <a:solidFill>
                  <a:srgbClr val="0E0E0F"/>
                </a:solidFill>
                <a:effectLst/>
              </a:rPr>
              <a:t>Клиент не может участвовать в создании продукта, кроме этапа разработки ТЗ.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7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577DEDB7-A531-0C24-B4AD-3B484A7DD80B}"/>
              </a:ext>
            </a:extLst>
          </p:cNvPr>
          <p:cNvSpPr txBox="1">
            <a:spLocks/>
          </p:cNvSpPr>
          <p:nvPr/>
        </p:nvSpPr>
        <p:spPr>
          <a:xfrm>
            <a:off x="0" y="2758112"/>
            <a:ext cx="5907087" cy="1341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Основные этапы</a:t>
            </a:r>
          </a:p>
        </p:txBody>
      </p:sp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E27D4DDE-8BD2-5328-91C5-BBF1D6912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4"/>
          <a:stretch/>
        </p:blipFill>
        <p:spPr bwMode="auto">
          <a:xfrm>
            <a:off x="5907086" y="0"/>
            <a:ext cx="62764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30937D-023F-C19F-FB66-3F6A70470922}"/>
              </a:ext>
            </a:extLst>
          </p:cNvPr>
          <p:cNvSpPr/>
          <p:nvPr/>
        </p:nvSpPr>
        <p:spPr>
          <a:xfrm>
            <a:off x="5907087" y="0"/>
            <a:ext cx="6284913" cy="6858000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5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CC989-0FFB-F237-114D-9C75780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Основной инструмент водопада.</a:t>
            </a:r>
            <a:br>
              <a:rPr lang="ru-RU" sz="4400" dirty="0"/>
            </a:br>
            <a:r>
              <a:rPr lang="ru-RU" sz="4400" dirty="0"/>
              <a:t>Д</a:t>
            </a:r>
            <a:r>
              <a:rPr lang="ru-RU" sz="4400" b="0" i="0" dirty="0">
                <a:effectLst/>
              </a:rPr>
              <a:t>иаграмма </a:t>
            </a:r>
            <a:r>
              <a:rPr lang="ru-RU" sz="4400" b="0" i="0" dirty="0" err="1">
                <a:effectLst/>
              </a:rPr>
              <a:t>Ганта</a:t>
            </a:r>
            <a:r>
              <a:rPr lang="ru-RU" sz="4400" b="0" i="0" dirty="0">
                <a:effectLst/>
              </a:rPr>
              <a:t> </a:t>
            </a:r>
            <a:endParaRPr lang="ru-RU" sz="4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3B013D-9AA4-3D35-1AD1-E2C841E15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r="17213"/>
          <a:stretch/>
        </p:blipFill>
        <p:spPr bwMode="auto">
          <a:xfrm>
            <a:off x="680321" y="2177549"/>
            <a:ext cx="9922804" cy="403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08756E3-F500-E52B-A7E1-0002C87D0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r="22708"/>
          <a:stretch/>
        </p:blipFill>
        <p:spPr bwMode="auto">
          <a:xfrm>
            <a:off x="1797262" y="652044"/>
            <a:ext cx="8597475" cy="555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35EB16A-A121-AC74-52C2-0C256D682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12672" r="2132" b="12699"/>
          <a:stretch/>
        </p:blipFill>
        <p:spPr bwMode="auto">
          <a:xfrm>
            <a:off x="101600" y="1488440"/>
            <a:ext cx="11988800" cy="388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93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>
            <a:extLst>
              <a:ext uri="{FF2B5EF4-FFF2-40B4-BE49-F238E27FC236}">
                <a16:creationId xmlns:a16="http://schemas.microsoft.com/office/drawing/2014/main" id="{9D47333D-F645-648B-8985-27D4474A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857" y="967323"/>
            <a:ext cx="4472327" cy="693135"/>
          </a:xfrm>
        </p:spPr>
        <p:txBody>
          <a:bodyPr>
            <a:noAutofit/>
          </a:bodyPr>
          <a:lstStyle/>
          <a:p>
            <a:r>
              <a:rPr lang="ru-RU" sz="4400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50B03-2E3D-5589-6789-B37E66D4C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46" y="2361826"/>
            <a:ext cx="4472327" cy="29061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Наличие инструкций и правил по всему процессу </a:t>
            </a:r>
          </a:p>
          <a:p>
            <a:endParaRPr lang="ru-RU" sz="2600" dirty="0"/>
          </a:p>
          <a:p>
            <a:pPr marL="0" indent="0">
              <a:buNone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Определенность в сроках и бюджете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Отсутствие дополнительных трат на коммуникацию в команде </a:t>
            </a:r>
            <a:endParaRPr kumimoji="0" lang="ru-RU" altLang="ru-RU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FA1439-BB92-F1E0-3E8D-D3F32DDF6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7138" y="968382"/>
            <a:ext cx="4474028" cy="692076"/>
          </a:xfrm>
        </p:spPr>
        <p:txBody>
          <a:bodyPr>
            <a:noAutofit/>
          </a:bodyPr>
          <a:lstStyle/>
          <a:p>
            <a:r>
              <a:rPr lang="ru-RU" sz="4400" dirty="0"/>
              <a:t>Недостатки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45C9BA-5B65-5739-D580-0B822140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7138" y="2446411"/>
            <a:ext cx="4700059" cy="2906179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Отсутствие гибкости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600" dirty="0">
              <a:solidFill>
                <a:srgbClr val="27272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600" dirty="0">
              <a:solidFill>
                <a:srgbClr val="27272C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Заказчик не допускается до разработки и тестирования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600" dirty="0">
              <a:solidFill>
                <a:srgbClr val="27272C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600" dirty="0">
              <a:solidFill>
                <a:srgbClr val="27272C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600" i="0" u="none" strike="noStrike" cap="none" normalizeH="0" baseline="0" dirty="0">
                <a:ln>
                  <a:noFill/>
                </a:ln>
                <a:solidFill>
                  <a:srgbClr val="27272C"/>
                </a:solidFill>
                <a:effectLst/>
              </a:rPr>
              <a:t>Проблемы всплывают только при тестировании</a:t>
            </a:r>
            <a:endParaRPr kumimoji="0" lang="en-US" altLang="ru-RU" sz="2600" i="0" u="none" strike="noStrike" cap="none" normalizeH="0" baseline="0" dirty="0">
              <a:ln>
                <a:noFill/>
              </a:ln>
              <a:solidFill>
                <a:srgbClr val="27272C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rgbClr val="2727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rgbClr val="2727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rgbClr val="2727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dirty="0">
              <a:solidFill>
                <a:srgbClr val="27272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rgbClr val="27272C"/>
              </a:solidFill>
              <a:effectLst/>
            </a:endParaRPr>
          </a:p>
        </p:txBody>
      </p:sp>
      <p:sp>
        <p:nvSpPr>
          <p:cNvPr id="5" name="Знак ''плюс'' 4">
            <a:extLst>
              <a:ext uri="{FF2B5EF4-FFF2-40B4-BE49-F238E27FC236}">
                <a16:creationId xmlns:a16="http://schemas.microsoft.com/office/drawing/2014/main" id="{EFBF45D4-7494-C32B-5EEB-F61DAB668E23}"/>
              </a:ext>
            </a:extLst>
          </p:cNvPr>
          <p:cNvSpPr/>
          <p:nvPr/>
        </p:nvSpPr>
        <p:spPr>
          <a:xfrm>
            <a:off x="158509" y="2306321"/>
            <a:ext cx="612732" cy="602787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6381F36D-AF95-10E3-9528-22C0A30A7D35}"/>
              </a:ext>
            </a:extLst>
          </p:cNvPr>
          <p:cNvSpPr/>
          <p:nvPr/>
        </p:nvSpPr>
        <p:spPr>
          <a:xfrm>
            <a:off x="158509" y="3367767"/>
            <a:ext cx="612732" cy="602787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плюс'' 6">
            <a:extLst>
              <a:ext uri="{FF2B5EF4-FFF2-40B4-BE49-F238E27FC236}">
                <a16:creationId xmlns:a16="http://schemas.microsoft.com/office/drawing/2014/main" id="{2B14D4FD-A698-6C5E-BC9C-6B3CD607161D}"/>
              </a:ext>
            </a:extLst>
          </p:cNvPr>
          <p:cNvSpPr/>
          <p:nvPr/>
        </p:nvSpPr>
        <p:spPr>
          <a:xfrm>
            <a:off x="138125" y="4429213"/>
            <a:ext cx="612732" cy="602787"/>
          </a:xfrm>
          <a:prstGeom prst="math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нак умножения 7">
            <a:extLst>
              <a:ext uri="{FF2B5EF4-FFF2-40B4-BE49-F238E27FC236}">
                <a16:creationId xmlns:a16="http://schemas.microsoft.com/office/drawing/2014/main" id="{66DCF110-70A7-50AB-E440-0D41E874E574}"/>
              </a:ext>
            </a:extLst>
          </p:cNvPr>
          <p:cNvSpPr/>
          <p:nvPr/>
        </p:nvSpPr>
        <p:spPr>
          <a:xfrm>
            <a:off x="5138830" y="2325903"/>
            <a:ext cx="689852" cy="619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1D65CD-48C4-6AA8-0592-C6702584BB14}"/>
              </a:ext>
            </a:extLst>
          </p:cNvPr>
          <p:cNvSpPr/>
          <p:nvPr/>
        </p:nvSpPr>
        <p:spPr>
          <a:xfrm>
            <a:off x="5138830" y="3345414"/>
            <a:ext cx="689852" cy="619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умножения 9">
            <a:extLst>
              <a:ext uri="{FF2B5EF4-FFF2-40B4-BE49-F238E27FC236}">
                <a16:creationId xmlns:a16="http://schemas.microsoft.com/office/drawing/2014/main" id="{4A5FD34E-BBEB-7193-D94C-DAD585555B64}"/>
              </a:ext>
            </a:extLst>
          </p:cNvPr>
          <p:cNvSpPr/>
          <p:nvPr/>
        </p:nvSpPr>
        <p:spPr>
          <a:xfrm>
            <a:off x="5138830" y="4507269"/>
            <a:ext cx="689852" cy="619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A1CDA1D-D559-9C99-BA05-9694C0E63BD2}"/>
              </a:ext>
            </a:extLst>
          </p:cNvPr>
          <p:cNvCxnSpPr>
            <a:cxnSpLocks/>
          </p:cNvCxnSpPr>
          <p:nvPr/>
        </p:nvCxnSpPr>
        <p:spPr>
          <a:xfrm>
            <a:off x="5138830" y="0"/>
            <a:ext cx="0" cy="695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8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F585F130-86E8-B239-CDC7-7F8BBE1A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7" y="0"/>
            <a:ext cx="6284913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5B1272C8-EED7-A0DF-B777-B587B2EBC8DD}"/>
              </a:ext>
            </a:extLst>
          </p:cNvPr>
          <p:cNvSpPr txBox="1">
            <a:spLocks/>
          </p:cNvSpPr>
          <p:nvPr/>
        </p:nvSpPr>
        <p:spPr>
          <a:xfrm>
            <a:off x="0" y="2758112"/>
            <a:ext cx="5907087" cy="1341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Отличие методологии </a:t>
            </a:r>
            <a:r>
              <a:rPr lang="ru-RU" dirty="0" err="1"/>
              <a:t>Agile</a:t>
            </a:r>
            <a:r>
              <a:rPr lang="ru-RU" dirty="0"/>
              <a:t> от </a:t>
            </a:r>
            <a:r>
              <a:rPr lang="ru-RU" dirty="0" err="1"/>
              <a:t>Waterfall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6EFA43D-D5DA-888F-FCAD-2BAC559B3B7A}"/>
              </a:ext>
            </a:extLst>
          </p:cNvPr>
          <p:cNvSpPr/>
          <p:nvPr/>
        </p:nvSpPr>
        <p:spPr>
          <a:xfrm>
            <a:off x="5907087" y="-1"/>
            <a:ext cx="6284913" cy="6858000"/>
          </a:xfrm>
          <a:prstGeom prst="rect">
            <a:avLst/>
          </a:prstGeom>
          <a:solidFill>
            <a:schemeClr val="bg2">
              <a:lumMod val="40000"/>
              <a:lumOff val="60000"/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4090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194</TotalTime>
  <Words>354</Words>
  <Application>Microsoft Office PowerPoint</Application>
  <PresentationFormat>Широкоэкранный</PresentationFormat>
  <Paragraphs>62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Trebuchet MS</vt:lpstr>
      <vt:lpstr>Берлин</vt:lpstr>
      <vt:lpstr>Waterfall</vt:lpstr>
      <vt:lpstr>Что это такое?</vt:lpstr>
      <vt:lpstr>Принципы работы</vt:lpstr>
      <vt:lpstr>Презентация PowerPoint</vt:lpstr>
      <vt:lpstr>Основной инструмент водопада. Диаграмма Ганта </vt:lpstr>
      <vt:lpstr>Презентация PowerPoint</vt:lpstr>
      <vt:lpstr>Презентация PowerPoint</vt:lpstr>
      <vt:lpstr>Презентация PowerPoint</vt:lpstr>
      <vt:lpstr>Презентация PowerPoint</vt:lpstr>
      <vt:lpstr>Отличие методологии Agile от Waterfall</vt:lpstr>
      <vt:lpstr>Как понять, что проекту подойдет Waterfall?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Эльвира Гайнутдинова</dc:creator>
  <cp:lastModifiedBy>Эльвира Гайнутдинова</cp:lastModifiedBy>
  <cp:revision>5</cp:revision>
  <dcterms:created xsi:type="dcterms:W3CDTF">2024-12-03T17:28:38Z</dcterms:created>
  <dcterms:modified xsi:type="dcterms:W3CDTF">2024-12-03T20:49:49Z</dcterms:modified>
</cp:coreProperties>
</file>