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96" r:id="rId4"/>
    <p:sldId id="257" r:id="rId5"/>
    <p:sldId id="278" r:id="rId6"/>
    <p:sldId id="279" r:id="rId7"/>
    <p:sldId id="280" r:id="rId8"/>
    <p:sldId id="282" r:id="rId9"/>
    <p:sldId id="291" r:id="rId10"/>
    <p:sldId id="292" r:id="rId11"/>
    <p:sldId id="281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66" r:id="rId20"/>
    <p:sldId id="293" r:id="rId21"/>
    <p:sldId id="27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6797" autoAdjust="0"/>
  </p:normalViewPr>
  <p:slideViewPr>
    <p:cSldViewPr>
      <p:cViewPr>
        <p:scale>
          <a:sx n="90" d="100"/>
          <a:sy n="90" d="100"/>
        </p:scale>
        <p:origin x="-109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F98C2-BCD6-4822-91D0-4255B2D8232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2D3D-462A-4D24-A84E-9ECC696D8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05DA-A168-4033-9C82-C7F5C7FD4DC7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9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D69-2570-4C09-B417-A35A448B5EA8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6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B02E-03AD-4DD6-B932-5B80DD49F2B8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C51-86D4-4F3E-B432-3A51A0641DBB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6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07E2-1DE3-40DB-8533-FFDFA26D122F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570-B7FA-4B2D-BCAD-AC168EA0987D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EC5-A6A6-456B-966B-9E280B2B802A}" type="datetime1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0A09-D07C-48BB-9358-97196B533A03}" type="datetime1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52A3-1270-46FD-AFF8-E37F42703662}" type="datetime1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2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6CF8-2E20-446A-A9E2-F44FFF6D675A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3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6023-9B07-4906-9F31-FF25C31F8823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C1BC-93B3-49BE-9815-7C82EBC9734B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4F3C-FE64-4664-A1E1-AA04B9E888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3200" b="1" dirty="0"/>
              <a:t>Образовательная математическая онтология </a:t>
            </a:r>
            <a:r>
              <a:rPr lang="en-GB" sz="3200" b="1" dirty="0" err="1"/>
              <a:t>OntoMath</a:t>
            </a:r>
            <a:r>
              <a:rPr lang="en-GB" sz="3200" b="1" baseline="30000" dirty="0" err="1"/>
              <a:t>Edu</a:t>
            </a:r>
            <a:r>
              <a:rPr lang="ru-RU" sz="3200" b="1" dirty="0"/>
              <a:t>: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структура </a:t>
            </a:r>
            <a:r>
              <a:rPr lang="ru-RU" sz="3200" b="1" dirty="0"/>
              <a:t>и отношения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/>
              <a:t>Л.Р. Шакирова</a:t>
            </a:r>
            <a:r>
              <a:rPr lang="ru-RU" b="1" baseline="30000" dirty="0"/>
              <a:t>1</a:t>
            </a:r>
            <a:r>
              <a:rPr lang="ru-RU" b="1" dirty="0"/>
              <a:t>, М.В. Фалилеева</a:t>
            </a:r>
            <a:r>
              <a:rPr lang="ru-RU" b="1" baseline="30000" dirty="0"/>
              <a:t>1</a:t>
            </a:r>
            <a:r>
              <a:rPr lang="ru-RU" b="1" dirty="0"/>
              <a:t>, А.В. Кириллович</a:t>
            </a:r>
            <a:r>
              <a:rPr lang="ru-RU" b="1" baseline="30000" dirty="0"/>
              <a:t>2</a:t>
            </a:r>
            <a:r>
              <a:rPr lang="ru-RU" b="1" dirty="0"/>
              <a:t>, Е.К. Липачев</a:t>
            </a:r>
            <a:r>
              <a:rPr lang="ru-RU" b="1" baseline="30000" dirty="0"/>
              <a:t>1,2</a:t>
            </a:r>
            <a:r>
              <a:rPr lang="ru-RU" b="1" dirty="0"/>
              <a:t>, О.А. Невзорова</a:t>
            </a:r>
            <a:r>
              <a:rPr lang="ru-RU" b="1" baseline="30000" dirty="0"/>
              <a:t>2,3</a:t>
            </a:r>
            <a:r>
              <a:rPr lang="ru-RU" b="1" dirty="0"/>
              <a:t>, В.Н. Невзоров</a:t>
            </a:r>
            <a:r>
              <a:rPr lang="ru-RU" b="1" baseline="30000" dirty="0"/>
              <a:t>4</a:t>
            </a:r>
            <a:endParaRPr lang="ru-RU" b="1" dirty="0"/>
          </a:p>
          <a:p>
            <a:r>
              <a:rPr lang="ru-RU" i="1" dirty="0"/>
              <a:t>1 Институт математики и механики им. Н.И. Лобачевского Казанского (Приволжского) федерального университета</a:t>
            </a:r>
            <a:endParaRPr lang="ru-RU" dirty="0"/>
          </a:p>
          <a:p>
            <a:r>
              <a:rPr lang="ru-RU" i="1" dirty="0"/>
              <a:t>2 Высшая школа информационных технологий и информационных систем Казанского (Приволжского) федерального университета</a:t>
            </a:r>
            <a:endParaRPr lang="ru-RU" dirty="0"/>
          </a:p>
          <a:p>
            <a:r>
              <a:rPr lang="ru-RU" i="1" dirty="0"/>
              <a:t>3 Институт прикладной семиотики Академии Наук Республики Татарстан</a:t>
            </a:r>
          </a:p>
          <a:p>
            <a:r>
              <a:rPr lang="ru-RU" i="1" dirty="0"/>
              <a:t>4 Казанский национальный исследовательский технический университет им. А.Н. Туполева, Казань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Онтология школьной планиметрии </a:t>
            </a:r>
            <a:r>
              <a:rPr lang="en-US" dirty="0" err="1" smtClean="0"/>
              <a:t>OntoMathEdu</a:t>
            </a:r>
            <a:r>
              <a:rPr lang="ru-RU" dirty="0" smtClean="0"/>
              <a:t>: состав иерархий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3"/>
            <a:ext cx="7920880" cy="323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Иерархия типов (базовая иерархия)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— это концепт, который является семантически жестким и онтологически независимым </a:t>
            </a:r>
            <a:r>
              <a:rPr lang="ru-RU" dirty="0" smtClean="0"/>
              <a:t>(</a:t>
            </a:r>
            <a:r>
              <a:rPr lang="ru-RU" i="1" dirty="0" smtClean="0"/>
              <a:t>треугольник</a:t>
            </a:r>
            <a:r>
              <a:rPr lang="ru-RU" dirty="0" smtClean="0"/>
              <a:t>, </a:t>
            </a:r>
            <a:r>
              <a:rPr lang="ru-RU" i="1" dirty="0" smtClean="0"/>
              <a:t>точка</a:t>
            </a:r>
            <a:r>
              <a:rPr lang="ru-RU" dirty="0" smtClean="0"/>
              <a:t>, </a:t>
            </a:r>
            <a:r>
              <a:rPr lang="ru-RU" i="1" dirty="0" smtClean="0"/>
              <a:t>окружность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Верхний уровень иерархии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ru-RU" sz="7200" b="1" i="1" dirty="0"/>
              <a:t>Геометрическая фигура на плоскости</a:t>
            </a:r>
            <a:r>
              <a:rPr lang="ru-RU" sz="7200" dirty="0"/>
              <a:t>. Главный класс, включающий </a:t>
            </a:r>
            <a:r>
              <a:rPr lang="ru-RU" sz="7200" dirty="0" smtClean="0"/>
              <a:t>все </a:t>
            </a:r>
            <a:r>
              <a:rPr lang="ru-RU" sz="7200" dirty="0"/>
              <a:t>геометрические фигуры планиметрии. Например, «</a:t>
            </a:r>
            <a:r>
              <a:rPr lang="ru-RU" sz="7200" i="1" dirty="0"/>
              <a:t>прямая</a:t>
            </a:r>
            <a:r>
              <a:rPr lang="ru-RU" sz="7200" dirty="0"/>
              <a:t>», «</a:t>
            </a:r>
            <a:r>
              <a:rPr lang="ru-RU" sz="7200" i="1" dirty="0"/>
              <a:t>многоугольни</a:t>
            </a:r>
            <a:r>
              <a:rPr lang="ru-RU" sz="7200" dirty="0"/>
              <a:t>к», «</a:t>
            </a:r>
            <a:r>
              <a:rPr lang="ru-RU" sz="7200" i="1" dirty="0"/>
              <a:t>эллипс</a:t>
            </a:r>
            <a:r>
              <a:rPr lang="ru-RU" sz="7200" dirty="0"/>
              <a:t>», «</a:t>
            </a:r>
            <a:r>
              <a:rPr lang="ru-RU" sz="7200" i="1" dirty="0"/>
              <a:t>радикальный центр</a:t>
            </a:r>
            <a:r>
              <a:rPr lang="ru-RU" sz="7200" dirty="0"/>
              <a:t>». </a:t>
            </a:r>
          </a:p>
          <a:p>
            <a:pPr lvl="0"/>
            <a:r>
              <a:rPr lang="ru-RU" sz="7200" b="1" i="1" dirty="0"/>
              <a:t>Аксиома </a:t>
            </a:r>
            <a:r>
              <a:rPr lang="ru-RU" sz="7200" b="1" i="1" dirty="0" smtClean="0"/>
              <a:t>планиметрии. </a:t>
            </a:r>
            <a:r>
              <a:rPr lang="ru-RU" sz="7200" dirty="0"/>
              <a:t>В</a:t>
            </a:r>
            <a:r>
              <a:rPr lang="ru-RU" sz="7200" dirty="0" smtClean="0"/>
              <a:t>ключает все </a:t>
            </a:r>
            <a:r>
              <a:rPr lang="ru-RU" sz="7200" dirty="0"/>
              <a:t>аксиомы планиметрии, в том числе аксиомы теории геометрических построений. Например, «</a:t>
            </a:r>
            <a:r>
              <a:rPr lang="ru-RU" sz="7200" i="1" dirty="0"/>
              <a:t>аксиома принадлежности о единственности прямой, проходящей через две точки</a:t>
            </a:r>
            <a:r>
              <a:rPr lang="ru-RU" sz="7200" dirty="0"/>
              <a:t>», «</a:t>
            </a:r>
            <a:r>
              <a:rPr lang="ru-RU" sz="7200" i="1" dirty="0"/>
              <a:t>конструктивная аксиома о построении окружности данного радиуса с центром в данной точке</a:t>
            </a:r>
            <a:r>
              <a:rPr lang="ru-RU" sz="7200" dirty="0"/>
              <a:t>».</a:t>
            </a:r>
          </a:p>
          <a:p>
            <a:pPr lvl="0"/>
            <a:r>
              <a:rPr lang="ru-RU" sz="7200" b="1" i="1" dirty="0"/>
              <a:t>Теорема планиметрии</a:t>
            </a:r>
            <a:r>
              <a:rPr lang="ru-RU" sz="7200" dirty="0"/>
              <a:t>. </a:t>
            </a:r>
            <a:r>
              <a:rPr lang="ru-RU" sz="7200" dirty="0" smtClean="0"/>
              <a:t>Включает все </a:t>
            </a:r>
            <a:r>
              <a:rPr lang="ru-RU" sz="7200" dirty="0"/>
              <a:t>теоремы планиметрии. Например, «</a:t>
            </a:r>
            <a:r>
              <a:rPr lang="ru-RU" sz="7200" i="1" dirty="0"/>
              <a:t>теорема о сумме углов треугольника</a:t>
            </a:r>
            <a:r>
              <a:rPr lang="ru-RU" sz="7200" dirty="0"/>
              <a:t>», «</a:t>
            </a:r>
            <a:r>
              <a:rPr lang="ru-RU" sz="7200" i="1" dirty="0"/>
              <a:t>теорема Пифагора</a:t>
            </a:r>
            <a:r>
              <a:rPr lang="ru-RU" sz="7200" dirty="0"/>
              <a:t>».</a:t>
            </a:r>
          </a:p>
          <a:p>
            <a:pPr lvl="0"/>
            <a:r>
              <a:rPr lang="ru-RU" sz="7200" b="1" i="1" dirty="0"/>
              <a:t>Планиметрическая задача</a:t>
            </a:r>
            <a:r>
              <a:rPr lang="ru-RU" sz="7200" i="1" dirty="0"/>
              <a:t>.</a:t>
            </a:r>
            <a:r>
              <a:rPr lang="ru-RU" sz="7200" dirty="0"/>
              <a:t> </a:t>
            </a:r>
            <a:r>
              <a:rPr lang="ru-RU" sz="7200" dirty="0" smtClean="0"/>
              <a:t>Включает известные </a:t>
            </a:r>
            <a:r>
              <a:rPr lang="ru-RU" sz="7200" dirty="0"/>
              <a:t>задачи планиметрии. Например, «</a:t>
            </a:r>
            <a:r>
              <a:rPr lang="ru-RU" sz="7200" i="1" dirty="0"/>
              <a:t>задача о построении биссектрисы угла циркулем и линейкой</a:t>
            </a:r>
            <a:r>
              <a:rPr lang="ru-RU" sz="7200" dirty="0"/>
              <a:t>», «</a:t>
            </a:r>
            <a:r>
              <a:rPr lang="ru-RU" sz="7200" i="1" dirty="0"/>
              <a:t>задача о спрямлении окружности</a:t>
            </a:r>
            <a:r>
              <a:rPr lang="ru-RU" sz="7200" dirty="0"/>
              <a:t>», «</a:t>
            </a:r>
            <a:r>
              <a:rPr lang="ru-RU" sz="7200" i="1" dirty="0"/>
              <a:t>задача Герона о нахождении наименьшей суммы расстояний от точек до прямой</a:t>
            </a:r>
            <a:r>
              <a:rPr lang="ru-RU" sz="7200" dirty="0"/>
              <a:t>».</a:t>
            </a:r>
          </a:p>
          <a:p>
            <a:pPr lvl="0"/>
            <a:r>
              <a:rPr lang="ru-RU" sz="7200" b="1" i="1" dirty="0"/>
              <a:t>Единица измерения</a:t>
            </a:r>
            <a:r>
              <a:rPr lang="ru-RU" sz="7200" dirty="0"/>
              <a:t>. Например, «</a:t>
            </a:r>
            <a:r>
              <a:rPr lang="ru-RU" sz="7200" i="1" dirty="0"/>
              <a:t>сантиметр</a:t>
            </a:r>
            <a:r>
              <a:rPr lang="ru-RU" sz="7200" dirty="0"/>
              <a:t>», «</a:t>
            </a:r>
            <a:r>
              <a:rPr lang="ru-RU" sz="7200" i="1" dirty="0"/>
              <a:t>радиан</a:t>
            </a:r>
            <a:r>
              <a:rPr lang="ru-RU" sz="7200" dirty="0"/>
              <a:t>», «</a:t>
            </a:r>
            <a:r>
              <a:rPr lang="ru-RU" sz="7200" i="1" dirty="0"/>
              <a:t>квадратный метр</a:t>
            </a:r>
            <a:r>
              <a:rPr lang="ru-RU" sz="7200" dirty="0"/>
              <a:t>».</a:t>
            </a:r>
          </a:p>
          <a:p>
            <a:pPr lvl="0"/>
            <a:r>
              <a:rPr lang="ru-RU" sz="7200" b="1" i="1" dirty="0"/>
              <a:t>Инструмент построения и измерения</a:t>
            </a:r>
            <a:r>
              <a:rPr lang="ru-RU" sz="7200" dirty="0"/>
              <a:t>. Например, «</a:t>
            </a:r>
            <a:r>
              <a:rPr lang="ru-RU" sz="7200" i="1" dirty="0"/>
              <a:t>транспортир», «астролябия», «рейсшина», «малка», «рейсмус</a:t>
            </a:r>
            <a:r>
              <a:rPr lang="ru-RU" sz="7200" dirty="0"/>
              <a:t>».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Иерархия ролей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Роль — это концепт, который является семантически нежестким и онтологически </a:t>
            </a:r>
            <a:r>
              <a:rPr lang="ru-RU" dirty="0" smtClean="0"/>
              <a:t>зависимым. </a:t>
            </a:r>
          </a:p>
          <a:p>
            <a:r>
              <a:rPr lang="ru-RU" dirty="0" smtClean="0"/>
              <a:t>Объект-роль онтологически зависит от другого объекта,  например</a:t>
            </a:r>
            <a:r>
              <a:rPr lang="ru-RU" dirty="0"/>
              <a:t>, концепт «</a:t>
            </a:r>
            <a:r>
              <a:rPr lang="ru-RU" i="1" dirty="0"/>
              <a:t>вершина треугольника»</a:t>
            </a:r>
            <a:r>
              <a:rPr lang="ru-RU" dirty="0"/>
              <a:t> </a:t>
            </a:r>
            <a:r>
              <a:rPr lang="ru-RU" dirty="0" smtClean="0"/>
              <a:t>есть роль (онтологически зависит от концепта </a:t>
            </a:r>
            <a:r>
              <a:rPr lang="ru-RU" i="1" dirty="0" smtClean="0"/>
              <a:t>«треугольник»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Онтология  </a:t>
            </a:r>
            <a:r>
              <a:rPr lang="en-US" sz="3600" b="1" dirty="0" err="1" smtClean="0"/>
              <a:t>OntoMathEdu</a:t>
            </a:r>
            <a:r>
              <a:rPr lang="ru-RU" sz="3600" b="1" dirty="0" smtClean="0"/>
              <a:t>: фрагмент </a:t>
            </a:r>
            <a:r>
              <a:rPr lang="en-US" b="1" dirty="0" smtClean="0"/>
              <a:t>     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840760" cy="4929411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2700" b="1" dirty="0" smtClean="0"/>
              <a:t/>
            </a:r>
            <a:br>
              <a:rPr lang="ru-RU" sz="2700" b="1" dirty="0" smtClean="0"/>
            </a:br>
            <a:r>
              <a:rPr lang="ru-RU" sz="2700" b="1" dirty="0" smtClean="0"/>
              <a:t>Точки зрения: образовательные уровни (</a:t>
            </a:r>
            <a:r>
              <a:rPr lang="ru-RU" sz="2700" dirty="0"/>
              <a:t>реализации принципа последовательности и преемственности в обучении понятиям</a:t>
            </a:r>
            <a:r>
              <a:rPr lang="ru-RU" sz="2700" b="1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99156"/>
              </p:ext>
            </p:extLst>
          </p:nvPr>
        </p:nvGraphicFramePr>
        <p:xfrm>
          <a:off x="1098550" y="1700805"/>
          <a:ext cx="6946900" cy="3442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306"/>
                <a:gridCol w="1893044"/>
                <a:gridCol w="2876550"/>
              </a:tblGrid>
              <a:tr h="286878"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Подкласс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rowSpan="10"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Треугольник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Вписанный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 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Ортогональный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Остроугольный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Прямоугольный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Равнобедренный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Равносторонний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 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Серединный треугольник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37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 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Треугольник с вершинами в точках Эйлера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6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3180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Тупоугольный треугольник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Отношения </a:t>
            </a:r>
            <a:r>
              <a:rPr lang="ru-RU" b="1" dirty="0"/>
              <a:t>между концептами </a:t>
            </a:r>
            <a:r>
              <a:rPr lang="ru-RU" b="1" dirty="0" smtClean="0"/>
              <a:t>онтологии                                     1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i="1" dirty="0"/>
              <a:t>«</a:t>
            </a:r>
            <a:r>
              <a:rPr lang="ru-RU" b="1" i="1" dirty="0"/>
              <a:t>Целое-часть</a:t>
            </a:r>
            <a:r>
              <a:rPr lang="ru-RU" i="1" dirty="0"/>
              <a:t>»</a:t>
            </a:r>
            <a:r>
              <a:rPr lang="ru-RU" dirty="0"/>
              <a:t> – данное отношение указывает, из каких элементов состоит геометрическая фигура. Например, «</a:t>
            </a:r>
            <a:r>
              <a:rPr lang="ru-RU" i="1" dirty="0"/>
              <a:t>многоугольник</a:t>
            </a:r>
            <a:r>
              <a:rPr lang="ru-RU" dirty="0"/>
              <a:t>» (целое) имеет части: «</a:t>
            </a:r>
            <a:r>
              <a:rPr lang="ru-RU" i="1" dirty="0"/>
              <a:t>сторона многоугольника</a:t>
            </a:r>
            <a:r>
              <a:rPr lang="ru-RU" dirty="0"/>
              <a:t>», «</a:t>
            </a:r>
            <a:r>
              <a:rPr lang="ru-RU" i="1" dirty="0"/>
              <a:t>угол многоугольника</a:t>
            </a:r>
            <a:r>
              <a:rPr lang="ru-RU" dirty="0"/>
              <a:t>», «</a:t>
            </a:r>
            <a:r>
              <a:rPr lang="ru-RU" i="1" dirty="0"/>
              <a:t>вершина многоугольника</a:t>
            </a:r>
            <a:r>
              <a:rPr lang="ru-RU" dirty="0"/>
              <a:t>». </a:t>
            </a:r>
          </a:p>
          <a:p>
            <a:pPr lvl="0"/>
            <a:r>
              <a:rPr lang="ru-RU" i="1" dirty="0"/>
              <a:t>«</a:t>
            </a:r>
            <a:r>
              <a:rPr lang="ru-RU" b="1" i="1" dirty="0"/>
              <a:t>Определяется</a:t>
            </a:r>
            <a:r>
              <a:rPr lang="ru-RU" i="1" dirty="0"/>
              <a:t>» </a:t>
            </a:r>
            <a:r>
              <a:rPr lang="ru-RU" dirty="0"/>
              <a:t>связано с элементами, которые определяют, но не являются частью самой фигуры. Например, окружность определяется центром окружности и ее радиусом.</a:t>
            </a:r>
          </a:p>
          <a:p>
            <a:pPr lvl="0"/>
            <a:r>
              <a:rPr lang="ru-RU" b="1" i="1" dirty="0"/>
              <a:t>Онтологическая зависимость</a:t>
            </a:r>
            <a:r>
              <a:rPr lang="ru-RU" dirty="0"/>
              <a:t> связывает ролевое понятие с понятием, от которого зависит данная роль. Например, «</a:t>
            </a:r>
            <a:r>
              <a:rPr lang="ru-RU" i="1" dirty="0"/>
              <a:t>фокус эллипса</a:t>
            </a:r>
            <a:r>
              <a:rPr lang="ru-RU" dirty="0"/>
              <a:t>» онтологически зависит от понятия «</a:t>
            </a:r>
            <a:r>
              <a:rPr lang="ru-RU" i="1" dirty="0"/>
              <a:t>эллипс</a:t>
            </a:r>
            <a:r>
              <a:rPr lang="ru-RU" dirty="0"/>
              <a:t>», а «</a:t>
            </a:r>
            <a:r>
              <a:rPr lang="ru-RU" i="1" dirty="0"/>
              <a:t>хорда окружности</a:t>
            </a:r>
            <a:r>
              <a:rPr lang="ru-RU" dirty="0"/>
              <a:t>» зависит от понятия «</a:t>
            </a:r>
            <a:r>
              <a:rPr lang="ru-RU" i="1" dirty="0"/>
              <a:t>окружность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Отношения между концептами </a:t>
            </a:r>
            <a:r>
              <a:rPr lang="ru-RU" b="1" dirty="0" smtClean="0"/>
              <a:t>онтологии                                      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i="1" dirty="0"/>
              <a:t>«</a:t>
            </a:r>
            <a:r>
              <a:rPr lang="ru-RU" sz="1800" b="1" i="1" dirty="0"/>
              <a:t>Теорема-свойство</a:t>
            </a:r>
            <a:r>
              <a:rPr lang="ru-RU" sz="1800" i="1" dirty="0"/>
              <a:t>» </a:t>
            </a:r>
            <a:r>
              <a:rPr lang="ru-RU" sz="1800" dirty="0"/>
              <a:t>показывает, какими свойствами, представленными в школьном курсе в виде теорем, обладает геометрическое понятие. Например, концепт «</a:t>
            </a:r>
            <a:r>
              <a:rPr lang="ru-RU" sz="1800" i="1" dirty="0"/>
              <a:t>треугольник</a:t>
            </a:r>
            <a:r>
              <a:rPr lang="ru-RU" sz="1800" dirty="0"/>
              <a:t>» связан отношением «</a:t>
            </a:r>
            <a:r>
              <a:rPr lang="ru-RU" sz="1800" i="1" dirty="0"/>
              <a:t>теорема-свойство</a:t>
            </a:r>
            <a:r>
              <a:rPr lang="ru-RU" sz="1800" dirty="0"/>
              <a:t>» с концептами: «соотношения между углами и сторонами треугольника</a:t>
            </a:r>
            <a:r>
              <a:rPr lang="ru-RU" sz="1800" dirty="0" smtClean="0"/>
              <a:t>»</a:t>
            </a:r>
          </a:p>
          <a:p>
            <a:pPr lvl="0"/>
            <a:r>
              <a:rPr lang="ru-RU" sz="1800" i="1" dirty="0" smtClean="0"/>
              <a:t>«</a:t>
            </a:r>
            <a:r>
              <a:rPr lang="ru-RU" sz="1800" b="1" i="1" dirty="0"/>
              <a:t>Теорема-признак</a:t>
            </a:r>
            <a:r>
              <a:rPr lang="ru-RU" sz="1800" i="1" dirty="0"/>
              <a:t>» </a:t>
            </a:r>
            <a:r>
              <a:rPr lang="ru-RU" sz="1800" dirty="0"/>
              <a:t>связывает геометрическое понятие с его </a:t>
            </a:r>
            <a:r>
              <a:rPr lang="ru-RU" sz="1800" dirty="0" smtClean="0"/>
              <a:t>признаками (классифицирующие свойства), представленными </a:t>
            </a:r>
            <a:r>
              <a:rPr lang="ru-RU" sz="1800" dirty="0"/>
              <a:t>теоремами. Например, концепт «</a:t>
            </a:r>
            <a:r>
              <a:rPr lang="ru-RU" sz="1800" i="1" dirty="0"/>
              <a:t>ромб</a:t>
            </a:r>
            <a:r>
              <a:rPr lang="ru-RU" sz="1800" dirty="0"/>
              <a:t>» связан отношением «</a:t>
            </a:r>
            <a:r>
              <a:rPr lang="ru-RU" sz="1800" i="1" dirty="0"/>
              <a:t>теорема-признак</a:t>
            </a:r>
            <a:r>
              <a:rPr lang="ru-RU" sz="1800" dirty="0"/>
              <a:t>» с концептом «</a:t>
            </a:r>
            <a:r>
              <a:rPr lang="ru-RU" sz="1800" i="1" dirty="0"/>
              <a:t>признак ромба</a:t>
            </a:r>
            <a:r>
              <a:rPr lang="ru-RU" sz="1800" dirty="0"/>
              <a:t>» и др.</a:t>
            </a:r>
          </a:p>
          <a:p>
            <a:pPr lvl="0"/>
            <a:r>
              <a:rPr lang="ru-RU" sz="1800" i="1" dirty="0"/>
              <a:t> «</a:t>
            </a:r>
            <a:r>
              <a:rPr lang="ru-RU" sz="1800" b="1" i="1" dirty="0"/>
              <a:t>Находится по формуле</a:t>
            </a:r>
            <a:r>
              <a:rPr lang="ru-RU" sz="1800" i="1" dirty="0"/>
              <a:t>»</a:t>
            </a:r>
            <a:r>
              <a:rPr lang="ru-RU" sz="1800" dirty="0"/>
              <a:t> связывает геометрические фигуры с их метрическими свойствами. </a:t>
            </a:r>
            <a:r>
              <a:rPr lang="ru-RU" sz="1800" dirty="0" smtClean="0"/>
              <a:t>Например,  </a:t>
            </a:r>
            <a:r>
              <a:rPr lang="ru-RU" sz="1800" dirty="0"/>
              <a:t>концепт «</a:t>
            </a:r>
            <a:r>
              <a:rPr lang="ru-RU" sz="1800" i="1" dirty="0"/>
              <a:t>площадь треугольника</a:t>
            </a:r>
            <a:r>
              <a:rPr lang="ru-RU" sz="1800" dirty="0"/>
              <a:t>» связан с концептами: «</a:t>
            </a:r>
            <a:r>
              <a:rPr lang="ru-RU" sz="1800" i="1" dirty="0"/>
              <a:t>нахождение площади треугольника по формуле Герона</a:t>
            </a:r>
            <a:r>
              <a:rPr lang="ru-RU" sz="1800" dirty="0" smtClean="0"/>
              <a:t>»</a:t>
            </a:r>
          </a:p>
          <a:p>
            <a:pPr lvl="0"/>
            <a:r>
              <a:rPr lang="ru-RU" sz="1800" i="1" dirty="0" smtClean="0"/>
              <a:t>«</a:t>
            </a:r>
            <a:r>
              <a:rPr lang="ru-RU" sz="1800" b="1" i="1" dirty="0"/>
              <a:t>Прямая – обратная теоремы</a:t>
            </a:r>
            <a:r>
              <a:rPr lang="ru-RU" sz="1800" i="1" dirty="0"/>
              <a:t>» </a:t>
            </a:r>
            <a:r>
              <a:rPr lang="ru-RU" sz="1800" dirty="0"/>
              <a:t>связывает между собой прямые и обратные теоремы. Например, «</a:t>
            </a:r>
            <a:r>
              <a:rPr lang="ru-RU" sz="1800" i="1" dirty="0"/>
              <a:t>признак параллелограмма по диагоналям</a:t>
            </a:r>
            <a:r>
              <a:rPr lang="ru-RU" sz="1800" dirty="0"/>
              <a:t>» и «</a:t>
            </a:r>
            <a:r>
              <a:rPr lang="ru-RU" sz="1800" i="1" dirty="0"/>
              <a:t>свойство диагоналей параллелограмма</a:t>
            </a:r>
            <a:r>
              <a:rPr lang="ru-RU" sz="1800" dirty="0"/>
              <a:t>» связаны в онтологии данным отношением, также как и «</a:t>
            </a:r>
            <a:r>
              <a:rPr lang="ru-RU" sz="1800" i="1" dirty="0"/>
              <a:t>теорема Пифагора</a:t>
            </a:r>
            <a:r>
              <a:rPr lang="ru-RU" sz="1800" dirty="0"/>
              <a:t>» и «</a:t>
            </a:r>
            <a:r>
              <a:rPr lang="ru-RU" sz="1800" i="1" dirty="0"/>
              <a:t>признак прямоугольного треугольника (обратная теорема Пифагора)</a:t>
            </a:r>
            <a:r>
              <a:rPr lang="ru-RU" sz="1800" dirty="0"/>
              <a:t>».</a:t>
            </a:r>
          </a:p>
          <a:p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Отношения между концептами онтологии                                       </a:t>
            </a:r>
            <a:r>
              <a:rPr lang="ru-RU" b="1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600" b="1" i="1" dirty="0"/>
              <a:t>Материализованные </a:t>
            </a:r>
            <a:r>
              <a:rPr lang="ru-RU" sz="1600" b="1" i="1" dirty="0" smtClean="0"/>
              <a:t>отношения</a:t>
            </a:r>
            <a:r>
              <a:rPr lang="ru-RU" sz="1600" i="1" dirty="0" smtClean="0"/>
              <a:t> (концепты-отношения, номинализация имени отношения) </a:t>
            </a:r>
          </a:p>
          <a:p>
            <a:pPr marL="0" lvl="0" indent="0">
              <a:buNone/>
            </a:pPr>
            <a:r>
              <a:rPr lang="ru-RU" sz="1600" i="1" dirty="0" smtClean="0"/>
              <a:t>Например, д</a:t>
            </a:r>
            <a:r>
              <a:rPr lang="ru-RU" sz="1600" dirty="0" smtClean="0"/>
              <a:t>ля </a:t>
            </a:r>
            <a:r>
              <a:rPr lang="ru-RU" sz="1600" dirty="0"/>
              <a:t>моделирования отношения между вписанной окружностью и треугольником, в который эта окружность вписана, онтология содержит </a:t>
            </a:r>
            <a:r>
              <a:rPr lang="ru-RU" sz="1600" b="1" dirty="0"/>
              <a:t>класс «</a:t>
            </a:r>
            <a:r>
              <a:rPr lang="ru-RU" sz="1600" b="1" i="1" dirty="0"/>
              <a:t>вписанная окружность треугольника</a:t>
            </a:r>
            <a:r>
              <a:rPr lang="ru-RU" sz="1600" b="1" dirty="0" smtClean="0"/>
              <a:t>»</a:t>
            </a:r>
            <a:r>
              <a:rPr lang="ru-RU" sz="1600" dirty="0" smtClean="0"/>
              <a:t>. </a:t>
            </a:r>
            <a:r>
              <a:rPr lang="ru-RU" sz="1600" dirty="0"/>
              <a:t>Данный класс связан отношением «</a:t>
            </a:r>
            <a:r>
              <a:rPr lang="ru-RU" sz="1600" i="1" dirty="0"/>
              <a:t>вписано</a:t>
            </a:r>
            <a:r>
              <a:rPr lang="ru-RU" sz="1600" dirty="0"/>
              <a:t>» с классом «окружность» и отношением «</a:t>
            </a:r>
            <a:r>
              <a:rPr lang="ru-RU" sz="1600" i="1" dirty="0"/>
              <a:t>описано</a:t>
            </a:r>
            <a:r>
              <a:rPr lang="ru-RU" sz="1600" dirty="0"/>
              <a:t>» с классом «</a:t>
            </a:r>
            <a:r>
              <a:rPr lang="ru-RU" sz="1600" i="1" dirty="0"/>
              <a:t>треугольник</a:t>
            </a:r>
            <a:r>
              <a:rPr lang="ru-RU" sz="1600" dirty="0"/>
              <a:t>».</a:t>
            </a:r>
          </a:p>
          <a:p>
            <a:pPr lvl="0"/>
            <a:r>
              <a:rPr lang="ru-RU" sz="1600" b="1" i="1" dirty="0"/>
              <a:t>Набор дидактических отношений</a:t>
            </a:r>
            <a:r>
              <a:rPr lang="ru-RU" sz="1600" i="1" dirty="0" smtClean="0"/>
              <a:t>:</a:t>
            </a:r>
          </a:p>
          <a:p>
            <a:pPr marL="0" lvl="0" indent="0">
              <a:buNone/>
            </a:pPr>
            <a:r>
              <a:rPr lang="ru-RU" sz="1600" i="1" dirty="0" smtClean="0"/>
              <a:t> </a:t>
            </a:r>
            <a:r>
              <a:rPr lang="ru-RU" sz="1600" i="1" dirty="0"/>
              <a:t>а) </a:t>
            </a:r>
            <a:r>
              <a:rPr lang="ru-RU" sz="1600" b="1" i="1" dirty="0"/>
              <a:t>отношение «Изучается одновременно»</a:t>
            </a:r>
            <a:r>
              <a:rPr lang="ru-RU" sz="1600" i="1" dirty="0"/>
              <a:t> </a:t>
            </a:r>
            <a:r>
              <a:rPr lang="ru-RU" sz="1600" dirty="0"/>
              <a:t>связывает понятия, которые рекомендуется изучать совместно, например, понятия «отрезок» и «луч»; </a:t>
            </a:r>
            <a:endParaRPr lang="ru-RU" sz="1600" dirty="0" smtClean="0"/>
          </a:p>
          <a:p>
            <a:pPr marL="0" lvl="0" indent="0">
              <a:buNone/>
            </a:pPr>
            <a:r>
              <a:rPr lang="ru-RU" sz="1600" dirty="0" smtClean="0"/>
              <a:t>б</a:t>
            </a:r>
            <a:r>
              <a:rPr lang="ru-RU" sz="1600" b="1" dirty="0"/>
              <a:t>) отношение «</a:t>
            </a:r>
            <a:r>
              <a:rPr lang="ru-RU" sz="1600" b="1" i="1" dirty="0"/>
              <a:t>Изучается позже</a:t>
            </a:r>
            <a:r>
              <a:rPr lang="ru-RU" sz="1600" b="1" dirty="0"/>
              <a:t>»</a:t>
            </a:r>
            <a:r>
              <a:rPr lang="ru-RU" sz="1600" dirty="0"/>
              <a:t> (обратное отношение «</a:t>
            </a:r>
            <a:r>
              <a:rPr lang="ru-RU" sz="1600" i="1" dirty="0"/>
              <a:t>Изучается раньше</a:t>
            </a:r>
            <a:r>
              <a:rPr lang="ru-RU" sz="1600" dirty="0"/>
              <a:t>»), например, понятие «</a:t>
            </a:r>
            <a:r>
              <a:rPr lang="ru-RU" sz="1600" i="1" dirty="0"/>
              <a:t>равнобедренный треугольник</a:t>
            </a:r>
            <a:r>
              <a:rPr lang="ru-RU" sz="1600" dirty="0"/>
              <a:t>» изучается позже понятия «Остроугольный треугольник». Отношение «</a:t>
            </a:r>
            <a:r>
              <a:rPr lang="ru-RU" sz="1600" i="1" dirty="0"/>
              <a:t>Изучается позже</a:t>
            </a:r>
            <a:r>
              <a:rPr lang="ru-RU" sz="1600" dirty="0"/>
              <a:t>», как и его обратное отношение является транзитивным, поэтому по свойству транзитивности могут быть выстроены </a:t>
            </a:r>
            <a:r>
              <a:rPr lang="ru-RU" sz="1600" b="1" dirty="0"/>
              <a:t>последовательности отношений </a:t>
            </a:r>
            <a:r>
              <a:rPr lang="ru-RU" sz="1600" dirty="0"/>
              <a:t>«</a:t>
            </a:r>
            <a:r>
              <a:rPr lang="ru-RU" sz="1600" i="1" dirty="0"/>
              <a:t>Изучается позже</a:t>
            </a:r>
            <a:r>
              <a:rPr lang="ru-RU" sz="1600" dirty="0" smtClean="0"/>
              <a:t>»,</a:t>
            </a:r>
          </a:p>
          <a:p>
            <a:pPr marL="0" lvl="0" indent="0">
              <a:buNone/>
            </a:pPr>
            <a:r>
              <a:rPr lang="ru-RU" sz="1600" dirty="0" smtClean="0"/>
              <a:t>в</a:t>
            </a:r>
            <a:r>
              <a:rPr lang="ru-RU" sz="1600" dirty="0"/>
              <a:t>) </a:t>
            </a:r>
            <a:r>
              <a:rPr lang="ru-RU" sz="1600" b="1" dirty="0"/>
              <a:t>отношение «</a:t>
            </a:r>
            <a:r>
              <a:rPr lang="ru-RU" sz="1600" b="1" i="1" dirty="0"/>
              <a:t>понятие-уровень</a:t>
            </a:r>
            <a:r>
              <a:rPr lang="ru-RU" sz="1600" b="1" dirty="0"/>
              <a:t>» </a:t>
            </a:r>
            <a:r>
              <a:rPr lang="ru-RU" sz="1600" dirty="0"/>
              <a:t>определяет отнесенность понятия к образовательному </a:t>
            </a:r>
            <a:r>
              <a:rPr lang="ru-RU" sz="1600" dirty="0" smtClean="0"/>
              <a:t>уровню.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Онтология школьной планиметрии </a:t>
            </a:r>
            <a:r>
              <a:rPr lang="en-US" sz="2800" dirty="0" err="1" smtClean="0"/>
              <a:t>OntoMathEdu</a:t>
            </a:r>
            <a:r>
              <a:rPr lang="ru-RU" sz="2800" dirty="0" smtClean="0"/>
              <a:t>: частотное распределение концептов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90934"/>
              </p:ext>
            </p:extLst>
          </p:nvPr>
        </p:nvGraphicFramePr>
        <p:xfrm>
          <a:off x="2339752" y="1988840"/>
          <a:ext cx="4321175" cy="331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545"/>
                <a:gridCol w="1440815"/>
                <a:gridCol w="1440815"/>
              </a:tblGrid>
              <a:tr h="903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Частота употребления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Кол-во концептов по учебнику </a:t>
                      </a:r>
                      <a:r>
                        <a:rPr lang="ru-RU" sz="1200" dirty="0" err="1">
                          <a:effectLst/>
                        </a:rPr>
                        <a:t>Шарыгина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Кол-во концептов по учебнику Атанасяна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1000-1620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500-999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100-499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50-99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10-49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5-9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1-4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Всего терминов: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190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193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Экосистема </a:t>
            </a:r>
            <a:r>
              <a:rPr lang="en-US" altLang="ru-RU" sz="3200" dirty="0" err="1">
                <a:solidFill>
                  <a:srgbClr val="0066FF"/>
                </a:solidFill>
                <a:latin typeface="Calibri" charset="0"/>
              </a:rPr>
              <a:t>OntoMath</a:t>
            </a:r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 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 dirty="0">
              <a:latin typeface="Calibri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33400" y="1295400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dirty="0" smtClean="0"/>
              <a:t>Экосистема </a:t>
            </a:r>
            <a:r>
              <a:rPr lang="en-US" altLang="ru-RU" dirty="0" err="1" smtClean="0"/>
              <a:t>OntoMath</a:t>
            </a:r>
            <a:r>
              <a:rPr lang="en-US" altLang="ru-RU" dirty="0" smtClean="0"/>
              <a:t> </a:t>
            </a:r>
            <a:r>
              <a:rPr lang="ru-RU" altLang="ru-RU" dirty="0" smtClean="0"/>
              <a:t>включает набор специализированных онтологий</a:t>
            </a:r>
            <a:r>
              <a:rPr lang="en-US" altLang="ru-RU" dirty="0" smtClean="0"/>
              <a:t>, </a:t>
            </a:r>
            <a:r>
              <a:rPr lang="ru-RU" altLang="ru-RU" dirty="0" smtClean="0"/>
              <a:t>средства текстовой аналитики, различные приложения </a:t>
            </a:r>
            <a:r>
              <a:rPr lang="ru-RU" altLang="ru-RU" smtClean="0"/>
              <a:t>по </a:t>
            </a:r>
            <a:r>
              <a:rPr lang="ru-RU" altLang="ru-RU" smtClean="0"/>
              <a:t>управлению </a:t>
            </a:r>
            <a:r>
              <a:rPr lang="ru-RU" altLang="ru-RU" dirty="0" smtClean="0"/>
              <a:t>математическим знанием.</a:t>
            </a:r>
            <a:endParaRPr lang="en-US" altLang="ru-RU" dirty="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533400" y="1219200"/>
            <a:ext cx="83820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13907" y="2218730"/>
            <a:ext cx="8382000" cy="0"/>
          </a:xfrm>
          <a:prstGeom prst="line">
            <a:avLst/>
          </a:prstGeom>
          <a:noFill/>
          <a:ln w="381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2896"/>
            <a:ext cx="8460432" cy="3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Разрабатывается новый онтологический ресурс </a:t>
            </a:r>
            <a:r>
              <a:rPr lang="ru-RU" dirty="0" err="1"/>
              <a:t>OntoMath</a:t>
            </a:r>
            <a:r>
              <a:rPr lang="ru-RU" baseline="30000" dirty="0" err="1"/>
              <a:t>Edu</a:t>
            </a:r>
            <a:r>
              <a:rPr lang="ru-RU" dirty="0"/>
              <a:t>, </a:t>
            </a:r>
            <a:r>
              <a:rPr lang="ru-RU" dirty="0" smtClean="0"/>
              <a:t>предназначенный </a:t>
            </a:r>
            <a:r>
              <a:rPr lang="ru-RU" dirty="0"/>
              <a:t>для представления математических знаний по планиметрии для средней школы. </a:t>
            </a:r>
            <a:endParaRPr lang="ru-RU" dirty="0" smtClean="0"/>
          </a:p>
          <a:p>
            <a:r>
              <a:rPr lang="ru-RU" dirty="0" smtClean="0"/>
              <a:t>Отличительной </a:t>
            </a:r>
            <a:r>
              <a:rPr lang="ru-RU" dirty="0"/>
              <a:t>особенностью нового ресурса является набор отношений, связывающих концепты онтологии. Набор отношений отражает, с одной стороны, явные зависимости понятий в рассматриваемой области, а, с другой стороны, служат образовательным целям применения онтологии. </a:t>
            </a:r>
            <a:endParaRPr lang="ru-RU" dirty="0" smtClean="0"/>
          </a:p>
          <a:p>
            <a:r>
              <a:rPr lang="ru-RU" dirty="0"/>
              <a:t>Онтология </a:t>
            </a:r>
            <a:r>
              <a:rPr lang="ru-RU" dirty="0" err="1" smtClean="0"/>
              <a:t>OntoMath</a:t>
            </a:r>
            <a:r>
              <a:rPr lang="ru-RU" baseline="30000" dirty="0" err="1" smtClean="0"/>
              <a:t>Edu</a:t>
            </a:r>
            <a:r>
              <a:rPr lang="ru-RU" baseline="30000" dirty="0" smtClean="0"/>
              <a:t> </a:t>
            </a:r>
            <a:r>
              <a:rPr lang="ru-RU" dirty="0" smtClean="0"/>
              <a:t> - семантическое ядро образовательных приложений экосистемы </a:t>
            </a:r>
            <a:r>
              <a:rPr lang="en-US" dirty="0" err="1" smtClean="0"/>
              <a:t>OntoMath</a:t>
            </a:r>
            <a:endParaRPr lang="ru-RU"/>
          </a:p>
          <a:p>
            <a:r>
              <a:rPr lang="ru-RU" smtClean="0"/>
              <a:t>Онтология </a:t>
            </a:r>
            <a:r>
              <a:rPr lang="ru-RU" dirty="0" err="1"/>
              <a:t>OntoMath</a:t>
            </a:r>
            <a:r>
              <a:rPr lang="ru-RU" baseline="30000" dirty="0" err="1"/>
              <a:t>Edu</a:t>
            </a:r>
            <a:r>
              <a:rPr lang="ru-RU" baseline="30000" dirty="0"/>
              <a:t> </a:t>
            </a:r>
            <a:r>
              <a:rPr lang="ru-RU" dirty="0"/>
              <a:t>, несомненно, будет способствовать более глубокому пониманию взаимосвязей понятий предметной области и, тем самым, обеспечивать более качественное усвоение знаний школьного курса планиметрии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экосистемы </a:t>
            </a:r>
            <a:r>
              <a:rPr lang="en-US" dirty="0" err="1" smtClean="0"/>
              <a:t>OntoMath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Новое направление развития – образовательные приложения, цифровая платформа для математического образования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Математическая онтология </a:t>
            </a:r>
            <a:br>
              <a:rPr lang="ru-RU" b="1" dirty="0" smtClean="0"/>
            </a:br>
            <a:r>
              <a:rPr lang="ru-RU" b="1" dirty="0" smtClean="0"/>
              <a:t>для образования  </a:t>
            </a:r>
            <a:r>
              <a:rPr lang="en-US" b="1" dirty="0" err="1" smtClean="0"/>
              <a:t>OntoMathEdu</a:t>
            </a:r>
            <a:r>
              <a:rPr lang="ru-RU" b="1" dirty="0" smtClean="0"/>
              <a:t>                       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«Умение самостоятельно построить целостную картину дисциплины» является </a:t>
            </a:r>
            <a:r>
              <a:rPr lang="ru-RU" b="1" dirty="0"/>
              <a:t>необходимой компетенцией </a:t>
            </a:r>
            <a:r>
              <a:rPr lang="ru-RU" dirty="0"/>
              <a:t>согласно современному Российскому федеральному государственному образовательному стандарту высшего профессионального образования по направлению подготовки «математика» для магистров.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связи с этим актуальной является задача </a:t>
            </a:r>
            <a:r>
              <a:rPr lang="ru-RU" b="1" dirty="0"/>
              <a:t>формирования системного мышления в средней и высшей школе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Одним </a:t>
            </a:r>
            <a:r>
              <a:rPr lang="ru-RU" dirty="0"/>
              <a:t>из возможных подходов к систематизации знаний является </a:t>
            </a:r>
            <a:r>
              <a:rPr lang="ru-RU" b="1" dirty="0"/>
              <a:t>онтологический подход</a:t>
            </a:r>
            <a:r>
              <a:rPr lang="ru-RU" dirty="0"/>
              <a:t>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3200" b="1" dirty="0"/>
              <a:t>Математическая онтология </a:t>
            </a:r>
            <a:br>
              <a:rPr lang="ru-RU" sz="3200" b="1" dirty="0"/>
            </a:br>
            <a:r>
              <a:rPr lang="ru-RU" sz="3200" b="1" dirty="0"/>
              <a:t>для образования </a:t>
            </a:r>
            <a:r>
              <a:rPr lang="en-US" sz="3200" b="1" dirty="0" err="1" smtClean="0"/>
              <a:t>OntoMathEdu</a:t>
            </a:r>
            <a:r>
              <a:rPr lang="ru-RU" sz="3200" b="1" dirty="0" smtClean="0"/>
              <a:t>: применение        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Семантическая </a:t>
            </a:r>
            <a:r>
              <a:rPr lang="ru-RU" dirty="0"/>
              <a:t>разметка математических </a:t>
            </a:r>
            <a:r>
              <a:rPr lang="ru-RU" dirty="0" smtClean="0"/>
              <a:t>учебников</a:t>
            </a:r>
          </a:p>
          <a:p>
            <a:r>
              <a:rPr lang="ru-RU" dirty="0" smtClean="0"/>
              <a:t>Автоматическая </a:t>
            </a:r>
            <a:r>
              <a:rPr lang="ru-RU" dirty="0"/>
              <a:t>рекомендация учебных материалов в соответствии с индивидуальным профилем </a:t>
            </a:r>
            <a:r>
              <a:rPr lang="ru-RU" dirty="0" smtClean="0"/>
              <a:t>учащегося </a:t>
            </a:r>
          </a:p>
          <a:p>
            <a:r>
              <a:rPr lang="ru-RU" dirty="0" smtClean="0"/>
              <a:t>Автоматическая </a:t>
            </a:r>
            <a:r>
              <a:rPr lang="ru-RU" dirty="0"/>
              <a:t>генерация тестовых заданий для проверки </a:t>
            </a:r>
            <a:r>
              <a:rPr lang="ru-RU" dirty="0" smtClean="0"/>
              <a:t>знаний</a:t>
            </a:r>
          </a:p>
          <a:p>
            <a:r>
              <a:rPr lang="ru-RU" dirty="0" smtClean="0"/>
              <a:t>Основа </a:t>
            </a:r>
            <a:r>
              <a:rPr lang="ru-RU" dirty="0"/>
              <a:t>для справочной базы </a:t>
            </a:r>
            <a:r>
              <a:rPr lang="ru-RU" dirty="0" smtClean="0"/>
              <a:t>знаний по математике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>Структура онтологии </a:t>
            </a:r>
            <a:r>
              <a:rPr lang="en-US" sz="4000" b="1" dirty="0" err="1" smtClean="0"/>
              <a:t>OntoMathEdu</a:t>
            </a:r>
            <a:r>
              <a:rPr lang="ru-RU" sz="4000" b="1" dirty="0" smtClean="0"/>
              <a:t>: иерархии концептов                        -1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</a:p>
          <a:p>
            <a:r>
              <a:rPr lang="ru-RU" dirty="0" smtClean="0"/>
              <a:t>материализованные отношения </a:t>
            </a:r>
          </a:p>
          <a:p>
            <a:r>
              <a:rPr lang="ru-RU" dirty="0" smtClean="0"/>
              <a:t>роли </a:t>
            </a:r>
          </a:p>
          <a:p>
            <a:r>
              <a:rPr lang="ru-RU" dirty="0" smtClean="0"/>
              <a:t>точки зрения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Структура </a:t>
            </a:r>
            <a:r>
              <a:rPr lang="ru-RU" b="1" dirty="0"/>
              <a:t>онтологии </a:t>
            </a:r>
            <a:r>
              <a:rPr lang="en-US" b="1" dirty="0" err="1"/>
              <a:t>OntoMathEdu</a:t>
            </a:r>
            <a:r>
              <a:rPr lang="ru-RU" b="1" dirty="0"/>
              <a:t>: иерархии концептов                        </a:t>
            </a:r>
            <a:r>
              <a:rPr lang="ru-RU" b="1" dirty="0" smtClean="0"/>
              <a:t>-2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600 концептов, относящихся к курсу планиметрии 7-9 классов средней школы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Имена концептов </a:t>
            </a:r>
            <a:r>
              <a:rPr lang="ru-RU" dirty="0"/>
              <a:t>и их определения даны на английском, русском и татарском </a:t>
            </a:r>
            <a:r>
              <a:rPr lang="ru-RU" dirty="0" smtClean="0"/>
              <a:t>языках.</a:t>
            </a:r>
          </a:p>
          <a:p>
            <a:r>
              <a:rPr lang="ru-RU" dirty="0"/>
              <a:t>Концепты онтологии связаны отношениями и </a:t>
            </a:r>
            <a:r>
              <a:rPr lang="ru-RU" dirty="0" smtClean="0"/>
              <a:t>аксиомами.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Онтология  </a:t>
            </a:r>
            <a:r>
              <a:rPr lang="en-US" sz="3600" b="1" dirty="0" err="1" smtClean="0"/>
              <a:t>OntoMathEdu</a:t>
            </a:r>
            <a:r>
              <a:rPr lang="ru-RU" sz="3600" b="1" dirty="0" smtClean="0"/>
              <a:t>: фрагмент </a:t>
            </a:r>
            <a:r>
              <a:rPr lang="en-US" b="1" dirty="0" smtClean="0"/>
              <a:t>     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840760" cy="4929411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Онтология школьной планиметрии </a:t>
            </a:r>
            <a:r>
              <a:rPr lang="en-US" dirty="0" err="1" smtClean="0"/>
              <a:t>OntoMathEdu</a:t>
            </a:r>
            <a:r>
              <a:rPr lang="ru-RU" dirty="0" smtClean="0"/>
              <a:t>: список иерархий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 </a:t>
            </a:r>
          </a:p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Взаимное </a:t>
            </a:r>
            <a:r>
              <a:rPr lang="ru-RU" dirty="0"/>
              <a:t>расположение геометрических фигур на плоскости.</a:t>
            </a:r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Геометрическая </a:t>
            </a:r>
            <a:r>
              <a:rPr lang="ru-RU" dirty="0"/>
              <a:t>фигура на плоскости.</a:t>
            </a:r>
          </a:p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Единица </a:t>
            </a:r>
            <a:r>
              <a:rPr lang="ru-RU" dirty="0"/>
              <a:t>измерения.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Инструменты </a:t>
            </a:r>
            <a:r>
              <a:rPr lang="ru-RU" dirty="0"/>
              <a:t>измерений и построений.</a:t>
            </a:r>
          </a:p>
          <a:p>
            <a:pPr marL="0" lvl="0" indent="0">
              <a:buNone/>
            </a:pPr>
            <a:r>
              <a:rPr lang="en-US" dirty="0" smtClean="0"/>
              <a:t>5. </a:t>
            </a:r>
            <a:r>
              <a:rPr lang="ru-RU" dirty="0" smtClean="0"/>
              <a:t>Конструктивные </a:t>
            </a:r>
            <a:r>
              <a:rPr lang="ru-RU" dirty="0"/>
              <a:t>аксиомы и задачи на построение.</a:t>
            </a:r>
          </a:p>
          <a:p>
            <a:pPr marL="0" lvl="0" indent="0">
              <a:buNone/>
            </a:pPr>
            <a:r>
              <a:rPr lang="en-US" dirty="0" smtClean="0"/>
              <a:t>6. </a:t>
            </a:r>
            <a:r>
              <a:rPr lang="ru-RU" dirty="0" smtClean="0"/>
              <a:t>Метрическое </a:t>
            </a:r>
            <a:r>
              <a:rPr lang="ru-RU" dirty="0"/>
              <a:t>свойство геометрической фигуры.</a:t>
            </a:r>
          </a:p>
          <a:p>
            <a:pPr marL="0" lvl="0" indent="0">
              <a:buNone/>
            </a:pPr>
            <a:r>
              <a:rPr lang="en-US" dirty="0" smtClean="0"/>
              <a:t>7. </a:t>
            </a:r>
            <a:r>
              <a:rPr lang="ru-RU" dirty="0" smtClean="0"/>
              <a:t>Основные </a:t>
            </a:r>
            <a:r>
              <a:rPr lang="ru-RU" dirty="0"/>
              <a:t>понятия аксиоматического построения планиметрии.</a:t>
            </a:r>
          </a:p>
          <a:p>
            <a:pPr marL="0" lvl="0" indent="0">
              <a:buNone/>
            </a:pPr>
            <a:r>
              <a:rPr lang="en-US" dirty="0" smtClean="0"/>
              <a:t>8. </a:t>
            </a:r>
            <a:r>
              <a:rPr lang="ru-RU" dirty="0" smtClean="0"/>
              <a:t>Основные </a:t>
            </a:r>
            <a:r>
              <a:rPr lang="ru-RU" dirty="0"/>
              <a:t>элементы геометрического преобразования.</a:t>
            </a:r>
          </a:p>
          <a:p>
            <a:pPr marL="0" lvl="0" indent="0">
              <a:buNone/>
            </a:pPr>
            <a:r>
              <a:rPr lang="en-US" dirty="0" smtClean="0"/>
              <a:t>9. </a:t>
            </a:r>
            <a:r>
              <a:rPr lang="ru-RU" dirty="0" smtClean="0"/>
              <a:t>Отношения </a:t>
            </a:r>
            <a:r>
              <a:rPr lang="ru-RU" dirty="0"/>
              <a:t>между геометрическими </a:t>
            </a:r>
            <a:r>
              <a:rPr lang="ru-RU" dirty="0" smtClean="0"/>
              <a:t>фигурами.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10. </a:t>
            </a:r>
            <a:r>
              <a:rPr lang="ru-RU" dirty="0" smtClean="0"/>
              <a:t>Преобразование </a:t>
            </a:r>
            <a:r>
              <a:rPr lang="ru-RU" dirty="0"/>
              <a:t>плоскости.</a:t>
            </a:r>
          </a:p>
          <a:p>
            <a:pPr marL="0" lvl="0" indent="0">
              <a:buNone/>
            </a:pPr>
            <a:r>
              <a:rPr lang="en-US" dirty="0" smtClean="0"/>
              <a:t>11. </a:t>
            </a:r>
            <a:r>
              <a:rPr lang="ru-RU" dirty="0" smtClean="0"/>
              <a:t>Признак </a:t>
            </a:r>
            <a:r>
              <a:rPr lang="ru-RU" dirty="0"/>
              <a:t>или свойство геометрического преобразования.</a:t>
            </a:r>
          </a:p>
          <a:p>
            <a:pPr marL="0" lvl="0" indent="0">
              <a:buNone/>
            </a:pPr>
            <a:r>
              <a:rPr lang="en-US" dirty="0" smtClean="0"/>
              <a:t>12. </a:t>
            </a:r>
            <a:r>
              <a:rPr lang="ru-RU" dirty="0" smtClean="0"/>
              <a:t>Расстояние </a:t>
            </a:r>
            <a:r>
              <a:rPr lang="ru-RU" dirty="0"/>
              <a:t>между геометрическими фигурами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13.</a:t>
            </a:r>
            <a:r>
              <a:rPr lang="ru-RU" dirty="0" smtClean="0"/>
              <a:t> </a:t>
            </a:r>
            <a:r>
              <a:rPr lang="ru-RU" dirty="0"/>
              <a:t>Средние величины в планиметрии.</a:t>
            </a:r>
          </a:p>
          <a:p>
            <a:pPr marL="0" lvl="0" indent="0">
              <a:buNone/>
            </a:pPr>
            <a:r>
              <a:rPr lang="en-US" dirty="0" smtClean="0"/>
              <a:t>14. </a:t>
            </a:r>
            <a:r>
              <a:rPr lang="ru-RU" dirty="0" smtClean="0"/>
              <a:t>Теорема </a:t>
            </a:r>
            <a:r>
              <a:rPr lang="ru-RU" dirty="0"/>
              <a:t>планиметрии.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Международная конференция TEL-2018, 31 октября - 3 ноября Казань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1238</Words>
  <Application>Microsoft Office PowerPoint</Application>
  <PresentationFormat>Экран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Образовательная математическая онтология OntoMathEdu:  структура и отношения</vt:lpstr>
      <vt:lpstr>Презентация PowerPoint</vt:lpstr>
      <vt:lpstr>Развитие экосистемы OntoMath</vt:lpstr>
      <vt:lpstr>Математическая онтология  для образования  OntoMathEdu                        </vt:lpstr>
      <vt:lpstr>Математическая онтология  для образования OntoMathEdu: применение         </vt:lpstr>
      <vt:lpstr> Структура онтологии OntoMathEdu: иерархии концептов                        -1 </vt:lpstr>
      <vt:lpstr> Структура онтологии OntoMathEdu: иерархии концептов                        -2 </vt:lpstr>
      <vt:lpstr>Онтология  OntoMathEdu: фрагмент      </vt:lpstr>
      <vt:lpstr>Онтология школьной планиметрии OntoMathEdu: список иерархий</vt:lpstr>
      <vt:lpstr>Онтология школьной планиметрии OntoMathEdu: состав иерархий</vt:lpstr>
      <vt:lpstr> Иерархия типов (базовая иерархия) </vt:lpstr>
      <vt:lpstr>Верхний уровень иерархии типов</vt:lpstr>
      <vt:lpstr>Иерархия ролей </vt:lpstr>
      <vt:lpstr>Онтология  OntoMathEdu: фрагмент      </vt:lpstr>
      <vt:lpstr> Точки зрения: образовательные уровни (реализации принципа последовательности и преемственности в обучении понятиям) </vt:lpstr>
      <vt:lpstr> Отношения между концептами онтологии                                     1 </vt:lpstr>
      <vt:lpstr>Отношения между концептами онтологии                                       2</vt:lpstr>
      <vt:lpstr>Отношения между концептами онтологии                                       3</vt:lpstr>
      <vt:lpstr>Онтология школьной планиметрии OntoMathEdu: частотное распределение концептов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OntoMathEdu: предварительный анализ нового ресурса по школьной геометрии</dc:title>
  <dc:creator>OLGA</dc:creator>
  <cp:lastModifiedBy>Пользователь Windows</cp:lastModifiedBy>
  <cp:revision>26</cp:revision>
  <dcterms:created xsi:type="dcterms:W3CDTF">2018-10-30T17:27:29Z</dcterms:created>
  <dcterms:modified xsi:type="dcterms:W3CDTF">2020-10-23T09:13:14Z</dcterms:modified>
</cp:coreProperties>
</file>