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60" r:id="rId5"/>
    <p:sldId id="261" r:id="rId6"/>
    <p:sldId id="262" r:id="rId7"/>
    <p:sldId id="263" r:id="rId8"/>
    <p:sldId id="285"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D48E173-EAE8-4243-A06E-C191F64D93F8}">
          <p14:sldIdLst>
            <p14:sldId id="256"/>
            <p14:sldId id="257"/>
            <p14:sldId id="258"/>
            <p14:sldId id="260"/>
            <p14:sldId id="261"/>
            <p14:sldId id="262"/>
            <p14:sldId id="263"/>
            <p14:sldId id="285"/>
            <p14:sldId id="264"/>
            <p14:sldId id="265"/>
            <p14:sldId id="266"/>
            <p14:sldId id="267"/>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vital\Desktop\&#1043;&#1088;&#1072;&#1092;&#1099;\&#1043;&#1088;&#1072;&#1092;&#1099;%205%20&#1090;&#1077;&#1084;&#1072;%2009-832\&#1043;&#1088;&#1072;&#1092;&#1099;%20&#1088;&#1077;&#1079;&#1091;&#1083;&#1100;&#1090;&#1072;&#1090;&#1099;%20&#1090;&#1077;&#1089;&#1090;&#1086;&#107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ru-RU"/>
              <a:t>Массив из 100000 элементов</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Лист1!$C$7</c:f>
              <c:strCache>
                <c:ptCount val="1"/>
                <c:pt idx="0">
                  <c:v>100</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Лист1!$E$5:$G$5</c:f>
              <c:strCache>
                <c:ptCount val="3"/>
                <c:pt idx="0">
                  <c:v>BST</c:v>
                </c:pt>
                <c:pt idx="1">
                  <c:v>RBT</c:v>
                </c:pt>
                <c:pt idx="2">
                  <c:v>AVL</c:v>
                </c:pt>
              </c:strCache>
            </c:strRef>
          </c:cat>
          <c:val>
            <c:numRef>
              <c:f>Лист1!$E$7:$G$7</c:f>
              <c:numCache>
                <c:formatCode>General</c:formatCode>
                <c:ptCount val="3"/>
                <c:pt idx="0">
                  <c:v>3940</c:v>
                </c:pt>
                <c:pt idx="1">
                  <c:v>27</c:v>
                </c:pt>
                <c:pt idx="2">
                  <c:v>584</c:v>
                </c:pt>
              </c:numCache>
            </c:numRef>
          </c:val>
        </c:ser>
        <c:ser>
          <c:idx val="1"/>
          <c:order val="1"/>
          <c:tx>
            <c:strRef>
              <c:f>Лист1!$C$8</c:f>
              <c:strCache>
                <c:ptCount val="1"/>
                <c:pt idx="0">
                  <c:v>1000</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Лист1!$E$5:$G$5</c:f>
              <c:strCache>
                <c:ptCount val="3"/>
                <c:pt idx="0">
                  <c:v>BST</c:v>
                </c:pt>
                <c:pt idx="1">
                  <c:v>RBT</c:v>
                </c:pt>
                <c:pt idx="2">
                  <c:v>AVL</c:v>
                </c:pt>
              </c:strCache>
            </c:strRef>
          </c:cat>
          <c:val>
            <c:numRef>
              <c:f>Лист1!$E$8:$G$8</c:f>
              <c:numCache>
                <c:formatCode>General</c:formatCode>
                <c:ptCount val="3"/>
                <c:pt idx="0">
                  <c:v>495</c:v>
                </c:pt>
                <c:pt idx="1">
                  <c:v>44</c:v>
                </c:pt>
                <c:pt idx="2">
                  <c:v>609</c:v>
                </c:pt>
              </c:numCache>
            </c:numRef>
          </c:val>
        </c:ser>
        <c:ser>
          <c:idx val="2"/>
          <c:order val="2"/>
          <c:tx>
            <c:strRef>
              <c:f>Лист1!$C$9</c:f>
              <c:strCache>
                <c:ptCount val="1"/>
                <c:pt idx="0">
                  <c:v>10000</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Лист1!$E$5:$G$5</c:f>
              <c:strCache>
                <c:ptCount val="3"/>
                <c:pt idx="0">
                  <c:v>BST</c:v>
                </c:pt>
                <c:pt idx="1">
                  <c:v>RBT</c:v>
                </c:pt>
                <c:pt idx="2">
                  <c:v>AVL</c:v>
                </c:pt>
              </c:strCache>
            </c:strRef>
          </c:cat>
          <c:val>
            <c:numRef>
              <c:f>Лист1!$E$9:$G$9</c:f>
              <c:numCache>
                <c:formatCode>General</c:formatCode>
                <c:ptCount val="3"/>
                <c:pt idx="0">
                  <c:v>157</c:v>
                </c:pt>
                <c:pt idx="1">
                  <c:v>74</c:v>
                </c:pt>
                <c:pt idx="2">
                  <c:v>603</c:v>
                </c:pt>
              </c:numCache>
            </c:numRef>
          </c:val>
        </c:ser>
        <c:ser>
          <c:idx val="3"/>
          <c:order val="3"/>
          <c:tx>
            <c:strRef>
              <c:f>Лист1!$C$10</c:f>
              <c:strCache>
                <c:ptCount val="1"/>
                <c:pt idx="0">
                  <c:v>100000</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Лист1!$E$5:$G$5</c:f>
              <c:strCache>
                <c:ptCount val="3"/>
                <c:pt idx="0">
                  <c:v>BST</c:v>
                </c:pt>
                <c:pt idx="1">
                  <c:v>RBT</c:v>
                </c:pt>
                <c:pt idx="2">
                  <c:v>AVL</c:v>
                </c:pt>
              </c:strCache>
            </c:strRef>
          </c:cat>
          <c:val>
            <c:numRef>
              <c:f>Лист1!$E$10:$G$10</c:f>
              <c:numCache>
                <c:formatCode>General</c:formatCode>
                <c:ptCount val="3"/>
                <c:pt idx="0">
                  <c:v>146</c:v>
                </c:pt>
                <c:pt idx="1">
                  <c:v>119</c:v>
                </c:pt>
                <c:pt idx="2">
                  <c:v>609</c:v>
                </c:pt>
              </c:numCache>
            </c:numRef>
          </c:val>
        </c:ser>
        <c:ser>
          <c:idx val="4"/>
          <c:order val="4"/>
          <c:tx>
            <c:strRef>
              <c:f>Лист1!$C$11</c:f>
              <c:strCache>
                <c:ptCount val="1"/>
                <c:pt idx="0">
                  <c:v>1000000</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Лист1!$E$5:$G$5</c:f>
              <c:strCache>
                <c:ptCount val="3"/>
                <c:pt idx="0">
                  <c:v>BST</c:v>
                </c:pt>
                <c:pt idx="1">
                  <c:v>RBT</c:v>
                </c:pt>
                <c:pt idx="2">
                  <c:v>AVL</c:v>
                </c:pt>
              </c:strCache>
            </c:strRef>
          </c:cat>
          <c:val>
            <c:numRef>
              <c:f>Лист1!$E$11:$G$11</c:f>
              <c:numCache>
                <c:formatCode>General</c:formatCode>
                <c:ptCount val="3"/>
                <c:pt idx="0">
                  <c:v>141</c:v>
                </c:pt>
                <c:pt idx="1">
                  <c:v>115</c:v>
                </c:pt>
                <c:pt idx="2">
                  <c:v>590</c:v>
                </c:pt>
              </c:numCache>
            </c:numRef>
          </c:val>
        </c:ser>
        <c:dLbls>
          <c:dLblPos val="outEnd"/>
          <c:showLegendKey val="0"/>
          <c:showVal val="1"/>
          <c:showCatName val="0"/>
          <c:showSerName val="0"/>
          <c:showPercent val="0"/>
          <c:showBubbleSize val="0"/>
        </c:dLbls>
        <c:gapWidth val="444"/>
        <c:overlap val="-90"/>
        <c:axId val="466756608"/>
        <c:axId val="466760960"/>
      </c:barChart>
      <c:catAx>
        <c:axId val="466756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ru-RU"/>
                  <a:t>названия деревьев</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ru-RU"/>
          </a:p>
        </c:txPr>
        <c:crossAx val="466760960"/>
        <c:crosses val="autoZero"/>
        <c:auto val="1"/>
        <c:lblAlgn val="ctr"/>
        <c:lblOffset val="100"/>
        <c:noMultiLvlLbl val="0"/>
      </c:catAx>
      <c:valAx>
        <c:axId val="46676096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ru-RU"/>
                  <a:t>Количество</a:t>
                </a:r>
                <a:r>
                  <a:rPr lang="ru-RU" baseline="0"/>
                  <a:t> тактов</a:t>
                </a:r>
                <a:endParaRPr lang="ru-RU"/>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ru-RU"/>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667566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27382" y="188640"/>
            <a:ext cx="9409045" cy="1412776"/>
          </a:xfrm>
        </p:spPr>
        <p:txBody>
          <a:bodyPr/>
          <a:lstStyle>
            <a:lvl1pPr>
              <a:defRPr b="1">
                <a:solidFill>
                  <a:schemeClr val="accent2">
                    <a:lumMod val="50000"/>
                  </a:schemeClr>
                </a:solidFill>
                <a:effectLst>
                  <a:outerShdw blurRad="38100" dist="38100" dir="2700000" algn="tl">
                    <a:srgbClr val="000000">
                      <a:alpha val="43137"/>
                    </a:srgbClr>
                  </a:outerShdw>
                </a:effectLst>
              </a:defRPr>
            </a:lvl1pPr>
          </a:lstStyle>
          <a:p>
            <a:r>
              <a:rPr lang="ru-RU" smtClean="0"/>
              <a:t>Образец заголовка</a:t>
            </a:r>
            <a:endParaRPr lang="ru-RU" dirty="0"/>
          </a:p>
        </p:txBody>
      </p:sp>
      <p:sp>
        <p:nvSpPr>
          <p:cNvPr id="4" name="Дата 3"/>
          <p:cNvSpPr>
            <a:spLocks noGrp="1"/>
          </p:cNvSpPr>
          <p:nvPr>
            <p:ph type="dt" sz="half" idx="10"/>
          </p:nvPr>
        </p:nvSpPr>
        <p:spPr/>
        <p:txBody>
          <a:bodyPr/>
          <a:lstStyle>
            <a:lvl1pPr>
              <a:defRPr>
                <a:solidFill>
                  <a:schemeClr val="accent2">
                    <a:lumMod val="5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5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375935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405185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lvl1pPr>
              <a:defRPr>
                <a:solidFill>
                  <a:schemeClr val="accent6">
                    <a:lumMod val="60000"/>
                    <a:lumOff val="40000"/>
                  </a:schemeClr>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340977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63E3541-BAA8-4BE9-BE73-CA61A0D10D0A}" type="datetimeFigureOut">
              <a:rPr lang="ru-RU" smtClean="0"/>
              <a:t>24.05.2020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B8C86E1-5099-4394-A645-00F170414329}" type="slidenum">
              <a:rPr lang="ru-RU" smtClean="0"/>
              <a:t>‹#›</a:t>
            </a:fld>
            <a:endParaRPr lang="ru-RU"/>
          </a:p>
        </p:txBody>
      </p:sp>
    </p:spTree>
    <p:extLst>
      <p:ext uri="{BB962C8B-B14F-4D97-AF65-F5344CB8AC3E}">
        <p14:creationId xmlns:p14="http://schemas.microsoft.com/office/powerpoint/2010/main" val="351057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2">
                    <a:lumMod val="60000"/>
                    <a:lumOff val="4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60000"/>
                    <a:lumOff val="40000"/>
                  </a:schemeClr>
                </a:solidFill>
              </a:defRPr>
            </a:lvl1pPr>
          </a:lstStyle>
          <a:p>
            <a:fld id="{0B8C86E1-5099-4394-A645-00F170414329}" type="slidenum">
              <a:rPr lang="ru-RU" smtClean="0"/>
              <a:t>‹#›</a:t>
            </a:fld>
            <a:endParaRPr lang="ru-RU"/>
          </a:p>
        </p:txBody>
      </p:sp>
      <p:sp>
        <p:nvSpPr>
          <p:cNvPr id="12" name="Номер слайда 5"/>
          <p:cNvSpPr txBox="1">
            <a:spLocks/>
          </p:cNvSpPr>
          <p:nvPr/>
        </p:nvSpPr>
        <p:spPr>
          <a:xfrm>
            <a:off x="8940800" y="6508751"/>
            <a:ext cx="28448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sz="1200" dirty="0">
              <a:solidFill>
                <a:schemeClr val="accent2">
                  <a:lumMod val="60000"/>
                  <a:lumOff val="40000"/>
                </a:schemeClr>
              </a:solidFill>
            </a:endParaRPr>
          </a:p>
        </p:txBody>
      </p:sp>
      <p:sp>
        <p:nvSpPr>
          <p:cNvPr id="8" name="Заголовок 1"/>
          <p:cNvSpPr>
            <a:spLocks noGrp="1"/>
          </p:cNvSpPr>
          <p:nvPr>
            <p:ph type="title"/>
          </p:nvPr>
        </p:nvSpPr>
        <p:spPr>
          <a:xfrm>
            <a:off x="143339" y="116632"/>
            <a:ext cx="11809312" cy="1224136"/>
          </a:xfrm>
          <a:prstGeom prst="rect">
            <a:avLst/>
          </a:prstGeom>
        </p:spPr>
        <p:txBody>
          <a:bodyPr vert="horz" lIns="91440" tIns="45720" rIns="91440" bIns="45720" rtlCol="0" anchor="ctr">
            <a:normAutofit/>
          </a:bodyPr>
          <a:lstStyle/>
          <a:p>
            <a:r>
              <a:rPr lang="ru-RU" smtClean="0"/>
              <a:t>Образец заголовка</a:t>
            </a:r>
            <a:endParaRPr lang="ru-RU" dirty="0"/>
          </a:p>
        </p:txBody>
      </p:sp>
      <p:sp>
        <p:nvSpPr>
          <p:cNvPr id="9" name="Текст 2"/>
          <p:cNvSpPr>
            <a:spLocks noGrp="1"/>
          </p:cNvSpPr>
          <p:nvPr>
            <p:ph idx="1"/>
          </p:nvPr>
        </p:nvSpPr>
        <p:spPr>
          <a:xfrm>
            <a:off x="143339" y="1412776"/>
            <a:ext cx="8640960" cy="432048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Tree>
    <p:extLst>
      <p:ext uri="{BB962C8B-B14F-4D97-AF65-F5344CB8AC3E}">
        <p14:creationId xmlns:p14="http://schemas.microsoft.com/office/powerpoint/2010/main" val="37422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95733" y="4406901"/>
            <a:ext cx="7630551" cy="1362075"/>
          </a:xfrm>
        </p:spPr>
        <p:txBody>
          <a:bodyPr anchor="t"/>
          <a:lstStyle>
            <a:lvl1pPr algn="l">
              <a:defRPr sz="4000" b="1" cap="all">
                <a:solidFill>
                  <a:schemeClr val="accent2">
                    <a:lumMod val="50000"/>
                  </a:schemeClr>
                </a:solidFill>
              </a:defRPr>
            </a:lvl1pPr>
          </a:lstStyle>
          <a:p>
            <a:r>
              <a:rPr lang="ru-RU" smtClean="0"/>
              <a:t>Образец заголовка</a:t>
            </a:r>
            <a:endParaRPr lang="ru-RU" dirty="0"/>
          </a:p>
        </p:txBody>
      </p:sp>
      <p:sp>
        <p:nvSpPr>
          <p:cNvPr id="3" name="Текст 2"/>
          <p:cNvSpPr>
            <a:spLocks noGrp="1"/>
          </p:cNvSpPr>
          <p:nvPr>
            <p:ph type="body" idx="1"/>
          </p:nvPr>
        </p:nvSpPr>
        <p:spPr>
          <a:xfrm>
            <a:off x="3695733" y="2906713"/>
            <a:ext cx="7630551" cy="1500187"/>
          </a:xfrm>
        </p:spPr>
        <p:txBody>
          <a:bodyPr anchor="b"/>
          <a:lstStyle>
            <a:lvl1pPr marL="0" indent="0">
              <a:buNone/>
              <a:defRPr sz="2000">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solidFill>
                  <a:schemeClr val="accent2">
                    <a:lumMod val="5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11"/>
          </p:nvPr>
        </p:nvSpPr>
        <p:spPr/>
        <p:txBody>
          <a:bodyPr/>
          <a:lstStyle>
            <a:lvl1pPr>
              <a:defRPr>
                <a:solidFill>
                  <a:schemeClr val="accent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2">
                    <a:lumMod val="5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28819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smtClean="0"/>
              <a:t>Образец заголовка</a:t>
            </a:r>
            <a:endParaRPr lang="ru-RU" dirty="0"/>
          </a:p>
        </p:txBody>
      </p:sp>
      <p:sp>
        <p:nvSpPr>
          <p:cNvPr id="3" name="Объект 2"/>
          <p:cNvSpPr>
            <a:spLocks noGrp="1"/>
          </p:cNvSpPr>
          <p:nvPr>
            <p:ph sz="half" idx="1"/>
          </p:nvPr>
        </p:nvSpPr>
        <p:spPr>
          <a:xfrm>
            <a:off x="239349" y="2060848"/>
            <a:ext cx="576064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Объект 3"/>
          <p:cNvSpPr>
            <a:spLocks noGrp="1"/>
          </p:cNvSpPr>
          <p:nvPr>
            <p:ph sz="half" idx="2"/>
          </p:nvPr>
        </p:nvSpPr>
        <p:spPr>
          <a:xfrm>
            <a:off x="6192011" y="2071390"/>
            <a:ext cx="576064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063E3541-BAA8-4BE9-BE73-CA61A0D10D0A}" type="datetimeFigureOut">
              <a:rPr lang="ru-RU" smtClean="0"/>
              <a:t>24.05.2020</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218577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smtClean="0"/>
              <a:t>Образец заголовка</a:t>
            </a:r>
            <a:endParaRPr lang="ru-RU" dirty="0"/>
          </a:p>
        </p:txBody>
      </p:sp>
      <p:sp>
        <p:nvSpPr>
          <p:cNvPr id="3" name="Текст 2"/>
          <p:cNvSpPr>
            <a:spLocks noGrp="1"/>
          </p:cNvSpPr>
          <p:nvPr>
            <p:ph type="body" idx="1"/>
          </p:nvPr>
        </p:nvSpPr>
        <p:spPr>
          <a:xfrm>
            <a:off x="335360" y="1916832"/>
            <a:ext cx="5568619"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335360" y="2556594"/>
            <a:ext cx="5568619"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5" name="Текст 4"/>
          <p:cNvSpPr>
            <a:spLocks noGrp="1"/>
          </p:cNvSpPr>
          <p:nvPr>
            <p:ph type="body" sz="quarter" idx="3"/>
          </p:nvPr>
        </p:nvSpPr>
        <p:spPr>
          <a:xfrm>
            <a:off x="6288022" y="1934294"/>
            <a:ext cx="5664629"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288022" y="2574056"/>
            <a:ext cx="5664629"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7" name="Дата 6"/>
          <p:cNvSpPr>
            <a:spLocks noGrp="1"/>
          </p:cNvSpPr>
          <p:nvPr>
            <p:ph type="dt" sz="half" idx="10"/>
          </p:nvPr>
        </p:nvSpPr>
        <p:spPr>
          <a:xfrm>
            <a:off x="1833747" y="6410897"/>
            <a:ext cx="1620652" cy="365125"/>
          </a:xfrm>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8" name="Нижний колонтитул 7"/>
          <p:cNvSpPr>
            <a:spLocks noGrp="1"/>
          </p:cNvSpPr>
          <p:nvPr>
            <p:ph type="ftr" sz="quarter" idx="11"/>
          </p:nvPr>
        </p:nvSpPr>
        <p:spPr>
          <a:xfrm>
            <a:off x="5538912" y="6356351"/>
            <a:ext cx="2199456"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9961747" y="6356351"/>
            <a:ext cx="1620652" cy="365125"/>
          </a:xfrm>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362752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smtClean="0"/>
              <a:t>Образец заголовка</a:t>
            </a:r>
            <a:endParaRPr lang="ru-RU" dirty="0"/>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46391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134341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513622"/>
            <a:ext cx="4011084" cy="921478"/>
          </a:xfrm>
        </p:spPr>
        <p:txBody>
          <a:bodyPr anchor="b"/>
          <a:lstStyle>
            <a:lvl1pPr algn="l">
              <a:defRPr sz="2000" b="1">
                <a:solidFill>
                  <a:schemeClr val="accent6">
                    <a:lumMod val="60000"/>
                    <a:lumOff val="40000"/>
                  </a:schemeClr>
                </a:solidFill>
              </a:defRPr>
            </a:lvl1pPr>
          </a:lstStyle>
          <a:p>
            <a:r>
              <a:rPr lang="ru-RU" smtClean="0"/>
              <a:t>Образец заголовка</a:t>
            </a:r>
            <a:endParaRPr lang="ru-RU" dirty="0"/>
          </a:p>
        </p:txBody>
      </p:sp>
      <p:sp>
        <p:nvSpPr>
          <p:cNvPr id="3" name="Объект 2"/>
          <p:cNvSpPr>
            <a:spLocks noGrp="1"/>
          </p:cNvSpPr>
          <p:nvPr>
            <p:ph idx="1"/>
          </p:nvPr>
        </p:nvSpPr>
        <p:spPr>
          <a:xfrm>
            <a:off x="4751851" y="1916833"/>
            <a:ext cx="6815667"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33831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solidFill>
                  <a:schemeClr val="accent6">
                    <a:lumMod val="60000"/>
                    <a:lumOff val="40000"/>
                  </a:schemeClr>
                </a:solidFill>
              </a:defRPr>
            </a:lvl1pPr>
          </a:lstStyle>
          <a:p>
            <a:r>
              <a:rPr lang="ru-RU" smtClean="0"/>
              <a:t>Образец заголовка</a:t>
            </a:r>
            <a:endParaRPr lang="ru-RU" dirty="0"/>
          </a:p>
        </p:txBody>
      </p:sp>
      <p:sp>
        <p:nvSpPr>
          <p:cNvPr id="3" name="Рисунок 2"/>
          <p:cNvSpPr>
            <a:spLocks noGrp="1"/>
          </p:cNvSpPr>
          <p:nvPr>
            <p:ph type="pic" idx="1"/>
          </p:nvPr>
        </p:nvSpPr>
        <p:spPr>
          <a:xfrm>
            <a:off x="2389717" y="612775"/>
            <a:ext cx="73152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dirty="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063E3541-BAA8-4BE9-BE73-CA61A0D10D0A}" type="datetimeFigureOut">
              <a:rPr lang="ru-RU" smtClean="0"/>
              <a:t>24.05.2020</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0B8C86E1-5099-4394-A645-00F170414329}" type="slidenum">
              <a:rPr lang="ru-RU" smtClean="0"/>
              <a:t>‹#›</a:t>
            </a:fld>
            <a:endParaRPr lang="ru-RU"/>
          </a:p>
        </p:txBody>
      </p:sp>
    </p:spTree>
    <p:extLst>
      <p:ext uri="{BB962C8B-B14F-4D97-AF65-F5344CB8AC3E}">
        <p14:creationId xmlns:p14="http://schemas.microsoft.com/office/powerpoint/2010/main" val="226861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presentation-creation.ru/"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339" y="116632"/>
            <a:ext cx="11809312" cy="1224136"/>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43339" y="1412776"/>
            <a:ext cx="9121013" cy="432048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accent2">
                    <a:lumMod val="50000"/>
                  </a:schemeClr>
                </a:solidFill>
              </a:defRPr>
            </a:lvl1pPr>
          </a:lstStyle>
          <a:p>
            <a:fld id="{063E3541-BAA8-4BE9-BE73-CA61A0D10D0A}" type="datetimeFigureOut">
              <a:rPr lang="ru-RU" smtClean="0"/>
              <a:t>24.05.2020</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accent2">
                    <a:lumMod val="50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accent2">
                    <a:lumMod val="50000"/>
                  </a:schemeClr>
                </a:solidFill>
              </a:defRPr>
            </a:lvl1pPr>
          </a:lstStyle>
          <a:p>
            <a:fld id="{0B8C86E1-5099-4394-A645-00F170414329}" type="slidenum">
              <a:rPr lang="ru-RU" smtClean="0"/>
              <a:t>‹#›</a:t>
            </a:fld>
            <a:endParaRPr lang="ru-RU"/>
          </a:p>
        </p:txBody>
      </p:sp>
      <p:pic>
        <p:nvPicPr>
          <p:cNvPr id="7" name="Рисунок 6">
            <a:hlinkClick r:id="rId15"/>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60917" y="45855"/>
            <a:ext cx="1010349" cy="757762"/>
          </a:xfrm>
          <a:prstGeom prst="rect">
            <a:avLst/>
          </a:prstGeom>
        </p:spPr>
      </p:pic>
    </p:spTree>
    <p:extLst>
      <p:ext uri="{BB962C8B-B14F-4D97-AF65-F5344CB8AC3E}">
        <p14:creationId xmlns:p14="http://schemas.microsoft.com/office/powerpoint/2010/main" val="394141889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accent2">
              <a:lumMod val="50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2">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2">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2">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2">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2">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neerc.ifmo.ru/wiki/index.php?title=%D0%A4%D0%B0%D0%B9%D0%BB:Untitled-3.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neerc.ifmo.ru/wiki/index.php?title=%D0%A4%D0%B0%D0%B9%D0%BB:Untitled-4.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eerc.ifmo.ru/wiki/index.php?title=%D0%A4%D0%B0%D0%B9%D0%BB:Untitled-5.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neerc.ifmo.ru/wiki/index.php?title=%D0%A4%D0%B0%D0%B9%D0%BB:Untitled-6.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neerc.ifmo.ru/wiki/index.php?title=%D0%A4%D0%B0%D0%B9%D0%BB:RBT.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neerc.ifmo.ru/wiki/index.php?title=%D0%A4%D0%B0%D0%B9%D0%BB:RBT.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17154" y="742382"/>
            <a:ext cx="5826719" cy="3308452"/>
          </a:xfrm>
        </p:spPr>
        <p:txBody>
          <a:bodyPr/>
          <a:lstStyle/>
          <a:p>
            <a:r>
              <a:rPr lang="ru-RU" dirty="0" smtClean="0"/>
              <a:t>Оптимальные деревья бинарного поиска</a:t>
            </a:r>
            <a:endParaRPr lang="ru-RU" dirty="0"/>
          </a:p>
        </p:txBody>
      </p:sp>
      <p:sp>
        <p:nvSpPr>
          <p:cNvPr id="3" name="Подзаголовок 2"/>
          <p:cNvSpPr>
            <a:spLocks noGrp="1"/>
          </p:cNvSpPr>
          <p:nvPr>
            <p:ph type="subTitle" idx="1"/>
          </p:nvPr>
        </p:nvSpPr>
        <p:spPr>
          <a:xfrm>
            <a:off x="717154" y="4050834"/>
            <a:ext cx="5826719" cy="2554682"/>
          </a:xfrm>
        </p:spPr>
        <p:txBody>
          <a:bodyPr>
            <a:normAutofit fontScale="92500" lnSpcReduction="10000"/>
          </a:bodyPr>
          <a:lstStyle/>
          <a:p>
            <a:r>
              <a:rPr lang="ru-RU" dirty="0" smtClean="0"/>
              <a:t>Выполнили студенты 09-832:</a:t>
            </a:r>
          </a:p>
          <a:p>
            <a:r>
              <a:rPr lang="ru-RU" dirty="0" smtClean="0"/>
              <a:t>Гусев Виталий</a:t>
            </a:r>
          </a:p>
          <a:p>
            <a:r>
              <a:rPr lang="ru-RU" dirty="0" smtClean="0"/>
              <a:t>Ларичев Никита</a:t>
            </a:r>
          </a:p>
          <a:p>
            <a:r>
              <a:rPr lang="ru-RU" dirty="0" err="1" smtClean="0"/>
              <a:t>Турдиев</a:t>
            </a:r>
            <a:r>
              <a:rPr lang="ru-RU" dirty="0" smtClean="0"/>
              <a:t> </a:t>
            </a:r>
            <a:r>
              <a:rPr lang="ru-RU" dirty="0" err="1" smtClean="0"/>
              <a:t>Мухамадовуд</a:t>
            </a:r>
            <a:endParaRPr lang="ru-RU" dirty="0" smtClean="0"/>
          </a:p>
          <a:p>
            <a:r>
              <a:rPr lang="ru-RU" dirty="0" err="1" smtClean="0"/>
              <a:t>Шептур</a:t>
            </a:r>
            <a:r>
              <a:rPr lang="ru-RU" dirty="0" smtClean="0"/>
              <a:t> Ангелина</a:t>
            </a:r>
            <a:endParaRPr lang="ru-RU" dirty="0"/>
          </a:p>
        </p:txBody>
      </p:sp>
    </p:spTree>
    <p:extLst>
      <p:ext uri="{BB962C8B-B14F-4D97-AF65-F5344CB8AC3E}">
        <p14:creationId xmlns:p14="http://schemas.microsoft.com/office/powerpoint/2010/main" val="2346818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Обход </a:t>
            </a:r>
            <a:r>
              <a:rPr lang="en-US" dirty="0" smtClean="0"/>
              <a:t>BST</a:t>
            </a:r>
            <a:endParaRPr lang="ru-RU" dirty="0"/>
          </a:p>
        </p:txBody>
      </p:sp>
      <p:sp>
        <p:nvSpPr>
          <p:cNvPr id="3" name="Объект 2"/>
          <p:cNvSpPr>
            <a:spLocks noGrp="1"/>
          </p:cNvSpPr>
          <p:nvPr>
            <p:ph idx="1"/>
          </p:nvPr>
        </p:nvSpPr>
        <p:spPr>
          <a:xfrm>
            <a:off x="556248" y="1348892"/>
            <a:ext cx="10647461" cy="2595035"/>
          </a:xfrm>
        </p:spPr>
        <p:txBody>
          <a:bodyPr>
            <a:normAutofit fontScale="92500" lnSpcReduction="10000"/>
          </a:bodyPr>
          <a:lstStyle/>
          <a:p>
            <a:r>
              <a:rPr lang="ru-RU" dirty="0"/>
              <a:t>Существует три типа обхода дерева: прямой, симметричный и обратный. При прямом обходе идет обращение к корню дерева, потом к левому и правому поддереву. При симметричном обходе идет обращение к левому поддереву, корню и правому поддереву. В обратном обходе идет обращение к левому, правому поддереву и к корню дерева</a:t>
            </a:r>
            <a:r>
              <a:rPr lang="ru-RU" dirty="0" smtClean="0"/>
              <a:t>.</a:t>
            </a:r>
            <a:endParaRPr lang="ru-RU" dirty="0"/>
          </a:p>
        </p:txBody>
      </p:sp>
      <p:pic>
        <p:nvPicPr>
          <p:cNvPr id="1026" name="Picture 2" descr="https://www.intuit.ru/EDI/28_11_18_2/1543357168-6234/tutorial/909/objects/31/files/31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93" y="4365596"/>
            <a:ext cx="6522503" cy="223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0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 обхода </a:t>
            </a:r>
            <a:r>
              <a:rPr lang="en-US" dirty="0" smtClean="0"/>
              <a:t>BST</a:t>
            </a:r>
            <a:endParaRPr lang="ru-RU" dirty="0"/>
          </a:p>
        </p:txBody>
      </p:sp>
      <p:sp>
        <p:nvSpPr>
          <p:cNvPr id="3" name="Объект 2"/>
          <p:cNvSpPr>
            <a:spLocks noGrp="1"/>
          </p:cNvSpPr>
          <p:nvPr>
            <p:ph idx="1"/>
          </p:nvPr>
        </p:nvSpPr>
        <p:spPr>
          <a:xfrm>
            <a:off x="480290" y="1382668"/>
            <a:ext cx="11148291" cy="2511873"/>
          </a:xfrm>
        </p:spPr>
        <p:txBody>
          <a:bodyPr>
            <a:normAutofit fontScale="92500" lnSpcReduction="20000"/>
          </a:bodyPr>
          <a:lstStyle/>
          <a:p>
            <a:r>
              <a:rPr lang="ru-RU" dirty="0"/>
              <a:t>В процессе выяснилось, что симметричный обход выводит узлы в отсортированном порядке. Таким образом, хорошо подходит для сортировки входных данных. При обратном обходе, можно заметить, что узлы выводятся, у которых нет детей, что хорошо подходит для удаления дерева и ни один узел не будет висеть в памяти. Прямой обход подходит для копирования дерева.</a:t>
            </a:r>
          </a:p>
        </p:txBody>
      </p:sp>
      <p:pic>
        <p:nvPicPr>
          <p:cNvPr id="4" name="Picture 2" descr="https://www.intuit.ru/EDI/28_11_18_2/1543357168-6234/tutorial/909/objects/31/files/31_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85" y="3894541"/>
            <a:ext cx="6522503" cy="223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3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1461" y="116459"/>
            <a:ext cx="6347713" cy="743350"/>
          </a:xfrm>
        </p:spPr>
        <p:txBody>
          <a:bodyPr>
            <a:normAutofit fontScale="90000"/>
          </a:bodyPr>
          <a:lstStyle/>
          <a:p>
            <a:r>
              <a:rPr lang="ru-RU" dirty="0" smtClean="0"/>
              <a:t>Добавление узла в </a:t>
            </a:r>
            <a:r>
              <a:rPr lang="en-US" dirty="0" smtClean="0"/>
              <a:t>BST</a:t>
            </a:r>
            <a:endParaRPr lang="ru-RU" dirty="0"/>
          </a:p>
        </p:txBody>
      </p:sp>
      <p:sp>
        <p:nvSpPr>
          <p:cNvPr id="3" name="Объект 2"/>
          <p:cNvSpPr>
            <a:spLocks noGrp="1"/>
          </p:cNvSpPr>
          <p:nvPr>
            <p:ph idx="1"/>
          </p:nvPr>
        </p:nvSpPr>
        <p:spPr>
          <a:xfrm>
            <a:off x="729673" y="1330036"/>
            <a:ext cx="10501745" cy="1640933"/>
          </a:xfrm>
        </p:spPr>
        <p:txBody>
          <a:bodyPr>
            <a:normAutofit fontScale="77500" lnSpcReduction="20000"/>
          </a:bodyPr>
          <a:lstStyle/>
          <a:p>
            <a:r>
              <a:rPr lang="ru-RU" dirty="0"/>
              <a:t>Добавление узла достигается следующим образом. Если дерева нет, то формируется корень, которому задаются данные и инициализируются пустые правый и левый потомок. Далее, если корень есть, проверяется значение элемента с полем узла. Если добавляемый элемент меньше, он идет в левое поддерево, иначе в правое</a:t>
            </a:r>
            <a:r>
              <a:rPr lang="ru-RU" dirty="0" smtClean="0"/>
              <a:t>.</a:t>
            </a:r>
            <a:endParaRPr lang="ru-RU" dirty="0"/>
          </a:p>
        </p:txBody>
      </p:sp>
      <p:pic>
        <p:nvPicPr>
          <p:cNvPr id="1026" name="Picture 2" descr="https://studfile.net/html/2706/28/html_SaEoa4VQ0i.c1FV/img-MXCn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522" y="2892730"/>
            <a:ext cx="4964096" cy="396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40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799" y="0"/>
            <a:ext cx="6957313" cy="1320800"/>
          </a:xfrm>
        </p:spPr>
        <p:txBody>
          <a:bodyPr>
            <a:normAutofit fontScale="90000"/>
          </a:bodyPr>
          <a:lstStyle/>
          <a:p>
            <a:r>
              <a:rPr lang="ru-RU" dirty="0" smtClean="0"/>
              <a:t>Реализация Красно-черного дерева</a:t>
            </a:r>
            <a:endParaRPr lang="ru-RU" dirty="0"/>
          </a:p>
        </p:txBody>
      </p:sp>
      <p:sp>
        <p:nvSpPr>
          <p:cNvPr id="3" name="Объект 2"/>
          <p:cNvSpPr>
            <a:spLocks noGrp="1"/>
          </p:cNvSpPr>
          <p:nvPr>
            <p:ph idx="1"/>
          </p:nvPr>
        </p:nvSpPr>
        <p:spPr>
          <a:xfrm>
            <a:off x="480290" y="1468582"/>
            <a:ext cx="10686473" cy="4319845"/>
          </a:xfrm>
        </p:spPr>
        <p:txBody>
          <a:bodyPr>
            <a:normAutofit/>
          </a:bodyPr>
          <a:lstStyle/>
          <a:p>
            <a:r>
              <a:rPr lang="ru-RU" dirty="0"/>
              <a:t>Структура красно-черного дерева состоит из ссылки на корень, числа узлов дерева и структуры узла дерева. Структура узла состоит из ссылки на правое и левое поддерево, поля данных и булевской переменной, определяющей является ли узел красным.</a:t>
            </a:r>
          </a:p>
          <a:p>
            <a:endParaRPr lang="ru-RU" dirty="0"/>
          </a:p>
        </p:txBody>
      </p:sp>
      <p:pic>
        <p:nvPicPr>
          <p:cNvPr id="2050" name="Picture 2" descr="https://hsto.org/web/ae2/9ed/b02/ae29edb02c724c209d25ec3ee48724f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3656" y="4088185"/>
            <a:ext cx="5227818" cy="258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6542" y="0"/>
            <a:ext cx="6347713" cy="1320800"/>
          </a:xfrm>
        </p:spPr>
        <p:txBody>
          <a:bodyPr/>
          <a:lstStyle/>
          <a:p>
            <a:r>
              <a:rPr lang="ru-RU" dirty="0" smtClean="0"/>
              <a:t>Вставка вершины в </a:t>
            </a:r>
            <a:r>
              <a:rPr lang="en-US" dirty="0" smtClean="0"/>
              <a:t>RBT</a:t>
            </a:r>
            <a:endParaRPr lang="ru-RU" dirty="0"/>
          </a:p>
        </p:txBody>
      </p:sp>
      <p:sp>
        <p:nvSpPr>
          <p:cNvPr id="3" name="Объект 2"/>
          <p:cNvSpPr>
            <a:spLocks noGrp="1"/>
          </p:cNvSpPr>
          <p:nvPr>
            <p:ph idx="1"/>
          </p:nvPr>
        </p:nvSpPr>
        <p:spPr>
          <a:xfrm>
            <a:off x="591128" y="1969523"/>
            <a:ext cx="7553128" cy="4200368"/>
          </a:xfrm>
        </p:spPr>
        <p:txBody>
          <a:bodyPr>
            <a:normAutofit fontScale="85000" lnSpcReduction="10000"/>
          </a:bodyPr>
          <a:lstStyle/>
          <a:p>
            <a:r>
              <a:rPr lang="ru-RU" dirty="0"/>
              <a:t>Новый элемент вставляется вместо листа, поэтому для выбора места вставки идем от корня, пока указатель на следующего сына не станет </a:t>
            </a:r>
            <a:r>
              <a:rPr lang="en-US" dirty="0"/>
              <a:t>null</a:t>
            </a:r>
            <a:r>
              <a:rPr lang="ru-RU" dirty="0"/>
              <a:t>. Вставляем новый элемент с красным цветом вместо него. Если отец нового элемента черный, то свойства дерева не нарушены. Если он красный, то нарушается свойство «У красного узла родительский узел — чёрный», чтобы исправить нужно рассмотреть следующие </a:t>
            </a:r>
            <a:r>
              <a:rPr lang="ru-RU" dirty="0" smtClean="0"/>
              <a:t>случаи, работа</a:t>
            </a:r>
            <a:r>
              <a:rPr lang="ru-RU" dirty="0"/>
              <a:t>я</a:t>
            </a:r>
            <a:r>
              <a:rPr lang="ru-RU" dirty="0" smtClean="0"/>
              <a:t> с узлом </a:t>
            </a:r>
            <a:r>
              <a:rPr lang="en-US" dirty="0" smtClean="0"/>
              <a:t>X</a:t>
            </a:r>
            <a:r>
              <a:rPr lang="ru-RU" dirty="0" smtClean="0"/>
              <a:t>:</a:t>
            </a:r>
            <a:endParaRPr lang="ru-RU" dirty="0"/>
          </a:p>
        </p:txBody>
      </p:sp>
      <p:pic>
        <p:nvPicPr>
          <p:cNvPr id="4" name="Picture 2" descr="https://hsto.org/web/ae2/9ed/b02/ae29edb02c724c209d25ec3ee48724f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4255" y="1544652"/>
            <a:ext cx="3783736" cy="186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59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lstStyle/>
          <a:p>
            <a:r>
              <a:rPr lang="ru-RU" dirty="0" smtClean="0"/>
              <a:t>1 случай вставки в </a:t>
            </a:r>
            <a:r>
              <a:rPr lang="en-US" dirty="0" smtClean="0"/>
              <a:t>RBT</a:t>
            </a:r>
            <a:endParaRPr lang="ru-RU" dirty="0"/>
          </a:p>
        </p:txBody>
      </p:sp>
      <p:sp>
        <p:nvSpPr>
          <p:cNvPr id="3" name="Объект 2"/>
          <p:cNvSpPr>
            <a:spLocks noGrp="1"/>
          </p:cNvSpPr>
          <p:nvPr>
            <p:ph idx="1"/>
          </p:nvPr>
        </p:nvSpPr>
        <p:spPr>
          <a:xfrm>
            <a:off x="529218" y="1583663"/>
            <a:ext cx="10905400" cy="2794374"/>
          </a:xfrm>
        </p:spPr>
        <p:txBody>
          <a:bodyPr>
            <a:normAutofit fontScale="70000" lnSpcReduction="20000"/>
          </a:bodyPr>
          <a:lstStyle/>
          <a:p>
            <a:r>
              <a:rPr lang="ru-RU" dirty="0"/>
              <a:t>«Дядя» этого узла тоже красный. Поэтому для сохранения свойств «У красного узла родительский узел — чёрный» и «Все простые пути из любого узла x до листьев содержат одинаковое количество чёрных узлов», перекрашиваем «деда» в красный цвет, а «отца» и «дядю» в черный цвет. Тогда черная высота в этом поддереве одинакова для всех листьев и у всех красных вершин «отцы» черные. Далее проверяется нарушение балансировки дерева. Если в результате перекрашиваний доходим до корня, то в нем в любом случае ставим черный цвет, чтобы дерево удовлетворяло свойству «Корень и конечные узлы (листья) дерева — чёрные».</a:t>
            </a:r>
          </a:p>
        </p:txBody>
      </p:sp>
      <p:pic>
        <p:nvPicPr>
          <p:cNvPr id="4" name="Рисунок 3" descr="Untitled-1.png"/>
          <p:cNvPicPr/>
          <p:nvPr/>
        </p:nvPicPr>
        <p:blipFill>
          <a:blip r:embed="rId2">
            <a:extLst>
              <a:ext uri="{28A0092B-C50C-407E-A947-70E740481C1C}">
                <a14:useLocalDpi xmlns:a14="http://schemas.microsoft.com/office/drawing/2010/main" val="0"/>
              </a:ext>
            </a:extLst>
          </a:blip>
          <a:srcRect/>
          <a:stretch>
            <a:fillRect/>
          </a:stretch>
        </p:blipFill>
        <p:spPr bwMode="auto">
          <a:xfrm>
            <a:off x="3403827" y="3928226"/>
            <a:ext cx="1901825" cy="2560320"/>
          </a:xfrm>
          <a:prstGeom prst="rect">
            <a:avLst/>
          </a:prstGeom>
          <a:noFill/>
          <a:ln>
            <a:noFill/>
          </a:ln>
        </p:spPr>
      </p:pic>
    </p:spTree>
    <p:extLst>
      <p:ext uri="{BB962C8B-B14F-4D97-AF65-F5344CB8AC3E}">
        <p14:creationId xmlns:p14="http://schemas.microsoft.com/office/powerpoint/2010/main" val="1266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lstStyle/>
          <a:p>
            <a:r>
              <a:rPr lang="ru-RU" dirty="0" smtClean="0"/>
              <a:t>2 случай вставки в </a:t>
            </a:r>
            <a:r>
              <a:rPr lang="en-US" dirty="0" smtClean="0"/>
              <a:t>RBT</a:t>
            </a:r>
            <a:endParaRPr lang="ru-RU" dirty="0"/>
          </a:p>
        </p:txBody>
      </p:sp>
      <p:sp>
        <p:nvSpPr>
          <p:cNvPr id="3" name="Объект 2"/>
          <p:cNvSpPr>
            <a:spLocks noGrp="1"/>
          </p:cNvSpPr>
          <p:nvPr>
            <p:ph idx="1"/>
          </p:nvPr>
        </p:nvSpPr>
        <p:spPr>
          <a:xfrm>
            <a:off x="267855" y="1320800"/>
            <a:ext cx="11647053" cy="2022902"/>
          </a:xfrm>
        </p:spPr>
        <p:txBody>
          <a:bodyPr>
            <a:normAutofit fontScale="77500" lnSpcReduction="20000"/>
          </a:bodyPr>
          <a:lstStyle/>
          <a:p>
            <a:r>
              <a:rPr lang="ru-RU" dirty="0"/>
              <a:t>«Дядя» черный. Если выполнить только перекрашивание, то нарушается постоянство черной высоты дерева по всем ветвям. Поэтому выполняется поворот. Если добавляемый узел был правым потомком, то необходимо сначала выполнить левое вращение, которое сделает его левым потомком. Таким образом, свойство «У красного узла родительский узел — чёрный» и постоянство высоты сохраняются.</a:t>
            </a:r>
          </a:p>
        </p:txBody>
      </p:sp>
      <p:pic>
        <p:nvPicPr>
          <p:cNvPr id="4" name="Рисунок 3" descr="Untitled-2.png"/>
          <p:cNvPicPr/>
          <p:nvPr/>
        </p:nvPicPr>
        <p:blipFill>
          <a:blip r:embed="rId2">
            <a:extLst>
              <a:ext uri="{28A0092B-C50C-407E-A947-70E740481C1C}">
                <a14:useLocalDpi xmlns:a14="http://schemas.microsoft.com/office/drawing/2010/main" val="0"/>
              </a:ext>
            </a:extLst>
          </a:blip>
          <a:srcRect/>
          <a:stretch>
            <a:fillRect/>
          </a:stretch>
        </p:blipFill>
        <p:spPr bwMode="auto">
          <a:xfrm>
            <a:off x="3635419" y="3067714"/>
            <a:ext cx="2765381" cy="3193575"/>
          </a:xfrm>
          <a:prstGeom prst="rect">
            <a:avLst/>
          </a:prstGeom>
          <a:noFill/>
          <a:ln>
            <a:noFill/>
          </a:ln>
        </p:spPr>
      </p:pic>
    </p:spTree>
    <p:extLst>
      <p:ext uri="{BB962C8B-B14F-4D97-AF65-F5344CB8AC3E}">
        <p14:creationId xmlns:p14="http://schemas.microsoft.com/office/powerpoint/2010/main" val="287728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normAutofit fontScale="90000"/>
          </a:bodyPr>
          <a:lstStyle/>
          <a:p>
            <a:r>
              <a:rPr lang="ru-RU" dirty="0" smtClean="0"/>
              <a:t>Удаление вершины из </a:t>
            </a:r>
            <a:r>
              <a:rPr lang="en-US" dirty="0" smtClean="0"/>
              <a:t>RBT</a:t>
            </a:r>
            <a:endParaRPr lang="ru-RU" dirty="0"/>
          </a:p>
        </p:txBody>
      </p:sp>
      <p:sp>
        <p:nvSpPr>
          <p:cNvPr id="3" name="Объект 2"/>
          <p:cNvSpPr>
            <a:spLocks noGrp="1"/>
          </p:cNvSpPr>
          <p:nvPr>
            <p:ph idx="1"/>
          </p:nvPr>
        </p:nvSpPr>
        <p:spPr>
          <a:xfrm>
            <a:off x="738910" y="1502465"/>
            <a:ext cx="7369791" cy="4663291"/>
          </a:xfrm>
        </p:spPr>
        <p:txBody>
          <a:bodyPr>
            <a:normAutofit fontScale="70000" lnSpcReduction="20000"/>
          </a:bodyPr>
          <a:lstStyle/>
          <a:p>
            <a:r>
              <a:rPr lang="ru-RU" dirty="0"/>
              <a:t>Могут возникнуть три случая при удалении вершины в зависимости от количества её детей:</a:t>
            </a:r>
          </a:p>
          <a:p>
            <a:pPr lvl="0"/>
            <a:r>
              <a:rPr lang="ru-RU" dirty="0"/>
              <a:t>Если у вершины нет детей, то изменяем указатель на неё у родителя на n</a:t>
            </a:r>
            <a:r>
              <a:rPr lang="en-US" dirty="0" err="1"/>
              <a:t>ull</a:t>
            </a:r>
            <a:r>
              <a:rPr lang="ru-RU" dirty="0"/>
              <a:t>.</a:t>
            </a:r>
          </a:p>
          <a:p>
            <a:pPr lvl="0"/>
            <a:r>
              <a:rPr lang="ru-RU" dirty="0"/>
              <a:t>Если у неё только один ребёнок, то делаем у родителя ссылку на него вместо этой вершины.</a:t>
            </a:r>
          </a:p>
          <a:p>
            <a:pPr lvl="0"/>
            <a:r>
              <a:rPr lang="ru-RU" dirty="0"/>
              <a:t>Если же имеются оба ребёнка, то находим вершину со следующим значением ключа. У такой вершины нет левого ребёнка (так как такая вершина находится в правом поддереве исходной вершины, и она самая левая в нем, иначе бы мы взяли ее левого ребенка. Иными словами, сначала мы переходим в правое поддерево, а после спускаемся вниз в левое до тех пор, пока у вершины есть левый ребенок). Удаляем уже эту вершину описанным во втором пункте способом, скопировав её ключ в изначальную вершину.</a:t>
            </a:r>
          </a:p>
          <a:p>
            <a:endParaRPr lang="ru-RU" dirty="0"/>
          </a:p>
        </p:txBody>
      </p:sp>
      <p:pic>
        <p:nvPicPr>
          <p:cNvPr id="4" name="Picture 2" descr="https://hsto.org/web/ae2/9ed/b02/ae29edb02c724c209d25ec3ee48724f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4871" y="1727199"/>
            <a:ext cx="3346457" cy="1653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13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1"/>
            <a:ext cx="6347713" cy="736979"/>
          </a:xfrm>
        </p:spPr>
        <p:txBody>
          <a:bodyPr>
            <a:normAutofit fontScale="90000"/>
          </a:bodyPr>
          <a:lstStyle/>
          <a:p>
            <a:r>
              <a:rPr lang="ru-RU" dirty="0" smtClean="0"/>
              <a:t>Проверка балансировки </a:t>
            </a:r>
            <a:r>
              <a:rPr lang="en-US" dirty="0" smtClean="0"/>
              <a:t>RBT</a:t>
            </a:r>
            <a:endParaRPr lang="ru-RU" dirty="0"/>
          </a:p>
        </p:txBody>
      </p:sp>
      <p:sp>
        <p:nvSpPr>
          <p:cNvPr id="3" name="Объект 2"/>
          <p:cNvSpPr>
            <a:spLocks noGrp="1"/>
          </p:cNvSpPr>
          <p:nvPr>
            <p:ph idx="1"/>
          </p:nvPr>
        </p:nvSpPr>
        <p:spPr>
          <a:xfrm>
            <a:off x="655782" y="1357745"/>
            <a:ext cx="10575636" cy="2977513"/>
          </a:xfrm>
        </p:spPr>
        <p:txBody>
          <a:bodyPr>
            <a:normAutofit fontScale="70000" lnSpcReduction="20000"/>
          </a:bodyPr>
          <a:lstStyle/>
          <a:p>
            <a:r>
              <a:rPr lang="ru-RU" dirty="0"/>
              <a:t>Проверим балансировку дерева. Так как при удалении красной вершины свойства дерева не нарушаются, то восстановление балансировки потребуется только при удалении чёрной. Рассмотрим ребёнка удалённой вершины.</a:t>
            </a:r>
          </a:p>
          <a:p>
            <a:pPr lvl="0"/>
            <a:r>
              <a:rPr lang="ru-RU" dirty="0"/>
              <a:t>Если брат этого ребёнка красный, то делаем вращение вокруг ребра между отцом и братом, тогда брат становится родителем отца. Красим его в чёрный, а отца — в красный цвет, сохраняя таким образом черную высоту дерева. Хотя все пути по-прежнему содержат одинаковое количество чёрных узлов, сейчас </a:t>
            </a:r>
            <a:r>
              <a:rPr lang="en-US" dirty="0"/>
              <a:t>X</a:t>
            </a:r>
            <a:r>
              <a:rPr lang="ru-RU" dirty="0"/>
              <a:t> имеет чёрного брата и красного отца. Таким образом, мы можем перейти к следующему шагу.</a:t>
            </a:r>
          </a:p>
          <a:p>
            <a:endParaRPr lang="ru-RU" dirty="0"/>
          </a:p>
        </p:txBody>
      </p:sp>
      <p:pic>
        <p:nvPicPr>
          <p:cNvPr id="4" name="Рисунок 3" descr="Untitled-3.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528" y="3910386"/>
            <a:ext cx="6109147" cy="2522743"/>
          </a:xfrm>
          <a:prstGeom prst="rect">
            <a:avLst/>
          </a:prstGeom>
          <a:noFill/>
          <a:ln>
            <a:noFill/>
          </a:ln>
        </p:spPr>
      </p:pic>
    </p:spTree>
    <p:extLst>
      <p:ext uri="{BB962C8B-B14F-4D97-AF65-F5344CB8AC3E}">
        <p14:creationId xmlns:p14="http://schemas.microsoft.com/office/powerpoint/2010/main" val="387439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7014949" cy="1320800"/>
          </a:xfrm>
        </p:spPr>
        <p:txBody>
          <a:bodyPr>
            <a:normAutofit fontScale="90000"/>
          </a:bodyPr>
          <a:lstStyle/>
          <a:p>
            <a:r>
              <a:rPr lang="ru-RU" dirty="0" smtClean="0"/>
              <a:t>Брат текущей вершины был черным. 1 случай</a:t>
            </a:r>
            <a:endParaRPr lang="ru-RU" dirty="0"/>
          </a:p>
        </p:txBody>
      </p:sp>
      <p:sp>
        <p:nvSpPr>
          <p:cNvPr id="3" name="Объект 2"/>
          <p:cNvSpPr>
            <a:spLocks noGrp="1"/>
          </p:cNvSpPr>
          <p:nvPr>
            <p:ph idx="1"/>
          </p:nvPr>
        </p:nvSpPr>
        <p:spPr>
          <a:xfrm>
            <a:off x="609600" y="1320800"/>
            <a:ext cx="11120581" cy="2678545"/>
          </a:xfrm>
        </p:spPr>
        <p:txBody>
          <a:bodyPr>
            <a:normAutofit fontScale="77500" lnSpcReduction="20000"/>
          </a:bodyPr>
          <a:lstStyle/>
          <a:p>
            <a:pPr lvl="0"/>
            <a:r>
              <a:rPr lang="ru-RU" dirty="0"/>
              <a:t>Если брат текущей вершины был чёрным, то получаем три случая:</a:t>
            </a:r>
          </a:p>
          <a:p>
            <a:r>
              <a:rPr lang="ru-RU" dirty="0"/>
              <a:t>Оба ребёнка у брата чёрные. Красим брата в красный цвет и рассматриваем далее отца вершины. Делаем его черным, это не повлияет на количество чёрных узлов на путях, проходящих через b, но добавит один к числу чёрных узлов на путях, проходящих через x, восстанавливая тем самым влияние удаленного чёрного узла. Таким образом, после удаления вершины черная глубина от отца этой вершины до всех листьев в этом поддереве будет одинаковой.</a:t>
            </a:r>
          </a:p>
        </p:txBody>
      </p:sp>
      <p:pic>
        <p:nvPicPr>
          <p:cNvPr id="4" name="Рисунок 3" descr="Untitled-4.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42940" y="4109907"/>
            <a:ext cx="6027260" cy="2683438"/>
          </a:xfrm>
          <a:prstGeom prst="rect">
            <a:avLst/>
          </a:prstGeom>
          <a:noFill/>
          <a:ln>
            <a:noFill/>
          </a:ln>
        </p:spPr>
      </p:pic>
    </p:spTree>
    <p:extLst>
      <p:ext uri="{BB962C8B-B14F-4D97-AF65-F5344CB8AC3E}">
        <p14:creationId xmlns:p14="http://schemas.microsoft.com/office/powerpoint/2010/main" val="333786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Цели проекта</a:t>
            </a:r>
            <a:endParaRPr lang="ru-RU" dirty="0"/>
          </a:p>
        </p:txBody>
      </p:sp>
      <p:sp>
        <p:nvSpPr>
          <p:cNvPr id="3" name="Объект 2"/>
          <p:cNvSpPr>
            <a:spLocks noGrp="1"/>
          </p:cNvSpPr>
          <p:nvPr>
            <p:ph idx="1"/>
          </p:nvPr>
        </p:nvSpPr>
        <p:spPr>
          <a:xfrm>
            <a:off x="424873" y="1412776"/>
            <a:ext cx="7647709" cy="4775588"/>
          </a:xfrm>
        </p:spPr>
        <p:txBody>
          <a:bodyPr>
            <a:normAutofit/>
          </a:bodyPr>
          <a:lstStyle/>
          <a:p>
            <a:r>
              <a:rPr lang="ru-RU" dirty="0" smtClean="0"/>
              <a:t>- изучение </a:t>
            </a:r>
            <a:r>
              <a:rPr lang="ru-RU" dirty="0"/>
              <a:t>понятия оптимального дерева бинарного </a:t>
            </a:r>
            <a:r>
              <a:rPr lang="ru-RU" dirty="0" smtClean="0"/>
              <a:t>поиска</a:t>
            </a:r>
          </a:p>
          <a:p>
            <a:r>
              <a:rPr lang="ru-RU" dirty="0"/>
              <a:t>-</a:t>
            </a:r>
            <a:r>
              <a:rPr lang="ru-RU" dirty="0" smtClean="0"/>
              <a:t>формирование</a:t>
            </a:r>
            <a:r>
              <a:rPr lang="ru-RU" dirty="0"/>
              <a:t>, особенности работы с памятью </a:t>
            </a:r>
            <a:endParaRPr lang="ru-RU" dirty="0" smtClean="0"/>
          </a:p>
          <a:p>
            <a:r>
              <a:rPr lang="ru-RU" dirty="0" smtClean="0"/>
              <a:t>-доступ </a:t>
            </a:r>
            <a:r>
              <a:rPr lang="ru-RU" dirty="0"/>
              <a:t>к </a:t>
            </a:r>
            <a:r>
              <a:rPr lang="ru-RU" dirty="0" smtClean="0"/>
              <a:t>данным</a:t>
            </a:r>
          </a:p>
          <a:p>
            <a:r>
              <a:rPr lang="ru-RU" dirty="0"/>
              <a:t>-</a:t>
            </a:r>
            <a:r>
              <a:rPr lang="ru-RU" dirty="0" smtClean="0"/>
              <a:t>реализация </a:t>
            </a:r>
            <a:r>
              <a:rPr lang="ru-RU" dirty="0"/>
              <a:t>алгоритмов обхода бинарных деревьев </a:t>
            </a:r>
            <a:endParaRPr lang="ru-RU" dirty="0" smtClean="0"/>
          </a:p>
          <a:p>
            <a:r>
              <a:rPr lang="ru-RU" dirty="0" smtClean="0"/>
              <a:t>-анализ результатов</a:t>
            </a:r>
            <a:endParaRPr lang="ru-RU" dirty="0"/>
          </a:p>
        </p:txBody>
      </p:sp>
    </p:spTree>
    <p:extLst>
      <p:ext uri="{BB962C8B-B14F-4D97-AF65-F5344CB8AC3E}">
        <p14:creationId xmlns:p14="http://schemas.microsoft.com/office/powerpoint/2010/main" val="254871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7110484" cy="1269242"/>
          </a:xfrm>
        </p:spPr>
        <p:txBody>
          <a:bodyPr>
            <a:normAutofit fontScale="90000"/>
          </a:bodyPr>
          <a:lstStyle/>
          <a:p>
            <a:r>
              <a:rPr lang="ru-RU" dirty="0"/>
              <a:t>Брат текущей вершины был черным. </a:t>
            </a:r>
            <a:r>
              <a:rPr lang="ru-RU" dirty="0" smtClean="0"/>
              <a:t>2 </a:t>
            </a:r>
            <a:r>
              <a:rPr lang="ru-RU" dirty="0"/>
              <a:t>случай</a:t>
            </a:r>
          </a:p>
        </p:txBody>
      </p:sp>
      <p:sp>
        <p:nvSpPr>
          <p:cNvPr id="3" name="Объект 2"/>
          <p:cNvSpPr>
            <a:spLocks noGrp="1"/>
          </p:cNvSpPr>
          <p:nvPr>
            <p:ph idx="1"/>
          </p:nvPr>
        </p:nvSpPr>
        <p:spPr>
          <a:xfrm>
            <a:off x="572656" y="1269244"/>
            <a:ext cx="11231418" cy="2610030"/>
          </a:xfrm>
        </p:spPr>
        <p:txBody>
          <a:bodyPr>
            <a:normAutofit fontScale="92500" lnSpcReduction="10000"/>
          </a:bodyPr>
          <a:lstStyle/>
          <a:p>
            <a:r>
              <a:rPr lang="ru-RU" dirty="0"/>
              <a:t>Если у брата правый ребёнок чёрный, а левый красный, то перекрашиваем брата и его левого сына и делаем вращение. Все пути по-прежнему содержат одинаковое количество чёрных узлов, но теперь у x есть чёрный брат с красным правым потомком, и мы переходим к следующему случаю. Ни x, ни его отец не влияют на эту </a:t>
            </a:r>
            <a:r>
              <a:rPr lang="ru-RU" dirty="0" smtClean="0"/>
              <a:t>трансформацию.</a:t>
            </a:r>
            <a:endParaRPr lang="ru-RU" dirty="0"/>
          </a:p>
        </p:txBody>
      </p:sp>
      <p:pic>
        <p:nvPicPr>
          <p:cNvPr id="4" name="Рисунок 3" descr="Untitled-5.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9126" y="4008582"/>
            <a:ext cx="5394037" cy="2650836"/>
          </a:xfrm>
          <a:prstGeom prst="rect">
            <a:avLst/>
          </a:prstGeom>
          <a:noFill/>
          <a:ln>
            <a:noFill/>
          </a:ln>
        </p:spPr>
      </p:pic>
    </p:spTree>
    <p:extLst>
      <p:ext uri="{BB962C8B-B14F-4D97-AF65-F5344CB8AC3E}">
        <p14:creationId xmlns:p14="http://schemas.microsoft.com/office/powerpoint/2010/main" val="24887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normAutofit fontScale="90000"/>
          </a:bodyPr>
          <a:lstStyle/>
          <a:p>
            <a:r>
              <a:rPr lang="ru-RU" dirty="0"/>
              <a:t>Брат текущей вершины был черным. </a:t>
            </a:r>
            <a:r>
              <a:rPr lang="ru-RU" dirty="0" smtClean="0"/>
              <a:t>3 </a:t>
            </a:r>
            <a:r>
              <a:rPr lang="ru-RU" dirty="0"/>
              <a:t>случай</a:t>
            </a:r>
          </a:p>
        </p:txBody>
      </p:sp>
      <p:sp>
        <p:nvSpPr>
          <p:cNvPr id="3" name="Объект 2"/>
          <p:cNvSpPr>
            <a:spLocks noGrp="1"/>
          </p:cNvSpPr>
          <p:nvPr>
            <p:ph idx="1"/>
          </p:nvPr>
        </p:nvSpPr>
        <p:spPr>
          <a:xfrm>
            <a:off x="341745" y="1491850"/>
            <a:ext cx="11425382" cy="2442841"/>
          </a:xfrm>
        </p:spPr>
        <p:txBody>
          <a:bodyPr>
            <a:normAutofit fontScale="62500" lnSpcReduction="20000"/>
          </a:bodyPr>
          <a:lstStyle/>
          <a:p>
            <a:r>
              <a:rPr lang="ru-RU" dirty="0"/>
              <a:t>Если у брата правый ребёнок красный, то перекрашиваем брата в цвет отца, его ребёнка и отца — в чёрный, делаем вращение. Поддерево по-прежнему имеет тот же цвет корня, поэтому свойство 3 и 4 не нарушаются. Но у x теперь появился дополнительный чёрный предок: либо a стал чёрным, или он и был чёрным и b был добавлен в качестве чёрного дедушки. Таким образом, проходящие через x пути проходят через один дополнительный чёрный узел. Выходим из </a:t>
            </a:r>
            <a:r>
              <a:rPr lang="ru-RU" dirty="0" smtClean="0"/>
              <a:t>алгоритма.</a:t>
            </a:r>
          </a:p>
          <a:p>
            <a:r>
              <a:rPr lang="ru-RU" dirty="0"/>
              <a:t>Продолжаем тот же алгоритм, пока текущая вершина чёрная и мы не дошли до корня дерева. Из рассмотренных случаев ясно, что при удалении выполняется не более трёх вращений.</a:t>
            </a:r>
          </a:p>
        </p:txBody>
      </p:sp>
      <p:pic>
        <p:nvPicPr>
          <p:cNvPr id="4" name="Рисунок 3" descr="Untitled-6.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035" y="4032982"/>
            <a:ext cx="5719917" cy="2067636"/>
          </a:xfrm>
          <a:prstGeom prst="rect">
            <a:avLst/>
          </a:prstGeom>
          <a:noFill/>
          <a:ln>
            <a:noFill/>
          </a:ln>
        </p:spPr>
      </p:pic>
    </p:spTree>
    <p:extLst>
      <p:ext uri="{BB962C8B-B14F-4D97-AF65-F5344CB8AC3E}">
        <p14:creationId xmlns:p14="http://schemas.microsoft.com/office/powerpoint/2010/main" val="403248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19568" y="75520"/>
            <a:ext cx="6347713" cy="1320800"/>
          </a:xfrm>
        </p:spPr>
        <p:txBody>
          <a:bodyPr/>
          <a:lstStyle/>
          <a:p>
            <a:r>
              <a:rPr lang="ru-RU" dirty="0" smtClean="0"/>
              <a:t>Реализация АВЛ-дерева</a:t>
            </a:r>
            <a:endParaRPr lang="ru-RU" dirty="0"/>
          </a:p>
        </p:txBody>
      </p:sp>
      <p:sp>
        <p:nvSpPr>
          <p:cNvPr id="3" name="Объект 2"/>
          <p:cNvSpPr>
            <a:spLocks noGrp="1"/>
          </p:cNvSpPr>
          <p:nvPr>
            <p:ph idx="1"/>
          </p:nvPr>
        </p:nvSpPr>
        <p:spPr>
          <a:xfrm>
            <a:off x="1089891" y="1532794"/>
            <a:ext cx="10307781" cy="1653751"/>
          </a:xfrm>
        </p:spPr>
        <p:txBody>
          <a:bodyPr/>
          <a:lstStyle/>
          <a:p>
            <a:r>
              <a:rPr lang="ru-RU" dirty="0"/>
              <a:t>Структура узла состоит из поля значения, ссылки на правый и левый узел и высоты.</a:t>
            </a:r>
          </a:p>
          <a:p>
            <a:endParaRPr lang="ru-RU" dirty="0"/>
          </a:p>
        </p:txBody>
      </p:sp>
      <p:pic>
        <p:nvPicPr>
          <p:cNvPr id="4" name="Рисунок 3" descr="https://vscode.ru/wp-content/uploads/2017/10/AVL-Tree.png"/>
          <p:cNvPicPr/>
          <p:nvPr/>
        </p:nvPicPr>
        <p:blipFill>
          <a:blip r:embed="rId2">
            <a:extLst>
              <a:ext uri="{28A0092B-C50C-407E-A947-70E740481C1C}">
                <a14:useLocalDpi xmlns:a14="http://schemas.microsoft.com/office/drawing/2010/main" val="0"/>
              </a:ext>
            </a:extLst>
          </a:blip>
          <a:srcRect/>
          <a:stretch>
            <a:fillRect/>
          </a:stretch>
        </p:blipFill>
        <p:spPr bwMode="auto">
          <a:xfrm>
            <a:off x="897946" y="3042463"/>
            <a:ext cx="5269189" cy="3656382"/>
          </a:xfrm>
          <a:prstGeom prst="rect">
            <a:avLst/>
          </a:prstGeom>
          <a:noFill/>
          <a:ln>
            <a:noFill/>
          </a:ln>
        </p:spPr>
      </p:pic>
    </p:spTree>
    <p:extLst>
      <p:ext uri="{BB962C8B-B14F-4D97-AF65-F5344CB8AC3E}">
        <p14:creationId xmlns:p14="http://schemas.microsoft.com/office/powerpoint/2010/main" val="9620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957313" cy="1320800"/>
          </a:xfrm>
        </p:spPr>
        <p:txBody>
          <a:bodyPr>
            <a:normAutofit fontScale="90000"/>
          </a:bodyPr>
          <a:lstStyle/>
          <a:p>
            <a:r>
              <a:rPr lang="ru-RU" dirty="0" smtClean="0"/>
              <a:t>Балансировка вершины в </a:t>
            </a:r>
            <a:r>
              <a:rPr lang="en-US" dirty="0" smtClean="0"/>
              <a:t>AVL</a:t>
            </a:r>
            <a:endParaRPr lang="ru-RU" dirty="0"/>
          </a:p>
        </p:txBody>
      </p:sp>
      <p:sp>
        <p:nvSpPr>
          <p:cNvPr id="3" name="Объект 2"/>
          <p:cNvSpPr>
            <a:spLocks noGrp="1"/>
          </p:cNvSpPr>
          <p:nvPr>
            <p:ph idx="1"/>
          </p:nvPr>
        </p:nvSpPr>
        <p:spPr>
          <a:xfrm>
            <a:off x="554182" y="1320800"/>
            <a:ext cx="11176000" cy="2706255"/>
          </a:xfrm>
        </p:spPr>
        <p:txBody>
          <a:bodyPr>
            <a:normAutofit fontScale="92500" lnSpcReduction="10000"/>
          </a:bodyPr>
          <a:lstStyle/>
          <a:p>
            <a:r>
              <a:rPr lang="ru-RU" dirty="0"/>
              <a:t>Сравниваются высоты правого и левого поддерева и, в случае разницы высот на 2, т.е. </a:t>
            </a:r>
            <a:r>
              <a:rPr lang="en-US" dirty="0" err="1"/>
              <a:t>dif</a:t>
            </a:r>
            <a:r>
              <a:rPr lang="ru-RU" dirty="0"/>
              <a:t>[</a:t>
            </a:r>
            <a:r>
              <a:rPr lang="en-US" dirty="0" err="1"/>
              <a:t>i</a:t>
            </a:r>
            <a:r>
              <a:rPr lang="ru-RU" dirty="0"/>
              <a:t>]=|h(L)−h(R)|=2, происходит процесс </a:t>
            </a:r>
            <a:r>
              <a:rPr lang="ru-RU" b="1" dirty="0"/>
              <a:t>балансировки вершины</a:t>
            </a:r>
            <a:r>
              <a:rPr lang="ru-RU" dirty="0"/>
              <a:t>. Меняет связи предок-потомок в поддереве данной вершины так, чтобы восстановилось свойство дерева </a:t>
            </a:r>
            <a:r>
              <a:rPr lang="en-US" dirty="0" err="1"/>
              <a:t>dif</a:t>
            </a:r>
            <a:r>
              <a:rPr lang="ru-RU" dirty="0"/>
              <a:t>[</a:t>
            </a:r>
            <a:r>
              <a:rPr lang="en-US" dirty="0" err="1"/>
              <a:t>i</a:t>
            </a:r>
            <a:r>
              <a:rPr lang="ru-RU" dirty="0" smtClean="0"/>
              <a:t>]=|</a:t>
            </a:r>
            <a:r>
              <a:rPr lang="ru-RU" dirty="0"/>
              <a:t>h(L)−h(R)|⩽1, иначе не меняет ничего. </a:t>
            </a:r>
          </a:p>
          <a:p>
            <a:r>
              <a:rPr lang="ru-RU" dirty="0"/>
              <a:t>Для балансировки используются вращения в право или в лево.</a:t>
            </a:r>
          </a:p>
          <a:p>
            <a:endParaRPr lang="ru-RU" dirty="0"/>
          </a:p>
        </p:txBody>
      </p:sp>
      <p:pic>
        <p:nvPicPr>
          <p:cNvPr id="4" name="Рисунок 3" descr="https://vscode.ru/wp-content/uploads/2017/10/AVL-Tree.png"/>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925252"/>
            <a:ext cx="4776716" cy="2845206"/>
          </a:xfrm>
          <a:prstGeom prst="rect">
            <a:avLst/>
          </a:prstGeom>
          <a:noFill/>
          <a:ln>
            <a:noFill/>
          </a:ln>
        </p:spPr>
      </p:pic>
    </p:spTree>
    <p:extLst>
      <p:ext uri="{BB962C8B-B14F-4D97-AF65-F5344CB8AC3E}">
        <p14:creationId xmlns:p14="http://schemas.microsoft.com/office/powerpoint/2010/main" val="64001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lstStyle/>
          <a:p>
            <a:r>
              <a:rPr lang="ru-RU" dirty="0" smtClean="0"/>
              <a:t>Добавление в </a:t>
            </a:r>
            <a:r>
              <a:rPr lang="en-US" dirty="0" smtClean="0"/>
              <a:t>AVL</a:t>
            </a:r>
            <a:endParaRPr lang="ru-RU" dirty="0"/>
          </a:p>
        </p:txBody>
      </p:sp>
      <p:sp>
        <p:nvSpPr>
          <p:cNvPr id="3" name="Объект 2"/>
          <p:cNvSpPr>
            <a:spLocks noGrp="1"/>
          </p:cNvSpPr>
          <p:nvPr>
            <p:ph idx="1"/>
          </p:nvPr>
        </p:nvSpPr>
        <p:spPr>
          <a:xfrm>
            <a:off x="480291" y="1320800"/>
            <a:ext cx="11526982" cy="2881745"/>
          </a:xfrm>
        </p:spPr>
        <p:txBody>
          <a:bodyPr>
            <a:normAutofit fontScale="70000" lnSpcReduction="20000"/>
          </a:bodyPr>
          <a:lstStyle/>
          <a:p>
            <a:r>
              <a:rPr lang="ru-RU" dirty="0"/>
              <a:t>Для </a:t>
            </a:r>
            <a:r>
              <a:rPr lang="ru-RU" b="1" dirty="0"/>
              <a:t>добавления ключа</a:t>
            </a:r>
            <a:r>
              <a:rPr lang="ru-RU" dirty="0"/>
              <a:t> </a:t>
            </a:r>
            <a:r>
              <a:rPr lang="en-US" b="1" dirty="0"/>
              <a:t>key</a:t>
            </a:r>
            <a:r>
              <a:rPr lang="ru-RU" dirty="0"/>
              <a:t> идет процесс спуска по дереву, как и при поиске этого ключа. Если мы находимся в вершине </a:t>
            </a:r>
            <a:r>
              <a:rPr lang="en-US" b="1" dirty="0"/>
              <a:t>a</a:t>
            </a:r>
            <a:r>
              <a:rPr lang="en-US" dirty="0"/>
              <a:t> </a:t>
            </a:r>
            <a:r>
              <a:rPr lang="ru-RU" dirty="0"/>
              <a:t>и нужно идти в поддерево, которого нет, то ключ </a:t>
            </a:r>
            <a:r>
              <a:rPr lang="en-US" b="1" dirty="0"/>
              <a:t>key</a:t>
            </a:r>
            <a:r>
              <a:rPr lang="en-US" dirty="0"/>
              <a:t> </a:t>
            </a:r>
            <a:r>
              <a:rPr lang="ru-RU" dirty="0"/>
              <a:t>делается листом, а вершина </a:t>
            </a:r>
            <a:r>
              <a:rPr lang="en-US" b="1" dirty="0"/>
              <a:t>a</a:t>
            </a:r>
            <a:r>
              <a:rPr lang="en-US" dirty="0"/>
              <a:t> </a:t>
            </a:r>
            <a:r>
              <a:rPr lang="ru-RU" dirty="0"/>
              <a:t>его корнем. Далее поднимаемся вверх по пути поиска и пересчитываем баланс у вершин. Если поднялись в вершину </a:t>
            </a:r>
            <a:r>
              <a:rPr lang="en-US" b="1" dirty="0" err="1"/>
              <a:t>i</a:t>
            </a:r>
            <a:r>
              <a:rPr lang="en-US" dirty="0"/>
              <a:t> </a:t>
            </a:r>
            <a:r>
              <a:rPr lang="ru-RU" dirty="0"/>
              <a:t>из правого поддерева, то </a:t>
            </a:r>
            <a:r>
              <a:rPr lang="en-US" b="1" dirty="0" err="1"/>
              <a:t>dif</a:t>
            </a:r>
            <a:r>
              <a:rPr lang="ru-RU" b="1" dirty="0"/>
              <a:t>[</a:t>
            </a:r>
            <a:r>
              <a:rPr lang="en-US" b="1" dirty="0" err="1"/>
              <a:t>i</a:t>
            </a:r>
            <a:r>
              <a:rPr lang="ru-RU" b="1" dirty="0"/>
              <a:t>]</a:t>
            </a:r>
            <a:r>
              <a:rPr lang="ru-RU" dirty="0"/>
              <a:t> уменьшаем на один, если из левого, то увеличиваем на один. Если пришли в вершину и ее баланс стал равным нулю, это значит, что высота поддерева не изменилась и подъем останавливается. Если пришли в вершину и ее баланс стал равным -1 или 1, это значит, что высота поддерева изменилась и подъем продолжается. Если пришли в вершину и баланс стал равным -2 или 2, то делаем одно из вращений и, если после вращения баланс стал равным нулю, то останавливаемся, иначе продолжаем подъем.</a:t>
            </a:r>
          </a:p>
          <a:p>
            <a:endParaRPr lang="ru-RU" dirty="0"/>
          </a:p>
        </p:txBody>
      </p:sp>
      <p:pic>
        <p:nvPicPr>
          <p:cNvPr id="4" name="Рисунок 3" descr="https://vscode.ru/wp-content/uploads/2017/10/AVL-Tree.png"/>
          <p:cNvPicPr/>
          <p:nvPr/>
        </p:nvPicPr>
        <p:blipFill>
          <a:blip r:embed="rId2">
            <a:extLst>
              <a:ext uri="{28A0092B-C50C-407E-A947-70E740481C1C}">
                <a14:useLocalDpi xmlns:a14="http://schemas.microsoft.com/office/drawing/2010/main" val="0"/>
              </a:ext>
            </a:extLst>
          </a:blip>
          <a:srcRect/>
          <a:stretch>
            <a:fillRect/>
          </a:stretch>
        </p:blipFill>
        <p:spPr bwMode="auto">
          <a:xfrm>
            <a:off x="1363535" y="4414844"/>
            <a:ext cx="4483083" cy="2235338"/>
          </a:xfrm>
          <a:prstGeom prst="rect">
            <a:avLst/>
          </a:prstGeom>
          <a:noFill/>
          <a:ln>
            <a:noFill/>
          </a:ln>
        </p:spPr>
      </p:pic>
    </p:spTree>
    <p:extLst>
      <p:ext uri="{BB962C8B-B14F-4D97-AF65-F5344CB8AC3E}">
        <p14:creationId xmlns:p14="http://schemas.microsoft.com/office/powerpoint/2010/main" val="313676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lstStyle/>
          <a:p>
            <a:r>
              <a:rPr lang="ru-RU" dirty="0" smtClean="0"/>
              <a:t>Удаление узла из </a:t>
            </a:r>
            <a:r>
              <a:rPr lang="en-US" dirty="0" smtClean="0"/>
              <a:t>AVL</a:t>
            </a:r>
            <a:endParaRPr lang="ru-RU" dirty="0"/>
          </a:p>
        </p:txBody>
      </p:sp>
      <p:sp>
        <p:nvSpPr>
          <p:cNvPr id="3" name="Объект 2"/>
          <p:cNvSpPr>
            <a:spLocks noGrp="1"/>
          </p:cNvSpPr>
          <p:nvPr>
            <p:ph idx="1"/>
          </p:nvPr>
        </p:nvSpPr>
        <p:spPr>
          <a:xfrm>
            <a:off x="692727" y="1440873"/>
            <a:ext cx="10898909" cy="2733963"/>
          </a:xfrm>
        </p:spPr>
        <p:txBody>
          <a:bodyPr>
            <a:normAutofit fontScale="70000" lnSpcReduction="20000"/>
          </a:bodyPr>
          <a:lstStyle/>
          <a:p>
            <a:r>
              <a:rPr lang="ru-RU" dirty="0"/>
              <a:t>Рассмотрим </a:t>
            </a:r>
            <a:r>
              <a:rPr lang="ru-RU" b="1" dirty="0"/>
              <a:t>алгоритм удаления</a:t>
            </a:r>
            <a:r>
              <a:rPr lang="ru-RU" dirty="0"/>
              <a:t>. Если вершина является листом, то ее удаляем, иначе находим самую близкую по значению вершину </a:t>
            </a:r>
            <a:r>
              <a:rPr lang="en-US" b="1" dirty="0"/>
              <a:t>a</a:t>
            </a:r>
            <a:r>
              <a:rPr lang="ru-RU" dirty="0"/>
              <a:t>, переместим ее на место удаляемой вершины и удалим вершину </a:t>
            </a:r>
            <a:r>
              <a:rPr lang="en-US" b="1" dirty="0"/>
              <a:t>a</a:t>
            </a:r>
            <a:r>
              <a:rPr lang="ru-RU" dirty="0"/>
              <a:t>. От удаленной вершины поднимаемся к корню и пересчитываем баланс у вершин. Если поднялись в вершину </a:t>
            </a:r>
            <a:r>
              <a:rPr lang="en-US" b="1" dirty="0" err="1"/>
              <a:t>i</a:t>
            </a:r>
            <a:r>
              <a:rPr lang="ru-RU" dirty="0"/>
              <a:t> из правого поддерева, то </a:t>
            </a:r>
            <a:r>
              <a:rPr lang="en-US" b="1" dirty="0" err="1"/>
              <a:t>dif</a:t>
            </a:r>
            <a:r>
              <a:rPr lang="ru-RU" b="1" dirty="0"/>
              <a:t>[</a:t>
            </a:r>
            <a:r>
              <a:rPr lang="en-US" b="1" dirty="0" err="1"/>
              <a:t>i</a:t>
            </a:r>
            <a:r>
              <a:rPr lang="ru-RU" b="1" dirty="0"/>
              <a:t>]</a:t>
            </a:r>
            <a:r>
              <a:rPr lang="ru-RU" dirty="0"/>
              <a:t> увеличивается на один, если из левого, то уменьшается на один. Если пришли в вершину и ее баланс стал равным -1 или 1, то высота этого поддерева не изменилась и подъем останавливается. Если баланс равен -2 или 2, выполняется вращение и, если после вращения баланс вершины стал равен нулю, то подъем останавливается, иначе продолжается.</a:t>
            </a:r>
          </a:p>
        </p:txBody>
      </p:sp>
      <p:pic>
        <p:nvPicPr>
          <p:cNvPr id="4" name="Рисунок 3" descr="https://vscode.ru/wp-content/uploads/2017/10/AVL-Tree.png"/>
          <p:cNvPicPr/>
          <p:nvPr/>
        </p:nvPicPr>
        <p:blipFill>
          <a:blip r:embed="rId2">
            <a:extLst>
              <a:ext uri="{28A0092B-C50C-407E-A947-70E740481C1C}">
                <a14:useLocalDpi xmlns:a14="http://schemas.microsoft.com/office/drawing/2010/main" val="0"/>
              </a:ext>
            </a:extLst>
          </a:blip>
          <a:srcRect/>
          <a:stretch>
            <a:fillRect/>
          </a:stretch>
        </p:blipFill>
        <p:spPr bwMode="auto">
          <a:xfrm>
            <a:off x="1729268" y="4043247"/>
            <a:ext cx="3951096" cy="2634644"/>
          </a:xfrm>
          <a:prstGeom prst="rect">
            <a:avLst/>
          </a:prstGeom>
          <a:noFill/>
          <a:ln>
            <a:noFill/>
          </a:ln>
        </p:spPr>
      </p:pic>
    </p:spTree>
    <p:extLst>
      <p:ext uri="{BB962C8B-B14F-4D97-AF65-F5344CB8AC3E}">
        <p14:creationId xmlns:p14="http://schemas.microsoft.com/office/powerpoint/2010/main" val="38740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4001" y="0"/>
            <a:ext cx="6347713" cy="1320800"/>
          </a:xfrm>
        </p:spPr>
        <p:txBody>
          <a:bodyPr/>
          <a:lstStyle/>
          <a:p>
            <a:r>
              <a:rPr lang="ru-RU" dirty="0" smtClean="0"/>
              <a:t>Результаты тестов</a:t>
            </a:r>
            <a:endParaRPr lang="ru-RU" dirty="0"/>
          </a:p>
        </p:txBody>
      </p:sp>
      <p:sp>
        <p:nvSpPr>
          <p:cNvPr id="3" name="Объект 2"/>
          <p:cNvSpPr>
            <a:spLocks noGrp="1"/>
          </p:cNvSpPr>
          <p:nvPr>
            <p:ph idx="1"/>
          </p:nvPr>
        </p:nvSpPr>
        <p:spPr>
          <a:xfrm>
            <a:off x="628073" y="1440874"/>
            <a:ext cx="10935853" cy="1838036"/>
          </a:xfrm>
        </p:spPr>
        <p:txBody>
          <a:bodyPr>
            <a:normAutofit/>
          </a:bodyPr>
          <a:lstStyle/>
          <a:p>
            <a:r>
              <a:rPr lang="ru-RU" dirty="0" smtClean="0"/>
              <a:t>По </a:t>
            </a:r>
            <a:r>
              <a:rPr lang="ru-RU" dirty="0"/>
              <a:t>результатам тестов с увеличением диапазона элементов время на формирование </a:t>
            </a:r>
            <a:r>
              <a:rPr lang="en-US" dirty="0"/>
              <a:t>BST </a:t>
            </a:r>
            <a:r>
              <a:rPr lang="ru-RU" dirty="0"/>
              <a:t>дерева уменьшалось, </a:t>
            </a:r>
            <a:r>
              <a:rPr lang="en-US" dirty="0"/>
              <a:t>RBT </a:t>
            </a:r>
            <a:r>
              <a:rPr lang="ru-RU" dirty="0"/>
              <a:t>дерева увеличивалось, а </a:t>
            </a:r>
            <a:r>
              <a:rPr lang="en-US" dirty="0"/>
              <a:t>AVL </a:t>
            </a:r>
            <a:r>
              <a:rPr lang="ru-RU" dirty="0"/>
              <a:t>дерева сильно не менялось.</a:t>
            </a:r>
          </a:p>
          <a:p>
            <a:endParaRPr lang="ru-RU" dirty="0"/>
          </a:p>
        </p:txBody>
      </p:sp>
      <p:graphicFrame>
        <p:nvGraphicFramePr>
          <p:cNvPr id="6" name="Диаграмма 5"/>
          <p:cNvGraphicFramePr>
            <a:graphicFrameLocks/>
          </p:cNvGraphicFramePr>
          <p:nvPr>
            <p:extLst>
              <p:ext uri="{D42A27DB-BD31-4B8C-83A1-F6EECF244321}">
                <p14:modId xmlns:p14="http://schemas.microsoft.com/office/powerpoint/2010/main" val="208245963"/>
              </p:ext>
            </p:extLst>
          </p:nvPr>
        </p:nvGraphicFramePr>
        <p:xfrm>
          <a:off x="820304" y="3278910"/>
          <a:ext cx="4991100" cy="3414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28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59707" y="0"/>
            <a:ext cx="6347713" cy="1320800"/>
          </a:xfrm>
        </p:spPr>
        <p:txBody>
          <a:bodyPr/>
          <a:lstStyle/>
          <a:p>
            <a:r>
              <a:rPr lang="ru-RU" dirty="0" smtClean="0"/>
              <a:t>Заключение</a:t>
            </a:r>
            <a:endParaRPr lang="ru-RU" dirty="0"/>
          </a:p>
        </p:txBody>
      </p:sp>
      <p:sp>
        <p:nvSpPr>
          <p:cNvPr id="3" name="Объект 2"/>
          <p:cNvSpPr>
            <a:spLocks noGrp="1"/>
          </p:cNvSpPr>
          <p:nvPr>
            <p:ph idx="1"/>
          </p:nvPr>
        </p:nvSpPr>
        <p:spPr>
          <a:xfrm>
            <a:off x="683490" y="1700044"/>
            <a:ext cx="6957313" cy="4553757"/>
          </a:xfrm>
        </p:spPr>
        <p:txBody>
          <a:bodyPr>
            <a:normAutofit fontScale="85000" lnSpcReduction="10000"/>
          </a:bodyPr>
          <a:lstStyle/>
          <a:p>
            <a:r>
              <a:rPr lang="ru-RU" dirty="0"/>
              <a:t>В результате выполненной работы были изучены Бинарное дерево поиска, Красно-черное дерево и АВЛ-дерево. В процессе была проделана работа с данными структурами данных: реализация структуры дерева, обход, добавление узла, удаление узла и поиск элементов. Во всех тестах Красно-черное дерево показывало лучшую эффективность, чем АВЛ-дерево и Бинарное дерево поиска, поэтому его рекомендуется использовать для работы со структурами данных.</a:t>
            </a:r>
          </a:p>
        </p:txBody>
      </p:sp>
    </p:spTree>
    <p:extLst>
      <p:ext uri="{BB962C8B-B14F-4D97-AF65-F5344CB8AC3E}">
        <p14:creationId xmlns:p14="http://schemas.microsoft.com/office/powerpoint/2010/main" val="138285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595921" y="1551321"/>
            <a:ext cx="7642916" cy="4320480"/>
          </a:xfrm>
        </p:spPr>
        <p:txBody>
          <a:bodyPr>
            <a:normAutofit/>
          </a:bodyPr>
          <a:lstStyle/>
          <a:p>
            <a:r>
              <a:rPr lang="ru-RU" sz="9600" dirty="0" smtClean="0"/>
              <a:t>Спасибо за внимание!!!</a:t>
            </a:r>
            <a:endParaRPr lang="ru-RU" sz="9600" dirty="0"/>
          </a:p>
        </p:txBody>
      </p:sp>
    </p:spTree>
    <p:extLst>
      <p:ext uri="{BB962C8B-B14F-4D97-AF65-F5344CB8AC3E}">
        <p14:creationId xmlns:p14="http://schemas.microsoft.com/office/powerpoint/2010/main" val="156328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Бинарное дерево</a:t>
            </a:r>
            <a:endParaRPr lang="ru-RU" dirty="0"/>
          </a:p>
        </p:txBody>
      </p:sp>
      <p:sp>
        <p:nvSpPr>
          <p:cNvPr id="3" name="Объект 2"/>
          <p:cNvSpPr>
            <a:spLocks noGrp="1"/>
          </p:cNvSpPr>
          <p:nvPr>
            <p:ph idx="1"/>
          </p:nvPr>
        </p:nvSpPr>
        <p:spPr>
          <a:xfrm>
            <a:off x="286327" y="1469235"/>
            <a:ext cx="6877617" cy="3880773"/>
          </a:xfrm>
        </p:spPr>
        <p:txBody>
          <a:bodyPr>
            <a:normAutofit fontScale="85000" lnSpcReduction="10000"/>
          </a:bodyPr>
          <a:lstStyle/>
          <a:p>
            <a:r>
              <a:rPr lang="ru-RU" b="1" dirty="0"/>
              <a:t>Бинарное (двоичное) дерево</a:t>
            </a:r>
            <a:r>
              <a:rPr lang="ru-RU" dirty="0"/>
              <a:t> – это динамическая структура данных, которая состоит из элементов, состоящие из информационного поля и не более двух ссылок на различные бинарные поддеревья. Данная структура представляет собой дерево, состоящее из вершин, содержащие не более двух потомков. На каждый элемент дерева имеется ровно одна ссылка.</a:t>
            </a:r>
          </a:p>
        </p:txBody>
      </p:sp>
      <p:pic>
        <p:nvPicPr>
          <p:cNvPr id="1028" name="Picture 4" descr="https://pbs.twimg.com/media/CP_5IzZWsAAKyog.png: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5492" y="1469235"/>
            <a:ext cx="4157160" cy="207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84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Красно-черное дерево</a:t>
            </a:r>
            <a:endParaRPr lang="ru-RU" dirty="0"/>
          </a:p>
        </p:txBody>
      </p:sp>
      <p:sp>
        <p:nvSpPr>
          <p:cNvPr id="3" name="Объект 2"/>
          <p:cNvSpPr>
            <a:spLocks noGrp="1"/>
          </p:cNvSpPr>
          <p:nvPr>
            <p:ph idx="1"/>
          </p:nvPr>
        </p:nvSpPr>
        <p:spPr>
          <a:xfrm>
            <a:off x="757381" y="1412776"/>
            <a:ext cx="11065164" cy="2115515"/>
          </a:xfrm>
        </p:spPr>
        <p:txBody>
          <a:bodyPr/>
          <a:lstStyle/>
          <a:p>
            <a:r>
              <a:rPr lang="ru-RU" b="1" dirty="0"/>
              <a:t>Красно-чёрное дерево</a:t>
            </a:r>
            <a:r>
              <a:rPr lang="ru-RU" dirty="0"/>
              <a:t> (англ. </a:t>
            </a:r>
            <a:r>
              <a:rPr lang="ru-RU" i="1" dirty="0" err="1"/>
              <a:t>red-black</a:t>
            </a:r>
            <a:r>
              <a:rPr lang="ru-RU" i="1" dirty="0"/>
              <a:t> </a:t>
            </a:r>
            <a:r>
              <a:rPr lang="ru-RU" i="1" dirty="0" err="1"/>
              <a:t>tree</a:t>
            </a:r>
            <a:r>
              <a:rPr lang="ru-RU" dirty="0"/>
              <a:t>) — это двоичное дерево поиска, в котором каждый узел имеет «красный» или «черный» цвет, за счет этого осуществляется баланс.</a:t>
            </a:r>
          </a:p>
        </p:txBody>
      </p:sp>
      <p:pic>
        <p:nvPicPr>
          <p:cNvPr id="4" name="Рисунок 3" descr="https://neerc.ifmo.ru/wiki/images/thumb/7/78/RBT.jpg/350px-RBT.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81458" y="4179451"/>
            <a:ext cx="4913015" cy="2512295"/>
          </a:xfrm>
          <a:prstGeom prst="rect">
            <a:avLst/>
          </a:prstGeom>
          <a:noFill/>
          <a:ln>
            <a:noFill/>
          </a:ln>
        </p:spPr>
      </p:pic>
    </p:spTree>
    <p:extLst>
      <p:ext uri="{BB962C8B-B14F-4D97-AF65-F5344CB8AC3E}">
        <p14:creationId xmlns:p14="http://schemas.microsoft.com/office/powerpoint/2010/main" val="169178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 красно-черного дерева</a:t>
            </a:r>
            <a:endParaRPr lang="ru-RU" dirty="0"/>
          </a:p>
        </p:txBody>
      </p:sp>
      <p:sp>
        <p:nvSpPr>
          <p:cNvPr id="3" name="Объект 2"/>
          <p:cNvSpPr>
            <a:spLocks noGrp="1"/>
          </p:cNvSpPr>
          <p:nvPr>
            <p:ph idx="1"/>
          </p:nvPr>
        </p:nvSpPr>
        <p:spPr>
          <a:xfrm>
            <a:off x="563417" y="1412775"/>
            <a:ext cx="6677891" cy="5320533"/>
          </a:xfrm>
        </p:spPr>
        <p:txBody>
          <a:bodyPr>
            <a:normAutofit fontScale="92500" lnSpcReduction="10000"/>
          </a:bodyPr>
          <a:lstStyle/>
          <a:p>
            <a:pPr lvl="0"/>
            <a:r>
              <a:rPr lang="ru-RU" dirty="0"/>
              <a:t>Каждый узел промаркирован красным или чёрным цветом</a:t>
            </a:r>
          </a:p>
          <a:p>
            <a:pPr lvl="0"/>
            <a:r>
              <a:rPr lang="ru-RU" dirty="0"/>
              <a:t>Корень и конечные узлы (листья) дерева — чёрные</a:t>
            </a:r>
          </a:p>
          <a:p>
            <a:pPr lvl="0"/>
            <a:r>
              <a:rPr lang="ru-RU" dirty="0"/>
              <a:t>У красного узла родительский узел — чёрный</a:t>
            </a:r>
          </a:p>
          <a:p>
            <a:pPr lvl="0"/>
            <a:r>
              <a:rPr lang="ru-RU" dirty="0"/>
              <a:t>Все простые пути из любого узла x до листьев содержат одинаковое количество чёрных узлов</a:t>
            </a:r>
          </a:p>
          <a:p>
            <a:pPr lvl="0"/>
            <a:r>
              <a:rPr lang="ru-RU" dirty="0"/>
              <a:t>Чёрный узел может иметь чёрного </a:t>
            </a:r>
            <a:r>
              <a:rPr lang="ru-RU" dirty="0" smtClean="0"/>
              <a:t>родителя</a:t>
            </a:r>
            <a:endParaRPr lang="ru-RU" dirty="0"/>
          </a:p>
        </p:txBody>
      </p:sp>
      <p:pic>
        <p:nvPicPr>
          <p:cNvPr id="4" name="Рисунок 3" descr="https://neerc.ifmo.ru/wiki/images/thumb/7/78/RBT.jpg/350px-RBT.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241308" y="1412775"/>
            <a:ext cx="4711343" cy="2448025"/>
          </a:xfrm>
          <a:prstGeom prst="rect">
            <a:avLst/>
          </a:prstGeom>
          <a:noFill/>
          <a:ln>
            <a:noFill/>
          </a:ln>
        </p:spPr>
      </p:pic>
    </p:spTree>
    <p:extLst>
      <p:ext uri="{BB962C8B-B14F-4D97-AF65-F5344CB8AC3E}">
        <p14:creationId xmlns:p14="http://schemas.microsoft.com/office/powerpoint/2010/main" val="103340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АВЛ-дерево</a:t>
            </a:r>
            <a:endParaRPr lang="ru-RU" dirty="0"/>
          </a:p>
        </p:txBody>
      </p:sp>
      <p:sp>
        <p:nvSpPr>
          <p:cNvPr id="3" name="Объект 2"/>
          <p:cNvSpPr>
            <a:spLocks noGrp="1"/>
          </p:cNvSpPr>
          <p:nvPr>
            <p:ph idx="1"/>
          </p:nvPr>
        </p:nvSpPr>
        <p:spPr>
          <a:xfrm>
            <a:off x="434110" y="1418206"/>
            <a:ext cx="7333672" cy="5153468"/>
          </a:xfrm>
        </p:spPr>
        <p:txBody>
          <a:bodyPr>
            <a:normAutofit fontScale="92500" lnSpcReduction="10000"/>
          </a:bodyPr>
          <a:lstStyle/>
          <a:p>
            <a:r>
              <a:rPr lang="ru-RU" b="1" dirty="0"/>
              <a:t>АВЛ-дерево</a:t>
            </a:r>
            <a:r>
              <a:rPr lang="ru-RU" dirty="0"/>
              <a:t> (англ. </a:t>
            </a:r>
            <a:r>
              <a:rPr lang="ru-RU" i="1" dirty="0"/>
              <a:t>AVL-</a:t>
            </a:r>
            <a:r>
              <a:rPr lang="ru-RU" i="1" dirty="0" err="1"/>
              <a:t>Tree</a:t>
            </a:r>
            <a:r>
              <a:rPr lang="ru-RU" dirty="0"/>
              <a:t>) — сбалансированное двоичное дерево поиска, в котором баланс достигается за счет того, что у каждой вершины высота ее двух поддеревьев различается не более чем на 1.</a:t>
            </a:r>
          </a:p>
          <a:p>
            <a:r>
              <a:rPr lang="ru-RU" dirty="0"/>
              <a:t>АВЛ-деревья названы по первым буквам фамилий их изобретателей, Г. М. Адельсона-Вельского и Е. М. Ландиса, которые впервые предложили использовать АВЛ-деревья в 1962 году.</a:t>
            </a:r>
          </a:p>
          <a:p>
            <a:endParaRPr lang="ru-RU" dirty="0"/>
          </a:p>
        </p:txBody>
      </p:sp>
      <p:pic>
        <p:nvPicPr>
          <p:cNvPr id="4" name="Рисунок 3" descr="https://vscode.ru/wp-content/uploads/2017/10/AVL-Tree.png"/>
          <p:cNvPicPr/>
          <p:nvPr/>
        </p:nvPicPr>
        <p:blipFill>
          <a:blip r:embed="rId2">
            <a:extLst>
              <a:ext uri="{28A0092B-C50C-407E-A947-70E740481C1C}">
                <a14:useLocalDpi xmlns:a14="http://schemas.microsoft.com/office/drawing/2010/main" val="0"/>
              </a:ext>
            </a:extLst>
          </a:blip>
          <a:srcRect/>
          <a:stretch>
            <a:fillRect/>
          </a:stretch>
        </p:blipFill>
        <p:spPr bwMode="auto">
          <a:xfrm>
            <a:off x="8051887" y="1418206"/>
            <a:ext cx="3900764" cy="2636982"/>
          </a:xfrm>
          <a:prstGeom prst="rect">
            <a:avLst/>
          </a:prstGeom>
          <a:noFill/>
          <a:ln>
            <a:noFill/>
          </a:ln>
        </p:spPr>
      </p:pic>
    </p:spTree>
    <p:extLst>
      <p:ext uri="{BB962C8B-B14F-4D97-AF65-F5344CB8AC3E}">
        <p14:creationId xmlns:p14="http://schemas.microsoft.com/office/powerpoint/2010/main" val="41279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проблемной части</a:t>
            </a:r>
            <a:endParaRPr lang="ru-RU" dirty="0"/>
          </a:p>
        </p:txBody>
      </p:sp>
      <p:sp>
        <p:nvSpPr>
          <p:cNvPr id="3" name="Объект 2"/>
          <p:cNvSpPr>
            <a:spLocks noGrp="1"/>
          </p:cNvSpPr>
          <p:nvPr>
            <p:ph idx="1"/>
          </p:nvPr>
        </p:nvSpPr>
        <p:spPr>
          <a:xfrm>
            <a:off x="646545" y="1514901"/>
            <a:ext cx="7047346" cy="4812007"/>
          </a:xfrm>
        </p:spPr>
        <p:txBody>
          <a:bodyPr>
            <a:normAutofit fontScale="70000" lnSpcReduction="20000"/>
          </a:bodyPr>
          <a:lstStyle/>
          <a:p>
            <a:r>
              <a:rPr lang="ru-RU" dirty="0"/>
              <a:t>Перед </a:t>
            </a:r>
            <a:r>
              <a:rPr lang="ru-RU" dirty="0" smtClean="0"/>
              <a:t>нами была </a:t>
            </a:r>
            <a:r>
              <a:rPr lang="ru-RU" dirty="0"/>
              <a:t>поставлена задача реализации бинарного дерева, красно-черного дерева и АВЛ- дерева. </a:t>
            </a:r>
            <a:r>
              <a:rPr lang="ru-RU" dirty="0" smtClean="0"/>
              <a:t>Для этого реализовали </a:t>
            </a:r>
            <a:r>
              <a:rPr lang="ru-RU" dirty="0"/>
              <a:t>алгоритмы обхода дерева, поиск минимального и максимального элемента, добавление элемента, удаление узла. </a:t>
            </a:r>
            <a:r>
              <a:rPr lang="ru-RU" dirty="0" smtClean="0"/>
              <a:t>Так же сравнили </a:t>
            </a:r>
            <a:r>
              <a:rPr lang="ru-RU" dirty="0"/>
              <a:t>эффективность алгоритмов между бинарным, красно-черным и АВЛ деревом на массивах данных. Эта задача не актуальна, </a:t>
            </a:r>
            <a:r>
              <a:rPr lang="ru-RU" dirty="0" smtClean="0"/>
              <a:t>так как </a:t>
            </a:r>
            <a:r>
              <a:rPr lang="ru-RU" dirty="0"/>
              <a:t>все это реализовано и изучено программистами и учеными, однако очень важная, так как без подобных знаний не обходятся высококвалифицированные программисты и крупные </a:t>
            </a:r>
            <a:r>
              <a:rPr lang="ru-RU" dirty="0" smtClean="0"/>
              <a:t>компании </a:t>
            </a:r>
            <a:r>
              <a:rPr lang="ru-RU" dirty="0"/>
              <a:t>учитывают подобные знания при принятии новых сотрудников. Реализация </a:t>
            </a:r>
            <a:r>
              <a:rPr lang="ru-RU" dirty="0" smtClean="0"/>
              <a:t>данного </a:t>
            </a:r>
            <a:r>
              <a:rPr lang="ru-RU" dirty="0"/>
              <a:t>проекта позволит нам понять, как устроены деревья и научит с ними работать.</a:t>
            </a:r>
          </a:p>
        </p:txBody>
      </p:sp>
    </p:spTree>
    <p:extLst>
      <p:ext uri="{BB962C8B-B14F-4D97-AF65-F5344CB8AC3E}">
        <p14:creationId xmlns:p14="http://schemas.microsoft.com/office/powerpoint/2010/main" val="340166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деревьев</a:t>
            </a:r>
            <a:endParaRPr lang="ru-RU" dirty="0"/>
          </a:p>
        </p:txBody>
      </p:sp>
      <p:sp>
        <p:nvSpPr>
          <p:cNvPr id="3" name="Объект 2"/>
          <p:cNvSpPr>
            <a:spLocks noGrp="1"/>
          </p:cNvSpPr>
          <p:nvPr>
            <p:ph idx="1"/>
          </p:nvPr>
        </p:nvSpPr>
        <p:spPr/>
        <p:txBody>
          <a:bodyPr/>
          <a:lstStyle/>
          <a:p>
            <a:endParaRPr lang="ru-RU" dirty="0"/>
          </a:p>
        </p:txBody>
      </p:sp>
      <p:pic>
        <p:nvPicPr>
          <p:cNvPr id="4" name="Рисунок 3" descr="Адресация в бинарном дереве"/>
          <p:cNvPicPr/>
          <p:nvPr/>
        </p:nvPicPr>
        <p:blipFill>
          <a:blip r:embed="rId2">
            <a:extLst>
              <a:ext uri="{28A0092B-C50C-407E-A947-70E740481C1C}">
                <a14:useLocalDpi xmlns:a14="http://schemas.microsoft.com/office/drawing/2010/main" val="0"/>
              </a:ext>
            </a:extLst>
          </a:blip>
          <a:srcRect/>
          <a:stretch>
            <a:fillRect/>
          </a:stretch>
        </p:blipFill>
        <p:spPr bwMode="auto">
          <a:xfrm>
            <a:off x="563419" y="1524001"/>
            <a:ext cx="4257963" cy="2301142"/>
          </a:xfrm>
          <a:prstGeom prst="rect">
            <a:avLst/>
          </a:prstGeom>
          <a:noFill/>
          <a:ln>
            <a:noFill/>
          </a:ln>
        </p:spPr>
      </p:pic>
      <p:pic>
        <p:nvPicPr>
          <p:cNvPr id="5" name="Picture 2" descr="https://hsto.org/web/ae2/9ed/b02/ae29edb02c724c209d25ec3ee48724f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1481" y="1524001"/>
            <a:ext cx="4255665" cy="2102501"/>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descr="https://vscode.ru/wp-content/uploads/2017/10/AVL-Tree.png"/>
          <p:cNvPicPr/>
          <p:nvPr/>
        </p:nvPicPr>
        <p:blipFill>
          <a:blip r:embed="rId4">
            <a:extLst>
              <a:ext uri="{28A0092B-C50C-407E-A947-70E740481C1C}">
                <a14:useLocalDpi xmlns:a14="http://schemas.microsoft.com/office/drawing/2010/main" val="0"/>
              </a:ext>
            </a:extLst>
          </a:blip>
          <a:srcRect/>
          <a:stretch>
            <a:fillRect/>
          </a:stretch>
        </p:blipFill>
        <p:spPr bwMode="auto">
          <a:xfrm>
            <a:off x="2992581" y="4211781"/>
            <a:ext cx="3455917" cy="2059913"/>
          </a:xfrm>
          <a:prstGeom prst="rect">
            <a:avLst/>
          </a:prstGeom>
          <a:noFill/>
          <a:ln>
            <a:noFill/>
          </a:ln>
        </p:spPr>
      </p:pic>
    </p:spTree>
    <p:extLst>
      <p:ext uri="{BB962C8B-B14F-4D97-AF65-F5344CB8AC3E}">
        <p14:creationId xmlns:p14="http://schemas.microsoft.com/office/powerpoint/2010/main" val="28456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a:t>
            </a:r>
            <a:r>
              <a:rPr lang="en-US" dirty="0" smtClean="0"/>
              <a:t>BST</a:t>
            </a:r>
            <a:endParaRPr lang="ru-RU" dirty="0"/>
          </a:p>
        </p:txBody>
      </p:sp>
      <p:sp>
        <p:nvSpPr>
          <p:cNvPr id="3" name="Объект 2"/>
          <p:cNvSpPr>
            <a:spLocks noGrp="1"/>
          </p:cNvSpPr>
          <p:nvPr>
            <p:ph idx="1"/>
          </p:nvPr>
        </p:nvSpPr>
        <p:spPr>
          <a:xfrm>
            <a:off x="507998" y="1482614"/>
            <a:ext cx="6347714" cy="3880773"/>
          </a:xfrm>
        </p:spPr>
        <p:txBody>
          <a:bodyPr/>
          <a:lstStyle/>
          <a:p>
            <a:r>
              <a:rPr lang="ru-RU" dirty="0"/>
              <a:t>Бинарное дерево поиска имеет следующую структуру. Оно состоит из поля данных и двух указателей на левое и правое поддерево</a:t>
            </a:r>
            <a:r>
              <a:rPr lang="ru-RU" dirty="0" smtClean="0"/>
              <a:t>.</a:t>
            </a:r>
            <a:endParaRPr lang="ru-RU" dirty="0"/>
          </a:p>
        </p:txBody>
      </p:sp>
      <p:pic>
        <p:nvPicPr>
          <p:cNvPr id="5" name="Рисунок 4" descr="Адресация в бинарном дереве"/>
          <p:cNvPicPr/>
          <p:nvPr/>
        </p:nvPicPr>
        <p:blipFill>
          <a:blip r:embed="rId2">
            <a:extLst>
              <a:ext uri="{28A0092B-C50C-407E-A947-70E740481C1C}">
                <a14:useLocalDpi xmlns:a14="http://schemas.microsoft.com/office/drawing/2010/main" val="0"/>
              </a:ext>
            </a:extLst>
          </a:blip>
          <a:srcRect/>
          <a:stretch>
            <a:fillRect/>
          </a:stretch>
        </p:blipFill>
        <p:spPr bwMode="auto">
          <a:xfrm>
            <a:off x="1727201" y="4119419"/>
            <a:ext cx="4257963" cy="2301142"/>
          </a:xfrm>
          <a:prstGeom prst="rect">
            <a:avLst/>
          </a:prstGeom>
          <a:noFill/>
          <a:ln>
            <a:noFill/>
          </a:ln>
        </p:spPr>
      </p:pic>
    </p:spTree>
    <p:extLst>
      <p:ext uri="{BB962C8B-B14F-4D97-AF65-F5344CB8AC3E}">
        <p14:creationId xmlns:p14="http://schemas.microsoft.com/office/powerpoint/2010/main" val="19722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ra-innovaciy">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era-innovaciy</Template>
  <TotalTime>299</TotalTime>
  <Words>1505</Words>
  <Application>Microsoft Office PowerPoint</Application>
  <PresentationFormat>Широкоэкранный</PresentationFormat>
  <Paragraphs>77</Paragraphs>
  <Slides>28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28</vt:i4>
      </vt:variant>
    </vt:vector>
  </HeadingPairs>
  <TitlesOfParts>
    <vt:vector size="31" baseType="lpstr">
      <vt:lpstr>Arial</vt:lpstr>
      <vt:lpstr>Calibri</vt:lpstr>
      <vt:lpstr>era-innovaciy</vt:lpstr>
      <vt:lpstr>Оптимальные деревья бинарного поиска</vt:lpstr>
      <vt:lpstr>Цели проекта</vt:lpstr>
      <vt:lpstr>Бинарное дерево</vt:lpstr>
      <vt:lpstr>Красно-черное дерево</vt:lpstr>
      <vt:lpstr>Свойства красно-черного дерева</vt:lpstr>
      <vt:lpstr>АВЛ-дерево</vt:lpstr>
      <vt:lpstr>Анализ проблемной части</vt:lpstr>
      <vt:lpstr>Реализация деревьев</vt:lpstr>
      <vt:lpstr>Реализация BST</vt:lpstr>
      <vt:lpstr>Обход BST</vt:lpstr>
      <vt:lpstr>Результат обхода BST</vt:lpstr>
      <vt:lpstr>Добавление узла в BST</vt:lpstr>
      <vt:lpstr>Реализация Красно-черного дерева</vt:lpstr>
      <vt:lpstr>Вставка вершины в RBT</vt:lpstr>
      <vt:lpstr>1 случай вставки в RBT</vt:lpstr>
      <vt:lpstr>2 случай вставки в RBT</vt:lpstr>
      <vt:lpstr>Удаление вершины из RBT</vt:lpstr>
      <vt:lpstr>Проверка балансировки RBT</vt:lpstr>
      <vt:lpstr>Брат текущей вершины был черным. 1 случай</vt:lpstr>
      <vt:lpstr>Брат текущей вершины был черным. 2 случай</vt:lpstr>
      <vt:lpstr>Брат текущей вершины был черным. 3 случай</vt:lpstr>
      <vt:lpstr>Реализация АВЛ-дерева</vt:lpstr>
      <vt:lpstr>Балансировка вершины в AVL</vt:lpstr>
      <vt:lpstr>Добавление в AVL</vt:lpstr>
      <vt:lpstr>Удаление узла из AVL</vt:lpstr>
      <vt:lpstr>Результаты тестов</vt:lpstr>
      <vt:lpstr>Заключение</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Оптимальные деревья бинарного поиска</dc:title>
  <dc:creator>Виталий Гусев</dc:creator>
  <cp:lastModifiedBy>Виталий Гусев</cp:lastModifiedBy>
  <cp:revision>45</cp:revision>
  <dcterms:created xsi:type="dcterms:W3CDTF">2020-05-12T10:35:01Z</dcterms:created>
  <dcterms:modified xsi:type="dcterms:W3CDTF">2020-05-24T10:01:50Z</dcterms:modified>
</cp:coreProperties>
</file>