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70" r:id="rId6"/>
    <p:sldId id="271" r:id="rId7"/>
    <p:sldId id="264" r:id="rId8"/>
    <p:sldId id="265" r:id="rId9"/>
    <p:sldId id="266" r:id="rId10"/>
    <p:sldId id="267" r:id="rId11"/>
    <p:sldId id="268" r:id="rId12"/>
    <p:sldId id="269" r:id="rId13"/>
    <p:sldId id="262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00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taly.gusev\Desktop\&#1059;&#1085;&#1080;&#1074;&#1077;&#1088;\Bachelor_course\Maga4Sem\&#1053;&#1048;&#1056;\&#1044;&#1083;&#1103;%20&#1089;&#1076;&#1072;&#1095;&#1080;\&#1056;&#1077;&#1079;&#1091;&#1083;&#1100;&#1090;&#1072;&#1090;&#1099;%20&#1090;&#1077;&#1089;&#1090;&#1086;&#1074;%20&#1084;&#1077;&#1090;&#1086;&#1076;&#1086;&#1074;%20&#1076;&#1080;&#1089;&#1082;&#1088;&#1077;&#1090;&#1085;&#1086;&#1075;&#1086;%20&#1083;&#1086;&#1075;&#1072;&#1088;&#1080;&#1092;&#1084;&#1080;&#1088;&#1086;&#1074;&#1072;&#1085;&#1080;&#1103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taly.gusev\Desktop\&#1059;&#1085;&#1080;&#1074;&#1077;&#1088;\Bachelor_course\Maga4Sem\&#1042;&#1050;&#1056;\&#1047;&#1072;&#1097;&#1080;&#1090;&#1072;%20&#1042;&#1050;&#1056;\&#1044;&#1083;&#1103;%20&#1089;&#1076;&#1072;&#1095;&#1080;%20&#1042;&#1050;&#1056;\&#1056;&#1077;&#1079;&#1091;&#1083;&#1100;&#1090;&#1072;&#1090;&#1099;%20&#1090;&#1077;&#1089;&#1090;&#1086;&#1074;%20&#1084;&#1077;&#1090;&#1086;&#1076;&#1086;&#1074;%20&#1076;&#1080;&#1089;&#1082;&#1088;&#1077;&#1090;&#1085;&#1086;&#1075;&#1086;%20&#1083;&#1086;&#1075;&#1072;&#1088;&#1080;&#1092;&#1084;&#1080;&#1088;&#1086;&#1074;&#1072;&#1085;&#1080;&#1103;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taly.gusev\Desktop\&#1059;&#1085;&#1080;&#1074;&#1077;&#1088;\Bachelor_course\Maga4Sem\&#1042;&#1050;&#1056;\&#1047;&#1072;&#1097;&#1080;&#1090;&#1072;%20&#1042;&#1050;&#1056;\&#1044;&#1083;&#1103;%20&#1089;&#1076;&#1072;&#1095;&#1080;%20&#1042;&#1050;&#1056;\&#1056;&#1077;&#1079;&#1091;&#1083;&#1100;&#1090;&#1072;&#1090;&#1099;%20&#1090;&#1077;&#1089;&#1090;&#1086;&#1074;%20&#1084;&#1077;&#1090;&#1086;&#1076;&#1086;&#1074;%20&#1076;&#1080;&#1089;&#1082;&#1088;&#1077;&#1090;&#1085;&#1086;&#1075;&#1086;%20&#1083;&#1086;&#1075;&#1072;&#1088;&#1080;&#1092;&#1084;&#1080;&#1088;&#1086;&#1074;&#1072;&#1085;&#1080;&#1103;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taly.gusev\Desktop\&#1059;&#1085;&#1080;&#1074;&#1077;&#1088;\Bachelor_course\Maga4Sem\&#1042;&#1050;&#1056;\&#1047;&#1072;&#1097;&#1080;&#1090;&#1072;%20&#1042;&#1050;&#1056;\&#1044;&#1083;&#1103;%20&#1089;&#1076;&#1072;&#1095;&#1080;%20&#1042;&#1050;&#1056;\&#1056;&#1077;&#1079;&#1091;&#1083;&#1100;&#1090;&#1072;&#1090;&#1099;%20&#1090;&#1077;&#1089;&#1090;&#1086;&#1074;%20&#1084;&#1077;&#1090;&#1086;&#1076;&#1086;&#1074;%20&#1076;&#1080;&#1089;&#1082;&#1088;&#1077;&#1090;&#1085;&#1086;&#1075;&#1086;%20&#1083;&#1086;&#1075;&#1072;&#1088;&#1080;&#1092;&#1084;&#1080;&#1088;&#1086;&#1074;&#1072;&#1085;&#1080;&#1103;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taly.gusev\Desktop\&#1059;&#1085;&#1080;&#1074;&#1077;&#1088;\Bachelor_course\Maga4Sem\&#1053;&#1048;&#1056;\&#1044;&#1083;&#1103;%20&#1089;&#1076;&#1072;&#1095;&#1080;\&#1056;&#1077;&#1079;&#1091;&#1083;&#1100;&#1090;&#1072;&#1090;&#1099;%20&#1090;&#1077;&#1089;&#1090;&#1086;&#1074;%20&#1084;&#1077;&#1090;&#1086;&#1076;&#1086;&#1074;%20&#1076;&#1080;&#1089;&#1082;&#1088;&#1077;&#1090;&#1085;&#1086;&#1075;&#1086;%20&#1083;&#1086;&#1075;&#1072;&#1088;&#1080;&#1092;&#1084;&#1080;&#1088;&#1086;&#1074;&#1072;&#1085;&#1080;&#1103;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taly.gusev\Desktop\&#1059;&#1085;&#1080;&#1074;&#1077;&#1088;\Bachelor_course\Maga4Sem\&#1053;&#1048;&#1056;\&#1044;&#1083;&#1103;%20&#1089;&#1076;&#1072;&#1095;&#1080;\&#1056;&#1077;&#1079;&#1091;&#1083;&#1100;&#1090;&#1072;&#1090;&#1099;%20&#1090;&#1077;&#1089;&#1090;&#1086;&#1074;%20&#1084;&#1077;&#1090;&#1086;&#1076;&#1086;&#1074;%20&#1076;&#1080;&#1089;&#1082;&#1088;&#1077;&#1090;&#1085;&#1086;&#1075;&#1086;%20&#1083;&#1086;&#1075;&#1072;&#1088;&#1080;&#1092;&#1084;&#1080;&#1088;&#1086;&#1074;&#1072;&#1085;&#1080;&#1103;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taly.gusev\Desktop\&#1059;&#1085;&#1080;&#1074;&#1077;&#1088;\Bachelor_course\Maga4Sem\&#1053;&#1048;&#1056;\&#1044;&#1083;&#1103;%20&#1089;&#1076;&#1072;&#1095;&#1080;\&#1056;&#1077;&#1079;&#1091;&#1083;&#1100;&#1090;&#1072;&#1090;&#1099;%20&#1090;&#1077;&#1089;&#1090;&#1086;&#1074;%20&#1084;&#1077;&#1090;&#1086;&#1076;&#1086;&#1074;%20&#1076;&#1080;&#1089;&#1082;&#1088;&#1077;&#1090;&#1085;&#1086;&#1075;&#1086;%20&#1083;&#1086;&#1075;&#1072;&#1088;&#1080;&#1092;&#1084;&#1080;&#1088;&#1086;&#1074;&#1072;&#1085;&#1080;&#1103;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taly.gusev\Desktop\&#1059;&#1085;&#1080;&#1074;&#1077;&#1088;\Bachelor_course\Maga4Sem\&#1053;&#1048;&#1056;\&#1044;&#1083;&#1103;%20&#1089;&#1076;&#1072;&#1095;&#1080;\&#1056;&#1077;&#1079;&#1091;&#1083;&#1100;&#1090;&#1072;&#1090;&#1099;%20&#1090;&#1077;&#1089;&#1090;&#1086;&#1074;%20&#1084;&#1077;&#1090;&#1086;&#1076;&#1086;&#1074;%20&#1076;&#1080;&#1089;&#1082;&#1088;&#1077;&#1090;&#1085;&#1086;&#1075;&#1086;%20&#1083;&#1086;&#1075;&#1072;&#1088;&#1080;&#1092;&#1084;&#1080;&#1088;&#1086;&#1074;&#1072;&#1085;&#1080;&#1103;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taly.gusev\Desktop\&#1059;&#1085;&#1080;&#1074;&#1077;&#1088;\Bachelor_course\Maga4Sem\&#1053;&#1048;&#1056;\&#1044;&#1083;&#1103;%20&#1089;&#1076;&#1072;&#1095;&#1080;\&#1056;&#1077;&#1079;&#1091;&#1083;&#1100;&#1090;&#1072;&#1090;&#1099;%20&#1090;&#1077;&#1089;&#1090;&#1086;&#1074;%20&#1084;&#1077;&#1090;&#1086;&#1076;&#1086;&#1074;%20&#1076;&#1080;&#1089;&#1082;&#1088;&#1077;&#1090;&#1085;&#1086;&#1075;&#1086;%20&#1083;&#1086;&#1075;&#1072;&#1088;&#1080;&#1092;&#1084;&#1080;&#1088;&#1086;&#1074;&#1072;&#1085;&#1080;&#1103;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taly.gusev\Desktop\&#1059;&#1085;&#1080;&#1074;&#1077;&#1088;\Bachelor_course\Maga4Sem\&#1042;&#1050;&#1056;\&#1047;&#1072;&#1097;&#1080;&#1090;&#1072;%20&#1042;&#1050;&#1056;\&#1044;&#1083;&#1103;%20&#1089;&#1076;&#1072;&#1095;&#1080;%20&#1042;&#1050;&#1056;\&#1056;&#1077;&#1079;&#1091;&#1083;&#1100;&#1090;&#1072;&#1090;&#1099;%20&#1090;&#1077;&#1089;&#1090;&#1086;&#1074;%20&#1084;&#1077;&#1090;&#1086;&#1076;&#1086;&#1074;%20&#1076;&#1080;&#1089;&#1082;&#1088;&#1077;&#1090;&#1085;&#1086;&#1075;&#1086;%20&#1083;&#1086;&#1075;&#1072;&#1088;&#1080;&#1092;&#1084;&#1080;&#1088;&#1086;&#1074;&#1072;&#1085;&#1080;&#1103;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taly.gusev\Desktop\&#1059;&#1085;&#1080;&#1074;&#1077;&#1088;\Bachelor_course\Maga4Sem\&#1053;&#1048;&#1056;\&#1044;&#1083;&#1103;%20&#1089;&#1076;&#1072;&#1095;&#1080;\&#1056;&#1077;&#1079;&#1091;&#1083;&#1100;&#1090;&#1072;&#1090;&#1099;%20&#1090;&#1077;&#1089;&#1090;&#1086;&#1074;%20&#1084;&#1077;&#1090;&#1086;&#1076;&#1086;&#1074;%20&#1076;&#1080;&#1089;&#1082;&#1088;&#1077;&#1090;&#1085;&#1086;&#1075;&#1086;%20&#1083;&#1086;&#1075;&#1072;&#1088;&#1080;&#1092;&#1084;&#1080;&#1088;&#1086;&#1074;&#1072;&#1085;&#1080;&#1103;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italy.gusev\Desktop\&#1059;&#1085;&#1080;&#1074;&#1077;&#1088;\Bachelor_course\Maga4Sem\&#1042;&#1050;&#1056;\&#1047;&#1072;&#1097;&#1080;&#1090;&#1072;%20&#1042;&#1050;&#1056;\&#1044;&#1083;&#1103;%20&#1089;&#1076;&#1072;&#1095;&#1080;%20&#1042;&#1050;&#1056;\&#1056;&#1077;&#1079;&#1091;&#1083;&#1100;&#1090;&#1072;&#1090;&#1099;%20&#1090;&#1077;&#1089;&#1090;&#1086;&#1074;%20&#1084;&#1077;&#1090;&#1086;&#1076;&#1086;&#1074;%20&#1076;&#1080;&#1089;&#1082;&#1088;&#1077;&#1090;&#1085;&#1086;&#1075;&#1086;%20&#1083;&#1086;&#1075;&#1072;&#1088;&#1080;&#1092;&#1084;&#1080;&#1088;&#1086;&#1074;&#1072;&#1085;&#1080;&#1103;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Среднее затраченное время</a:t>
            </a:r>
            <a:r>
              <a:rPr lang="ru-RU" baseline="0"/>
              <a:t> алгоритма Шенкса</a:t>
            </a:r>
            <a:endParaRPr lang="ru-RU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Sheet1!$C$4</c:f>
              <c:strCache>
                <c:ptCount val="1"/>
                <c:pt idx="0">
                  <c:v>Базовый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Sheet1!$B$5:$B$7</c:f>
              <c:strCache>
                <c:ptCount val="3"/>
                <c:pt idx="0">
                  <c:v>g, p, A - 16 / бит a - 8 бит.</c:v>
                </c:pt>
                <c:pt idx="1">
                  <c:v>g, p, A - 32 бит / a - 8 бит.</c:v>
                </c:pt>
                <c:pt idx="2">
                  <c:v>g, p, A - 32 бит / a - 16 бит.</c:v>
                </c:pt>
              </c:strCache>
            </c:strRef>
          </c:cat>
          <c:val>
            <c:numRef>
              <c:f>Sheet1!$C$5:$C$7</c:f>
              <c:numCache>
                <c:formatCode>General</c:formatCode>
                <c:ptCount val="3"/>
                <c:pt idx="0">
                  <c:v>2.2999999999999998</c:v>
                </c:pt>
                <c:pt idx="1">
                  <c:v>1490964</c:v>
                </c:pt>
                <c:pt idx="2">
                  <c:v>1425066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BE-42C6-9A6F-A8FBE631B5FA}"/>
            </c:ext>
          </c:extLst>
        </c:ser>
        <c:ser>
          <c:idx val="1"/>
          <c:order val="1"/>
          <c:tx>
            <c:strRef>
              <c:f>Sheet1!$D$4</c:f>
              <c:strCache>
                <c:ptCount val="1"/>
                <c:pt idx="0">
                  <c:v>Модифицированный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Sheet1!$B$5:$B$7</c:f>
              <c:strCache>
                <c:ptCount val="3"/>
                <c:pt idx="0">
                  <c:v>g, p, A - 16 / бит a - 8 бит.</c:v>
                </c:pt>
                <c:pt idx="1">
                  <c:v>g, p, A - 32 бит / a - 8 бит.</c:v>
                </c:pt>
                <c:pt idx="2">
                  <c:v>g, p, A - 32 бит / a - 16 бит.</c:v>
                </c:pt>
              </c:strCache>
            </c:strRef>
          </c:cat>
          <c:val>
            <c:numRef>
              <c:f>Sheet1!$D$5:$D$7</c:f>
              <c:numCache>
                <c:formatCode>General</c:formatCode>
                <c:ptCount val="3"/>
                <c:pt idx="0">
                  <c:v>29.6</c:v>
                </c:pt>
                <c:pt idx="1">
                  <c:v>1345435.2</c:v>
                </c:pt>
                <c:pt idx="2">
                  <c:v>1251860.3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7BE-42C6-9A6F-A8FBE631B5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3115328"/>
        <c:axId val="533117824"/>
      </c:barChart>
      <c:catAx>
        <c:axId val="5331153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33117824"/>
        <c:crosses val="autoZero"/>
        <c:auto val="1"/>
        <c:lblAlgn val="ctr"/>
        <c:lblOffset val="100"/>
        <c:noMultiLvlLbl val="0"/>
      </c:catAx>
      <c:valAx>
        <c:axId val="533117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33115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b="0" i="0" baseline="0">
                <a:effectLst/>
              </a:rPr>
              <a:t>Средняя затраченная память алгоритма </a:t>
            </a:r>
            <a:r>
              <a:rPr lang="en-US" sz="1800" b="0" i="0" baseline="0">
                <a:effectLst/>
              </a:rPr>
              <a:t>COS</a:t>
            </a:r>
            <a:endParaRPr lang="ru-RU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Sheet1!$G$125</c:f>
              <c:strCache>
                <c:ptCount val="1"/>
                <c:pt idx="0">
                  <c:v>Базовый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Sheet1!$F$126:$F$128</c:f>
              <c:strCache>
                <c:ptCount val="3"/>
                <c:pt idx="0">
                  <c:v>g, p, A - 16 / бит a - 8 бит.</c:v>
                </c:pt>
                <c:pt idx="1">
                  <c:v>g, p, A - 32 бит / a - 8 бит.</c:v>
                </c:pt>
                <c:pt idx="2">
                  <c:v>g, p, A - 32 бит / a - 16 бит.</c:v>
                </c:pt>
              </c:strCache>
            </c:strRef>
          </c:cat>
          <c:val>
            <c:numRef>
              <c:f>Sheet1!$G$126:$G$128</c:f>
              <c:numCache>
                <c:formatCode>General</c:formatCode>
                <c:ptCount val="3"/>
                <c:pt idx="0">
                  <c:v>1724321.6</c:v>
                </c:pt>
                <c:pt idx="1">
                  <c:v>677234381.60000002</c:v>
                </c:pt>
                <c:pt idx="2">
                  <c:v>249873191.19999999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D9-47B3-AB9D-8DA28C2A04BB}"/>
            </c:ext>
          </c:extLst>
        </c:ser>
        <c:ser>
          <c:idx val="1"/>
          <c:order val="1"/>
          <c:tx>
            <c:strRef>
              <c:f>Sheet1!$H$125</c:f>
              <c:strCache>
                <c:ptCount val="1"/>
                <c:pt idx="0">
                  <c:v>Модифицированный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Sheet1!$F$126:$F$128</c:f>
              <c:strCache>
                <c:ptCount val="3"/>
                <c:pt idx="0">
                  <c:v>g, p, A - 16 / бит a - 8 бит.</c:v>
                </c:pt>
                <c:pt idx="1">
                  <c:v>g, p, A - 32 бит / a - 8 бит.</c:v>
                </c:pt>
                <c:pt idx="2">
                  <c:v>g, p, A - 32 бит / a - 16 бит.</c:v>
                </c:pt>
              </c:strCache>
            </c:strRef>
          </c:cat>
          <c:val>
            <c:numRef>
              <c:f>Sheet1!$H$126:$H$128</c:f>
              <c:numCache>
                <c:formatCode>General</c:formatCode>
                <c:ptCount val="3"/>
                <c:pt idx="0">
                  <c:v>103210.5</c:v>
                </c:pt>
                <c:pt idx="1">
                  <c:v>449507381.60000002</c:v>
                </c:pt>
                <c:pt idx="2">
                  <c:v>228445591.19999999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CD9-47B3-AB9D-8DA28C2A04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19240688"/>
        <c:axId val="619241104"/>
      </c:barChart>
      <c:catAx>
        <c:axId val="619240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19241104"/>
        <c:crosses val="autoZero"/>
        <c:auto val="1"/>
        <c:lblAlgn val="ctr"/>
        <c:lblOffset val="100"/>
        <c:noMultiLvlLbl val="0"/>
      </c:catAx>
      <c:valAx>
        <c:axId val="619241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19240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b="0" i="0" baseline="0">
                <a:effectLst/>
              </a:rPr>
              <a:t>Среднее затраченное время алгоритма решето числового поля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Sheet1!$C$155</c:f>
              <c:strCache>
                <c:ptCount val="1"/>
                <c:pt idx="0">
                  <c:v>Базовый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Sheet1!$B$156:$B$158</c:f>
              <c:strCache>
                <c:ptCount val="3"/>
                <c:pt idx="0">
                  <c:v>N - 64 бит</c:v>
                </c:pt>
                <c:pt idx="1">
                  <c:v>N - 128 бит</c:v>
                </c:pt>
                <c:pt idx="2">
                  <c:v>N - 256 бит</c:v>
                </c:pt>
              </c:strCache>
            </c:strRef>
          </c:cat>
          <c:val>
            <c:numRef>
              <c:f>Sheet1!$C$156:$C$158</c:f>
              <c:numCache>
                <c:formatCode>General</c:formatCode>
                <c:ptCount val="3"/>
                <c:pt idx="0">
                  <c:v>45759.9</c:v>
                </c:pt>
                <c:pt idx="1">
                  <c:v>560759.9</c:v>
                </c:pt>
                <c:pt idx="2">
                  <c:v>5864289.9000000004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77-42B5-A204-7F47CDDDE106}"/>
            </c:ext>
          </c:extLst>
        </c:ser>
        <c:ser>
          <c:idx val="1"/>
          <c:order val="1"/>
          <c:tx>
            <c:strRef>
              <c:f>Sheet1!$D$155</c:f>
              <c:strCache>
                <c:ptCount val="1"/>
                <c:pt idx="0">
                  <c:v>Модифицированный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Sheet1!$B$156:$B$158</c:f>
              <c:strCache>
                <c:ptCount val="3"/>
                <c:pt idx="0">
                  <c:v>N - 64 бит</c:v>
                </c:pt>
                <c:pt idx="1">
                  <c:v>N - 128 бит</c:v>
                </c:pt>
                <c:pt idx="2">
                  <c:v>N - 256 бит</c:v>
                </c:pt>
              </c:strCache>
            </c:strRef>
          </c:cat>
          <c:val>
            <c:numRef>
              <c:f>Sheet1!$D$156:$D$158</c:f>
              <c:numCache>
                <c:formatCode>General</c:formatCode>
                <c:ptCount val="3"/>
                <c:pt idx="0">
                  <c:v>61759.9</c:v>
                </c:pt>
                <c:pt idx="1">
                  <c:v>503219.9</c:v>
                </c:pt>
                <c:pt idx="2">
                  <c:v>4543219.9000000004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E77-42B5-A204-7F47CDDDE1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3487456"/>
        <c:axId val="183480800"/>
      </c:barChart>
      <c:catAx>
        <c:axId val="183487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3480800"/>
        <c:crosses val="autoZero"/>
        <c:auto val="1"/>
        <c:lblAlgn val="ctr"/>
        <c:lblOffset val="100"/>
        <c:noMultiLvlLbl val="0"/>
      </c:catAx>
      <c:valAx>
        <c:axId val="183480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3487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b="0" i="0" baseline="0">
                <a:effectLst/>
              </a:rPr>
              <a:t>Средняя затраченная память алгоритма решето числового поля</a:t>
            </a:r>
            <a:endParaRPr lang="ru-RU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Sheet1!$G$155</c:f>
              <c:strCache>
                <c:ptCount val="1"/>
                <c:pt idx="0">
                  <c:v>Базовый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Sheet1!$F$156:$F$158</c:f>
              <c:strCache>
                <c:ptCount val="3"/>
                <c:pt idx="0">
                  <c:v>N - 64 бит</c:v>
                </c:pt>
                <c:pt idx="1">
                  <c:v>N - 128 бит</c:v>
                </c:pt>
                <c:pt idx="2">
                  <c:v>N - 256 бит</c:v>
                </c:pt>
              </c:strCache>
            </c:strRef>
          </c:cat>
          <c:val>
            <c:numRef>
              <c:f>Sheet1!$G$156:$G$158</c:f>
              <c:numCache>
                <c:formatCode>General</c:formatCode>
                <c:ptCount val="3"/>
                <c:pt idx="0">
                  <c:v>357611</c:v>
                </c:pt>
                <c:pt idx="1">
                  <c:v>3945611</c:v>
                </c:pt>
                <c:pt idx="2">
                  <c:v>39480111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CE-43AD-A513-1A43BEF970AA}"/>
            </c:ext>
          </c:extLst>
        </c:ser>
        <c:ser>
          <c:idx val="1"/>
          <c:order val="1"/>
          <c:tx>
            <c:strRef>
              <c:f>Sheet1!$H$155</c:f>
              <c:strCache>
                <c:ptCount val="1"/>
                <c:pt idx="0">
                  <c:v>Модифицированный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Sheet1!$F$156:$F$158</c:f>
              <c:strCache>
                <c:ptCount val="3"/>
                <c:pt idx="0">
                  <c:v>N - 64 бит</c:v>
                </c:pt>
                <c:pt idx="1">
                  <c:v>N - 128 бит</c:v>
                </c:pt>
                <c:pt idx="2">
                  <c:v>N - 256 бит</c:v>
                </c:pt>
              </c:strCache>
            </c:strRef>
          </c:cat>
          <c:val>
            <c:numRef>
              <c:f>Sheet1!$H$156:$H$158</c:f>
              <c:numCache>
                <c:formatCode>General</c:formatCode>
                <c:ptCount val="3"/>
                <c:pt idx="0">
                  <c:v>352829</c:v>
                </c:pt>
                <c:pt idx="1">
                  <c:v>3672829</c:v>
                </c:pt>
                <c:pt idx="2">
                  <c:v>38479829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DCE-43AD-A513-1A43BEF970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3499104"/>
        <c:axId val="183507424"/>
      </c:barChart>
      <c:catAx>
        <c:axId val="183499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3507424"/>
        <c:crosses val="autoZero"/>
        <c:auto val="1"/>
        <c:lblAlgn val="ctr"/>
        <c:lblOffset val="100"/>
        <c:noMultiLvlLbl val="0"/>
      </c:catAx>
      <c:valAx>
        <c:axId val="183507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3499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b="0" i="0" baseline="0">
                <a:effectLst/>
              </a:rPr>
              <a:t>Средняя затраченная память алгоритма Шенкса</a:t>
            </a:r>
            <a:endParaRPr lang="ru-RU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Sheet1!$G$4</c:f>
              <c:strCache>
                <c:ptCount val="1"/>
                <c:pt idx="0">
                  <c:v>Базовый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Sheet1!$F$5:$F$7</c:f>
              <c:strCache>
                <c:ptCount val="3"/>
                <c:pt idx="0">
                  <c:v>g, p, A - 16 / бит a - 8 бит.</c:v>
                </c:pt>
                <c:pt idx="1">
                  <c:v>g, p, A - 32 бит / a - 8 бит.</c:v>
                </c:pt>
                <c:pt idx="2">
                  <c:v>g, p, A - 32 бит / a - 16 бит.</c:v>
                </c:pt>
              </c:strCache>
            </c:strRef>
          </c:cat>
          <c:val>
            <c:numRef>
              <c:f>Sheet1!$G$5:$G$7</c:f>
              <c:numCache>
                <c:formatCode>General</c:formatCode>
                <c:ptCount val="3"/>
                <c:pt idx="0">
                  <c:v>839996.8</c:v>
                </c:pt>
                <c:pt idx="1">
                  <c:v>7757095.0999999996</c:v>
                </c:pt>
                <c:pt idx="2">
                  <c:v>5565480.5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79-41B4-BE86-1C54A5A9D3AE}"/>
            </c:ext>
          </c:extLst>
        </c:ser>
        <c:ser>
          <c:idx val="1"/>
          <c:order val="1"/>
          <c:tx>
            <c:strRef>
              <c:f>Sheet1!$H$4</c:f>
              <c:strCache>
                <c:ptCount val="1"/>
                <c:pt idx="0">
                  <c:v>Модифицированный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Sheet1!$F$5:$F$7</c:f>
              <c:strCache>
                <c:ptCount val="3"/>
                <c:pt idx="0">
                  <c:v>g, p, A - 16 / бит a - 8 бит.</c:v>
                </c:pt>
                <c:pt idx="1">
                  <c:v>g, p, A - 32 бит / a - 8 бит.</c:v>
                </c:pt>
                <c:pt idx="2">
                  <c:v>g, p, A - 32 бит / a - 16 бит.</c:v>
                </c:pt>
              </c:strCache>
            </c:strRef>
          </c:cat>
          <c:val>
            <c:numRef>
              <c:f>Sheet1!$H$5:$H$7</c:f>
              <c:numCache>
                <c:formatCode>General</c:formatCode>
                <c:ptCount val="3"/>
                <c:pt idx="0">
                  <c:v>320996.8</c:v>
                </c:pt>
                <c:pt idx="1">
                  <c:v>6651530.2999999998</c:v>
                </c:pt>
                <c:pt idx="2">
                  <c:v>4271542.9000000004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779-41B4-BE86-1C54A5A9D3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27775088"/>
        <c:axId val="2027774256"/>
      </c:barChart>
      <c:catAx>
        <c:axId val="2027775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27774256"/>
        <c:crosses val="autoZero"/>
        <c:auto val="1"/>
        <c:lblAlgn val="ctr"/>
        <c:lblOffset val="100"/>
        <c:noMultiLvlLbl val="0"/>
      </c:catAx>
      <c:valAx>
        <c:axId val="2027774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277750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b="0" i="0" baseline="0">
                <a:effectLst/>
              </a:rPr>
              <a:t>Среднее затраченное время алгоритма Полига-Хеллмана</a:t>
            </a:r>
            <a:endParaRPr lang="ru-RU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Sheet1!$C$31</c:f>
              <c:strCache>
                <c:ptCount val="1"/>
                <c:pt idx="0">
                  <c:v>Базовый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Sheet1!$B$32:$B$34</c:f>
              <c:strCache>
                <c:ptCount val="3"/>
                <c:pt idx="0">
                  <c:v>g, p, A - 16 / бит a - 8 бит.</c:v>
                </c:pt>
                <c:pt idx="1">
                  <c:v>g, p, A - 32 бит / a - 8 бит.</c:v>
                </c:pt>
                <c:pt idx="2">
                  <c:v>g, p, A - 32 бит / a - 16 бит.</c:v>
                </c:pt>
              </c:strCache>
            </c:strRef>
          </c:cat>
          <c:val>
            <c:numRef>
              <c:f>Sheet1!$C$32:$C$34</c:f>
              <c:numCache>
                <c:formatCode>General</c:formatCode>
                <c:ptCount val="3"/>
                <c:pt idx="0">
                  <c:v>1.7</c:v>
                </c:pt>
                <c:pt idx="1">
                  <c:v>8569.7000000000007</c:v>
                </c:pt>
                <c:pt idx="2">
                  <c:v>7412.3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EC-4603-B1E3-8D4A7BC810CA}"/>
            </c:ext>
          </c:extLst>
        </c:ser>
        <c:ser>
          <c:idx val="1"/>
          <c:order val="1"/>
          <c:tx>
            <c:strRef>
              <c:f>Sheet1!$D$31</c:f>
              <c:strCache>
                <c:ptCount val="1"/>
                <c:pt idx="0">
                  <c:v>Модифицированный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Sheet1!$B$32:$B$34</c:f>
              <c:strCache>
                <c:ptCount val="3"/>
                <c:pt idx="0">
                  <c:v>g, p, A - 16 / бит a - 8 бит.</c:v>
                </c:pt>
                <c:pt idx="1">
                  <c:v>g, p, A - 32 бит / a - 8 бит.</c:v>
                </c:pt>
                <c:pt idx="2">
                  <c:v>g, p, A - 32 бит / a - 16 бит.</c:v>
                </c:pt>
              </c:strCache>
            </c:strRef>
          </c:cat>
          <c:val>
            <c:numRef>
              <c:f>Sheet1!$D$32:$D$34</c:f>
              <c:numCache>
                <c:formatCode>General</c:formatCode>
                <c:ptCount val="3"/>
                <c:pt idx="0">
                  <c:v>2.2000000000000002</c:v>
                </c:pt>
                <c:pt idx="1">
                  <c:v>8433.1</c:v>
                </c:pt>
                <c:pt idx="2">
                  <c:v>7373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AEC-4603-B1E3-8D4A7BC810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3477888"/>
        <c:axId val="183482464"/>
      </c:barChart>
      <c:catAx>
        <c:axId val="183477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3482464"/>
        <c:crosses val="autoZero"/>
        <c:auto val="1"/>
        <c:lblAlgn val="ctr"/>
        <c:lblOffset val="100"/>
        <c:noMultiLvlLbl val="0"/>
      </c:catAx>
      <c:valAx>
        <c:axId val="1834824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83477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b="0" i="0" baseline="0">
                <a:effectLst/>
              </a:rPr>
              <a:t>Средняя затраченная память алгоритма Полига-Хеллмана</a:t>
            </a:r>
            <a:endParaRPr lang="ru-RU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Sheet1!$G$31</c:f>
              <c:strCache>
                <c:ptCount val="1"/>
                <c:pt idx="0">
                  <c:v>Базовый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Sheet1!$F$32:$F$34</c:f>
              <c:strCache>
                <c:ptCount val="3"/>
                <c:pt idx="0">
                  <c:v>g, p, A - 16 / бит a - 8 бит.</c:v>
                </c:pt>
                <c:pt idx="1">
                  <c:v>g, p, A - 32 бит / a - 8 бит.</c:v>
                </c:pt>
                <c:pt idx="2">
                  <c:v>g, p, A - 32 бит / a - 16 бит.</c:v>
                </c:pt>
              </c:strCache>
            </c:strRef>
          </c:cat>
          <c:val>
            <c:numRef>
              <c:f>Sheet1!$G$32:$G$34</c:f>
              <c:numCache>
                <c:formatCode>General</c:formatCode>
                <c:ptCount val="3"/>
                <c:pt idx="0">
                  <c:v>470347.2</c:v>
                </c:pt>
                <c:pt idx="1">
                  <c:v>57336854.399999999</c:v>
                </c:pt>
                <c:pt idx="2">
                  <c:v>23034360.800000001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6E-407B-94BC-25E93A549A9F}"/>
            </c:ext>
          </c:extLst>
        </c:ser>
        <c:ser>
          <c:idx val="1"/>
          <c:order val="1"/>
          <c:tx>
            <c:strRef>
              <c:f>Sheet1!$H$31</c:f>
              <c:strCache>
                <c:ptCount val="1"/>
                <c:pt idx="0">
                  <c:v>Модифицированный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Sheet1!$F$32:$F$34</c:f>
              <c:strCache>
                <c:ptCount val="3"/>
                <c:pt idx="0">
                  <c:v>g, p, A - 16 / бит a - 8 бит.</c:v>
                </c:pt>
                <c:pt idx="1">
                  <c:v>g, p, A - 32 бит / a - 8 бит.</c:v>
                </c:pt>
                <c:pt idx="2">
                  <c:v>g, p, A - 32 бит / a - 16 бит.</c:v>
                </c:pt>
              </c:strCache>
            </c:strRef>
          </c:cat>
          <c:val>
            <c:numRef>
              <c:f>Sheet1!$H$32:$H$34</c:f>
              <c:numCache>
                <c:formatCode>General</c:formatCode>
                <c:ptCount val="3"/>
                <c:pt idx="0">
                  <c:v>1187198.7</c:v>
                </c:pt>
                <c:pt idx="1">
                  <c:v>1856098.4</c:v>
                </c:pt>
                <c:pt idx="2">
                  <c:v>22314496.800000001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16E-407B-94BC-25E93A549A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9836720"/>
        <c:axId val="529835056"/>
      </c:barChart>
      <c:catAx>
        <c:axId val="529836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29835056"/>
        <c:crosses val="autoZero"/>
        <c:auto val="1"/>
        <c:lblAlgn val="ctr"/>
        <c:lblOffset val="100"/>
        <c:noMultiLvlLbl val="0"/>
      </c:catAx>
      <c:valAx>
        <c:axId val="529835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298367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b="0" i="0" baseline="0">
                <a:effectLst/>
              </a:rPr>
              <a:t>Среднее затраченное время алгоритма ро-метод Полларда</a:t>
            </a:r>
            <a:endParaRPr lang="ru-RU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Sheet1!$C$62</c:f>
              <c:strCache>
                <c:ptCount val="1"/>
                <c:pt idx="0">
                  <c:v>Базовый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Sheet1!$B$63:$B$65</c:f>
              <c:strCache>
                <c:ptCount val="3"/>
                <c:pt idx="0">
                  <c:v>N - 64 бит</c:v>
                </c:pt>
                <c:pt idx="1">
                  <c:v>N - 128 бит</c:v>
                </c:pt>
                <c:pt idx="2">
                  <c:v>N - 256 бит</c:v>
                </c:pt>
              </c:strCache>
            </c:strRef>
          </c:cat>
          <c:val>
            <c:numRef>
              <c:f>Sheet1!$C$63:$C$65</c:f>
              <c:numCache>
                <c:formatCode>General</c:formatCode>
                <c:ptCount val="3"/>
                <c:pt idx="0">
                  <c:v>1.7</c:v>
                </c:pt>
                <c:pt idx="1">
                  <c:v>1.9</c:v>
                </c:pt>
                <c:pt idx="2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94-4D27-86CA-CB713D347C57}"/>
            </c:ext>
          </c:extLst>
        </c:ser>
        <c:ser>
          <c:idx val="1"/>
          <c:order val="1"/>
          <c:tx>
            <c:strRef>
              <c:f>Sheet1!$D$62</c:f>
              <c:strCache>
                <c:ptCount val="1"/>
                <c:pt idx="0">
                  <c:v>Модифицированный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Sheet1!$B$63:$B$65</c:f>
              <c:strCache>
                <c:ptCount val="3"/>
                <c:pt idx="0">
                  <c:v>N - 64 бит</c:v>
                </c:pt>
                <c:pt idx="1">
                  <c:v>N - 128 бит</c:v>
                </c:pt>
                <c:pt idx="2">
                  <c:v>N - 256 бит</c:v>
                </c:pt>
              </c:strCache>
            </c:strRef>
          </c:cat>
          <c:val>
            <c:numRef>
              <c:f>Sheet1!$D$63:$D$65</c:f>
              <c:numCache>
                <c:formatCode>General</c:formatCode>
                <c:ptCount val="3"/>
                <c:pt idx="0">
                  <c:v>1.3</c:v>
                </c:pt>
                <c:pt idx="1">
                  <c:v>3.1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94-4D27-86CA-CB713D347C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29082320"/>
        <c:axId val="529083152"/>
      </c:barChart>
      <c:catAx>
        <c:axId val="529082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29083152"/>
        <c:crosses val="autoZero"/>
        <c:auto val="1"/>
        <c:lblAlgn val="ctr"/>
        <c:lblOffset val="100"/>
        <c:noMultiLvlLbl val="0"/>
      </c:catAx>
      <c:valAx>
        <c:axId val="529083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29082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b="0" i="0" baseline="0">
                <a:effectLst/>
              </a:rPr>
              <a:t>Средняя затраченная память алгоритма ро-метод Полларда</a:t>
            </a:r>
            <a:endParaRPr lang="ru-RU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Sheet1!$G$62</c:f>
              <c:strCache>
                <c:ptCount val="1"/>
                <c:pt idx="0">
                  <c:v>Базовый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Sheet1!$F$63:$F$65</c:f>
              <c:strCache>
                <c:ptCount val="3"/>
                <c:pt idx="0">
                  <c:v>N - 64 бит</c:v>
                </c:pt>
                <c:pt idx="1">
                  <c:v>N - 128 бит</c:v>
                </c:pt>
                <c:pt idx="2">
                  <c:v>N - 256 бит</c:v>
                </c:pt>
              </c:strCache>
            </c:strRef>
          </c:cat>
          <c:val>
            <c:numRef>
              <c:f>Sheet1!$G$63:$G$65</c:f>
              <c:numCache>
                <c:formatCode>General</c:formatCode>
                <c:ptCount val="3"/>
                <c:pt idx="0">
                  <c:v>7989.8</c:v>
                </c:pt>
                <c:pt idx="1">
                  <c:v>160086.39999999999</c:v>
                </c:pt>
                <c:pt idx="2">
                  <c:v>7260.5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5F-4542-94D8-13BF889A2BC4}"/>
            </c:ext>
          </c:extLst>
        </c:ser>
        <c:ser>
          <c:idx val="1"/>
          <c:order val="1"/>
          <c:tx>
            <c:strRef>
              <c:f>Sheet1!$H$62</c:f>
              <c:strCache>
                <c:ptCount val="1"/>
                <c:pt idx="0">
                  <c:v>Модифицированный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Sheet1!$F$63:$F$65</c:f>
              <c:strCache>
                <c:ptCount val="3"/>
                <c:pt idx="0">
                  <c:v>N - 64 бит</c:v>
                </c:pt>
                <c:pt idx="1">
                  <c:v>N - 128 бит</c:v>
                </c:pt>
                <c:pt idx="2">
                  <c:v>N - 256 бит</c:v>
                </c:pt>
              </c:strCache>
            </c:strRef>
          </c:cat>
          <c:val>
            <c:numRef>
              <c:f>Sheet1!$H$63:$H$65</c:f>
              <c:numCache>
                <c:formatCode>General</c:formatCode>
                <c:ptCount val="3"/>
                <c:pt idx="0">
                  <c:v>79957.600000000006</c:v>
                </c:pt>
                <c:pt idx="1">
                  <c:v>577610.67000000004</c:v>
                </c:pt>
                <c:pt idx="2">
                  <c:v>152377.70000000001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55F-4542-94D8-13BF889A2B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9541024"/>
        <c:axId val="625239184"/>
      </c:barChart>
      <c:catAx>
        <c:axId val="179541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25239184"/>
        <c:crosses val="autoZero"/>
        <c:auto val="1"/>
        <c:lblAlgn val="ctr"/>
        <c:lblOffset val="100"/>
        <c:noMultiLvlLbl val="0"/>
      </c:catAx>
      <c:valAx>
        <c:axId val="6252391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795410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b="0" i="0" baseline="0">
                <a:effectLst/>
              </a:rPr>
              <a:t>Среднее затраченное время алгоритма Адлемана</a:t>
            </a:r>
            <a:endParaRPr lang="ru-RU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Sheet1!$C$90</c:f>
              <c:strCache>
                <c:ptCount val="1"/>
                <c:pt idx="0">
                  <c:v>Базовый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Sheet1!$B$91:$B$93</c:f>
              <c:strCache>
                <c:ptCount val="3"/>
                <c:pt idx="0">
                  <c:v>g, p, A - 16 / бит a - 8 бит.</c:v>
                </c:pt>
                <c:pt idx="1">
                  <c:v>g, p, A - 32 бит / a - 8 бит.</c:v>
                </c:pt>
                <c:pt idx="2">
                  <c:v>g, p, A - 32 бит / a - 16 бит.</c:v>
                </c:pt>
              </c:strCache>
            </c:strRef>
          </c:cat>
          <c:val>
            <c:numRef>
              <c:f>Sheet1!$C$91:$C$93</c:f>
              <c:numCache>
                <c:formatCode>General</c:formatCode>
                <c:ptCount val="3"/>
                <c:pt idx="0">
                  <c:v>622.9</c:v>
                </c:pt>
                <c:pt idx="1">
                  <c:v>11463.9</c:v>
                </c:pt>
                <c:pt idx="2">
                  <c:v>16879.8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FD-4B3C-A3CF-31D16F0F4B2C}"/>
            </c:ext>
          </c:extLst>
        </c:ser>
        <c:ser>
          <c:idx val="1"/>
          <c:order val="1"/>
          <c:tx>
            <c:strRef>
              <c:f>Sheet1!$D$90</c:f>
              <c:strCache>
                <c:ptCount val="1"/>
                <c:pt idx="0">
                  <c:v>Модифицированный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Sheet1!$B$91:$B$93</c:f>
              <c:strCache>
                <c:ptCount val="3"/>
                <c:pt idx="0">
                  <c:v>g, p, A - 16 / бит a - 8 бит.</c:v>
                </c:pt>
                <c:pt idx="1">
                  <c:v>g, p, A - 32 бит / a - 8 бит.</c:v>
                </c:pt>
                <c:pt idx="2">
                  <c:v>g, p, A - 32 бит / a - 16 бит.</c:v>
                </c:pt>
              </c:strCache>
            </c:strRef>
          </c:cat>
          <c:val>
            <c:numRef>
              <c:f>Sheet1!$D$91:$D$93</c:f>
              <c:numCache>
                <c:formatCode>General</c:formatCode>
                <c:ptCount val="3"/>
                <c:pt idx="0">
                  <c:v>808.4</c:v>
                </c:pt>
                <c:pt idx="1">
                  <c:v>4424</c:v>
                </c:pt>
                <c:pt idx="2">
                  <c:v>18803.099999999999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6FD-4B3C-A3CF-31D16F0F4B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15115584"/>
        <c:axId val="615116000"/>
      </c:barChart>
      <c:catAx>
        <c:axId val="615115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15116000"/>
        <c:crosses val="autoZero"/>
        <c:auto val="1"/>
        <c:lblAlgn val="ctr"/>
        <c:lblOffset val="100"/>
        <c:noMultiLvlLbl val="0"/>
      </c:catAx>
      <c:valAx>
        <c:axId val="615116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15115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b="0" i="0" baseline="0">
                <a:effectLst/>
              </a:rPr>
              <a:t>Средняя затраченная память алгоритма Адлемана</a:t>
            </a:r>
            <a:endParaRPr lang="ru-RU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Sheet1!$G$90</c:f>
              <c:strCache>
                <c:ptCount val="1"/>
                <c:pt idx="0">
                  <c:v>Базовый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Sheet1!$F$91:$F$93</c:f>
              <c:strCache>
                <c:ptCount val="3"/>
                <c:pt idx="0">
                  <c:v>g, p, A - 16 / бит a - 8 бит.</c:v>
                </c:pt>
                <c:pt idx="1">
                  <c:v>g, p, A - 32 бит / a - 8 бит.</c:v>
                </c:pt>
                <c:pt idx="2">
                  <c:v>g, p, A - 32 бит / a - 16 бит.</c:v>
                </c:pt>
              </c:strCache>
            </c:strRef>
          </c:cat>
          <c:val>
            <c:numRef>
              <c:f>Sheet1!$G$91:$G$93</c:f>
              <c:numCache>
                <c:formatCode>General</c:formatCode>
                <c:ptCount val="3"/>
                <c:pt idx="0">
                  <c:v>1709321.6</c:v>
                </c:pt>
                <c:pt idx="1">
                  <c:v>238934381.59999999</c:v>
                </c:pt>
                <c:pt idx="2">
                  <c:v>127543191.2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DE-40CC-A195-36441355AA8A}"/>
            </c:ext>
          </c:extLst>
        </c:ser>
        <c:ser>
          <c:idx val="1"/>
          <c:order val="1"/>
          <c:tx>
            <c:strRef>
              <c:f>Sheet1!$H$90</c:f>
              <c:strCache>
                <c:ptCount val="1"/>
                <c:pt idx="0">
                  <c:v>Модифицированный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Sheet1!$F$91:$F$93</c:f>
              <c:strCache>
                <c:ptCount val="3"/>
                <c:pt idx="0">
                  <c:v>g, p, A - 16 / бит a - 8 бит.</c:v>
                </c:pt>
                <c:pt idx="1">
                  <c:v>g, p, A - 32 бит / a - 8 бит.</c:v>
                </c:pt>
                <c:pt idx="2">
                  <c:v>g, p, A - 32 бит / a - 16 бит.</c:v>
                </c:pt>
              </c:strCache>
            </c:strRef>
          </c:cat>
          <c:val>
            <c:numRef>
              <c:f>Sheet1!$H$91:$H$93</c:f>
              <c:numCache>
                <c:formatCode>General</c:formatCode>
                <c:ptCount val="3"/>
                <c:pt idx="0">
                  <c:v>1185210.5</c:v>
                </c:pt>
                <c:pt idx="1">
                  <c:v>178085915.19999999</c:v>
                </c:pt>
                <c:pt idx="2">
                  <c:v>121695915.2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EDE-40CC-A195-36441355AA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29919168"/>
        <c:axId val="2029916672"/>
      </c:barChart>
      <c:catAx>
        <c:axId val="2029919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29916672"/>
        <c:crosses val="autoZero"/>
        <c:auto val="1"/>
        <c:lblAlgn val="ctr"/>
        <c:lblOffset val="100"/>
        <c:noMultiLvlLbl val="0"/>
      </c:catAx>
      <c:valAx>
        <c:axId val="2029916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29919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b="0" i="0" baseline="0">
                <a:effectLst/>
              </a:rPr>
              <a:t>Среднее затраченное время алгоритма </a:t>
            </a:r>
            <a:r>
              <a:rPr lang="en-US" sz="1800" b="0" i="0" baseline="0">
                <a:effectLst/>
              </a:rPr>
              <a:t>COS</a:t>
            </a:r>
            <a:endParaRPr lang="ru-RU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Sheet1!$C$125</c:f>
              <c:strCache>
                <c:ptCount val="1"/>
                <c:pt idx="0">
                  <c:v>Базовый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Sheet1!$B$126:$B$128</c:f>
              <c:strCache>
                <c:ptCount val="3"/>
                <c:pt idx="0">
                  <c:v>g, p, A - 16 / бит a - 8 бит.</c:v>
                </c:pt>
                <c:pt idx="1">
                  <c:v>g, p, A - 32 бит / a - 8 бит.</c:v>
                </c:pt>
                <c:pt idx="2">
                  <c:v>g, p, A - 32 бит / a - 16 бит.</c:v>
                </c:pt>
              </c:strCache>
            </c:strRef>
          </c:cat>
          <c:val>
            <c:numRef>
              <c:f>Sheet1!$C$126:$C$128</c:f>
              <c:numCache>
                <c:formatCode>General</c:formatCode>
                <c:ptCount val="3"/>
                <c:pt idx="0">
                  <c:v>902.9</c:v>
                </c:pt>
                <c:pt idx="1">
                  <c:v>65953.899999999994</c:v>
                </c:pt>
                <c:pt idx="2">
                  <c:v>55679.8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3F-44EE-889D-9BE49C867139}"/>
            </c:ext>
          </c:extLst>
        </c:ser>
        <c:ser>
          <c:idx val="1"/>
          <c:order val="1"/>
          <c:tx>
            <c:strRef>
              <c:f>Sheet1!$D$125</c:f>
              <c:strCache>
                <c:ptCount val="1"/>
                <c:pt idx="0">
                  <c:v>Модифицированный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Sheet1!$B$126:$B$128</c:f>
              <c:strCache>
                <c:ptCount val="3"/>
                <c:pt idx="0">
                  <c:v>g, p, A - 16 / бит a - 8 бит.</c:v>
                </c:pt>
                <c:pt idx="1">
                  <c:v>g, p, A - 32 бит / a - 8 бит.</c:v>
                </c:pt>
                <c:pt idx="2">
                  <c:v>g, p, A - 32 бит / a - 16 бит.</c:v>
                </c:pt>
              </c:strCache>
            </c:strRef>
          </c:cat>
          <c:val>
            <c:numRef>
              <c:f>Sheet1!$D$126:$D$128</c:f>
              <c:numCache>
                <c:formatCode>General</c:formatCode>
                <c:ptCount val="3"/>
                <c:pt idx="0">
                  <c:v>896.4</c:v>
                </c:pt>
                <c:pt idx="1">
                  <c:v>32793.9</c:v>
                </c:pt>
                <c:pt idx="2">
                  <c:v>34209.800000000003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33F-44EE-889D-9BE49C8671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28284016"/>
        <c:axId val="628285680"/>
      </c:barChart>
      <c:catAx>
        <c:axId val="628284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28285680"/>
        <c:crosses val="autoZero"/>
        <c:auto val="1"/>
        <c:lblAlgn val="ctr"/>
        <c:lblOffset val="100"/>
        <c:noMultiLvlLbl val="0"/>
      </c:catAx>
      <c:valAx>
        <c:axId val="628285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282840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D28D-903D-401E-A76F-F65C78C2B95E}" type="datetimeFigureOut">
              <a:rPr lang="ru-RU" smtClean="0"/>
              <a:t>29.06.2025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9D71-14FE-41DB-AF6B-6894B93FBE83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828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D28D-903D-401E-A76F-F65C78C2B95E}" type="datetimeFigureOut">
              <a:rPr lang="ru-RU" smtClean="0"/>
              <a:t>29.06.2025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9D71-14FE-41DB-AF6B-6894B93FB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838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D28D-903D-401E-A76F-F65C78C2B95E}" type="datetimeFigureOut">
              <a:rPr lang="ru-RU" smtClean="0"/>
              <a:t>29.06.2025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9D71-14FE-41DB-AF6B-6894B93FB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933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D28D-903D-401E-A76F-F65C78C2B95E}" type="datetimeFigureOut">
              <a:rPr lang="ru-RU" smtClean="0"/>
              <a:t>29.06.2025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9D71-14FE-41DB-AF6B-6894B93FB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9192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D28D-903D-401E-A76F-F65C78C2B95E}" type="datetimeFigureOut">
              <a:rPr lang="ru-RU" smtClean="0"/>
              <a:t>29.06.2025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9D71-14FE-41DB-AF6B-6894B93FBE83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389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D28D-903D-401E-A76F-F65C78C2B95E}" type="datetimeFigureOut">
              <a:rPr lang="ru-RU" smtClean="0"/>
              <a:t>29.06.2025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9D71-14FE-41DB-AF6B-6894B93FB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5796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D28D-903D-401E-A76F-F65C78C2B95E}" type="datetimeFigureOut">
              <a:rPr lang="ru-RU" smtClean="0"/>
              <a:t>29.06.2025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9D71-14FE-41DB-AF6B-6894B93FB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2280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D28D-903D-401E-A76F-F65C78C2B95E}" type="datetimeFigureOut">
              <a:rPr lang="ru-RU" smtClean="0"/>
              <a:t>29.06.2025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9D71-14FE-41DB-AF6B-6894B93FB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160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D28D-903D-401E-A76F-F65C78C2B95E}" type="datetimeFigureOut">
              <a:rPr lang="ru-RU" smtClean="0"/>
              <a:t>29.06.2025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9D71-14FE-41DB-AF6B-6894B93FB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5815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8D4D28D-903D-401E-A76F-F65C78C2B95E}" type="datetimeFigureOut">
              <a:rPr lang="ru-RU" smtClean="0"/>
              <a:t>29.06.2025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A9C9D71-14FE-41DB-AF6B-6894B93FB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817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4D28D-903D-401E-A76F-F65C78C2B95E}" type="datetimeFigureOut">
              <a:rPr lang="ru-RU" smtClean="0"/>
              <a:t>29.06.2025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C9D71-14FE-41DB-AF6B-6894B93FBE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280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8D4D28D-903D-401E-A76F-F65C78C2B95E}" type="datetimeFigureOut">
              <a:rPr lang="ru-RU" smtClean="0"/>
              <a:t>29.06.2025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A9C9D71-14FE-41DB-AF6B-6894B93FBE83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649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6B9C7B-F05B-44FB-B581-830E219FF4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5400" dirty="0">
                <a:cs typeface="Times New Roman" panose="02020603050405020304" pitchFamily="18" charset="0"/>
              </a:rPr>
              <a:t>Исследование методов дискретного логарифмирования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37ED2FD-3442-4BCD-B551-E2A134950A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14820" y="4415988"/>
            <a:ext cx="8732304" cy="1880804"/>
          </a:xfrm>
        </p:spPr>
        <p:txBody>
          <a:bodyPr>
            <a:normAutofit fontScale="55000" lnSpcReduction="20000"/>
          </a:bodyPr>
          <a:lstStyle/>
          <a:p>
            <a:pPr algn="r"/>
            <a:r>
              <a:rPr lang="ru-RU" dirty="0">
                <a:latin typeface="+mn-lt"/>
                <a:cs typeface="Times New Roman" panose="02020603050405020304" pitchFamily="18" charset="0"/>
              </a:rPr>
              <a:t>Выполнил:</a:t>
            </a:r>
          </a:p>
          <a:p>
            <a:pPr algn="r"/>
            <a:r>
              <a:rPr lang="ru-RU" dirty="0">
                <a:latin typeface="+mn-lt"/>
                <a:cs typeface="Times New Roman" panose="02020603050405020304" pitchFamily="18" charset="0"/>
              </a:rPr>
              <a:t>Гусев Виталий Евгеньевич</a:t>
            </a:r>
          </a:p>
          <a:p>
            <a:pPr algn="r"/>
            <a:r>
              <a:rPr lang="ru-RU" dirty="0">
                <a:latin typeface="+mn-lt"/>
                <a:cs typeface="Times New Roman" panose="02020603050405020304" pitchFamily="18" charset="0"/>
              </a:rPr>
              <a:t>09-335</a:t>
            </a:r>
          </a:p>
          <a:p>
            <a:pPr algn="r"/>
            <a:r>
              <a:rPr lang="ru-RU" dirty="0">
                <a:latin typeface="+mn-lt"/>
                <a:cs typeface="Times New Roman" panose="02020603050405020304" pitchFamily="18" charset="0"/>
              </a:rPr>
              <a:t>Научный руководитель:</a:t>
            </a:r>
          </a:p>
          <a:p>
            <a:pPr algn="r"/>
            <a:r>
              <a:rPr lang="ru-RU" dirty="0">
                <a:latin typeface="+mn-lt"/>
                <a:cs typeface="Times New Roman" panose="02020603050405020304" pitchFamily="18" charset="0"/>
              </a:rPr>
              <a:t>канд. тех. наук, доцент</a:t>
            </a:r>
          </a:p>
          <a:p>
            <a:pPr algn="r"/>
            <a:r>
              <a:rPr lang="ru-RU" dirty="0">
                <a:latin typeface="+mn-lt"/>
                <a:cs typeface="Times New Roman" panose="02020603050405020304" pitchFamily="18" charset="0"/>
              </a:rPr>
              <a:t>Мубараков Булат </a:t>
            </a:r>
            <a:r>
              <a:rPr lang="ru-RU" dirty="0" err="1">
                <a:latin typeface="+mn-lt"/>
                <a:cs typeface="Times New Roman" panose="02020603050405020304" pitchFamily="18" charset="0"/>
              </a:rPr>
              <a:t>Газинурович</a:t>
            </a:r>
            <a:endParaRPr lang="ru-RU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631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6D03B7-2AF2-4A6A-B907-38191B279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cs typeface="Times New Roman" panose="02020603050405020304" pitchFamily="18" charset="0"/>
              </a:rPr>
              <a:t>Алгоритм </a:t>
            </a:r>
            <a:r>
              <a:rPr lang="ru-RU" dirty="0" err="1">
                <a:cs typeface="Times New Roman" panose="02020603050405020304" pitchFamily="18" charset="0"/>
              </a:rPr>
              <a:t>Адлемана</a:t>
            </a:r>
            <a:endParaRPr lang="ru-RU" dirty="0">
              <a:cs typeface="Times New Roman" panose="02020603050405020304" pitchFamily="18" charset="0"/>
            </a:endParaRPr>
          </a:p>
        </p:txBody>
      </p: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3342DD26-FB2A-4DFC-BC8D-ECFF95E905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8088563"/>
              </p:ext>
            </p:extLst>
          </p:nvPr>
        </p:nvGraphicFramePr>
        <p:xfrm>
          <a:off x="0" y="2591912"/>
          <a:ext cx="6095999" cy="38103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Диаграмма 8">
            <a:extLst>
              <a:ext uri="{FF2B5EF4-FFF2-40B4-BE49-F238E27FC236}">
                <a16:creationId xmlns:a16="http://schemas.microsoft.com/office/drawing/2014/main" id="{D8800D42-2BBE-498E-81DD-7780E63931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1956332"/>
              </p:ext>
            </p:extLst>
          </p:nvPr>
        </p:nvGraphicFramePr>
        <p:xfrm>
          <a:off x="6095999" y="2591912"/>
          <a:ext cx="6096000" cy="38103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5E2F321-40FE-4C52-8140-4797BFCC576D}"/>
                  </a:ext>
                </a:extLst>
              </p:cNvPr>
              <p:cNvSpPr txBox="1"/>
              <p:nvPr/>
            </p:nvSpPr>
            <p:spPr>
              <a:xfrm>
                <a:off x="2286338" y="1983164"/>
                <a:ext cx="6357463" cy="42979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𝑐𝑜𝑛𝑠𝑡</m:t>
                        </m:r>
                        <m:rad>
                          <m:radPr>
                            <m:degHide m:val="on"/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unc>
                              <m:func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ru-RU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func>
                            <m:func>
                              <m:funcPr>
                                <m:ctrlPr>
                                  <a:rPr lang="ru-RU" b="1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ru-RU" b="1" i="1">
                                    <a:latin typeface="Cambria Math" panose="02040503050406030204" pitchFamily="18" charset="0"/>
                                  </a:rPr>
                                  <m:t>𝒍𝒐𝒈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ru-RU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ru-RU" b="1" i="1">
                                        <a:latin typeface="Cambria Math" panose="02040503050406030204" pitchFamily="18" charset="0"/>
                                      </a:rPr>
                                      <m:t>𝒍𝒐𝒈</m:t>
                                    </m:r>
                                  </m:fName>
                                  <m:e>
                                    <m:r>
                                      <a:rPr lang="ru-RU" b="1" i="1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e>
                                </m:func>
                              </m:e>
                            </m:func>
                          </m:e>
                        </m:rad>
                      </m:sup>
                    </m:sSup>
                  </m:oMath>
                </a14:m>
                <a:r>
                  <a:rPr lang="en-US" dirty="0"/>
                  <a:t> =&gt;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ru-RU" i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ru-RU" i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ru-RU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𝑐𝑜𝑛𝑠𝑡</m:t>
                        </m:r>
                        <m:rad>
                          <m:radPr>
                            <m:degHide m:val="on"/>
                            <m:ctrlPr>
                              <a:rPr lang="ru-RU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unc>
                              <m:func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ru-RU" i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func>
                            <m:func>
                              <m:funcPr>
                                <m:ctrlPr>
                                  <a:rPr lang="ru-RU" b="1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ru-RU" b="1" i="1">
                                    <a:latin typeface="Cambria Math" panose="02040503050406030204" pitchFamily="18" charset="0"/>
                                  </a:rPr>
                                  <m:t>𝒍𝒐𝒈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ru-RU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ru-RU" b="1" i="1">
                                        <a:latin typeface="Cambria Math" panose="02040503050406030204" pitchFamily="18" charset="0"/>
                                      </a:rPr>
                                      <m:t>𝒍𝒐𝒈</m:t>
                                    </m:r>
                                  </m:fName>
                                  <m:e>
                                    <m:func>
                                      <m:funcPr>
                                        <m:ctrlPr>
                                          <a:rPr lang="ru-RU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a:rPr lang="ru-RU" b="1" i="1">
                                            <a:latin typeface="Cambria Math" panose="02040503050406030204" pitchFamily="18" charset="0"/>
                                          </a:rPr>
                                          <m:t>𝒍𝒐𝒈</m:t>
                                        </m:r>
                                      </m:fName>
                                      <m:e>
                                        <m:r>
                                          <a:rPr lang="ru-RU" b="1" i="1"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</m:func>
                                  </m:e>
                                </m:func>
                              </m:e>
                            </m:func>
                          </m:e>
                        </m:rad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5E2F321-40FE-4C52-8140-4797BFCC5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338" y="1983164"/>
                <a:ext cx="6357463" cy="429798"/>
              </a:xfrm>
              <a:prstGeom prst="rect">
                <a:avLst/>
              </a:prstGeom>
              <a:blipFill>
                <a:blip r:embed="rId4"/>
                <a:stretch>
                  <a:fillRect b="-1917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F9C19B-1D40-4C9A-B33E-22B8E9C9FA6B}"/>
                  </a:ext>
                </a:extLst>
              </p:cNvPr>
              <p:cNvSpPr txBox="1"/>
              <p:nvPr/>
            </p:nvSpPr>
            <p:spPr>
              <a:xfrm>
                <a:off x="8778437" y="1737360"/>
                <a:ext cx="2780518" cy="92140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ru-RU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𝑐𝑜𝑛𝑠𝑡</m:t>
                            </m:r>
                            <m:rad>
                              <m:radPr>
                                <m:degHide m:val="on"/>
                                <m:ctrlPr>
                                  <a:rPr lang="ru-RU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func>
                                  <m:func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ru-RU" i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func>
                                      <m:func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ru-RU" i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func>
                                  </m:e>
                                </m:func>
                              </m:e>
                            </m:rad>
                          </m:sup>
                        </m:sSup>
                      </m:e>
                    </m:d>
                  </m:oMath>
                </a14:m>
                <a:r>
                  <a:rPr lang="en-US" dirty="0"/>
                  <a:t> =&gt;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𝑐𝑜𝑛𝑠𝑡</m:t>
                            </m:r>
                            <m:rad>
                              <m:radPr>
                                <m:degHide m:val="on"/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func>
                                  <m:func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ru-RU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func>
                                <m:func>
                                  <m:func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ru-RU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func>
                                      <m:funcPr>
                                        <m:ctrlPr>
                                          <a:rPr lang="ru-RU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ru-RU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func>
                                          <m:funcPr>
                                            <m:ctrlPr>
                                              <a:rPr lang="ru-RU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ru-RU">
                                                <a:latin typeface="Cambria Math" panose="02040503050406030204" pitchFamily="18" charset="0"/>
                                              </a:rPr>
                                              <m:t>log</m:t>
                                            </m:r>
                                          </m:fName>
                                          <m:e>
                                            <m:r>
                                              <a:rPr lang="ru-RU" i="1">
                                                <a:latin typeface="Cambria Math" panose="02040503050406030204" pitchFamily="18" charset="0"/>
                                              </a:rPr>
                                              <m:t>𝑝</m:t>
                                            </m:r>
                                          </m:e>
                                        </m:func>
                                      </m:e>
                                    </m:func>
                                  </m:e>
                                </m:func>
                              </m:e>
                            </m:rad>
                          </m:sup>
                        </m:sSup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8F9C19B-1D40-4C9A-B33E-22B8E9C9F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8437" y="1737360"/>
                <a:ext cx="2780518" cy="9214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2828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1EF828-A93D-4B56-806A-0417243B0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cs typeface="Times New Roman" panose="02020603050405020304" pitchFamily="18" charset="0"/>
              </a:rPr>
              <a:t>Алгоритм </a:t>
            </a:r>
            <a:r>
              <a:rPr lang="en-US" dirty="0">
                <a:cs typeface="Times New Roman" panose="02020603050405020304" pitchFamily="18" charset="0"/>
              </a:rPr>
              <a:t>COS</a:t>
            </a:r>
            <a:endParaRPr lang="ru-RU" dirty="0">
              <a:cs typeface="Times New Roman" panose="02020603050405020304" pitchFamily="18" charset="0"/>
            </a:endParaRPr>
          </a:p>
        </p:txBody>
      </p: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89F42D0B-5647-4689-9B6B-B7CF0D252E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8556112"/>
              </p:ext>
            </p:extLst>
          </p:nvPr>
        </p:nvGraphicFramePr>
        <p:xfrm>
          <a:off x="0" y="2834070"/>
          <a:ext cx="6096000" cy="35833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Диаграмма 8">
            <a:extLst>
              <a:ext uri="{FF2B5EF4-FFF2-40B4-BE49-F238E27FC236}">
                <a16:creationId xmlns:a16="http://schemas.microsoft.com/office/drawing/2014/main" id="{5EF9F23B-D275-4E48-8E59-FAA920F077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4028914"/>
              </p:ext>
            </p:extLst>
          </p:nvPr>
        </p:nvGraphicFramePr>
        <p:xfrm>
          <a:off x="6096000" y="2834070"/>
          <a:ext cx="6096000" cy="35833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C8B46B4-CB9D-4B3F-8707-1F3F65BB6669}"/>
                  </a:ext>
                </a:extLst>
              </p:cNvPr>
              <p:cNvSpPr txBox="1"/>
              <p:nvPr/>
            </p:nvSpPr>
            <p:spPr>
              <a:xfrm>
                <a:off x="3626338" y="1737360"/>
                <a:ext cx="4939323" cy="109671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ru-RU" i="0">
                          <a:latin typeface="Cambria Math" panose="02040503050406030204" pitchFamily="18" charset="0"/>
                        </a:rPr>
                        <m:t>≡</m:t>
                      </m:r>
                      <m:nary>
                        <m:naryPr>
                          <m:chr m:val="∏"/>
                          <m:limLoc m:val="undOvr"/>
                          <m:supHide m:val="on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eqArr>
                            <m:eqArr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sSup>
                                <m:sSup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ru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−простое</m:t>
                              </m:r>
                            </m:e>
                          </m:eqAr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,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ru-RU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nary>
                      <m:r>
                        <a:rPr lang="ru-RU" i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C8B46B4-CB9D-4B3F-8707-1F3F65BB6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338" y="1737360"/>
                <a:ext cx="4939323" cy="10967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F590C1-4D8B-49DE-9527-E986028669F5}"/>
                  </a:ext>
                </a:extLst>
              </p:cNvPr>
              <p:cNvSpPr txBox="1"/>
              <p:nvPr/>
            </p:nvSpPr>
            <p:spPr>
              <a:xfrm>
                <a:off x="9453488" y="2083223"/>
                <a:ext cx="1641231" cy="40498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ru-RU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ru-RU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=&gt;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2F590C1-4D8B-49DE-9527-E98602866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3488" y="2083223"/>
                <a:ext cx="1641231" cy="404983"/>
              </a:xfrm>
              <a:prstGeom prst="rect">
                <a:avLst/>
              </a:prstGeom>
              <a:blipFill>
                <a:blip r:embed="rId5"/>
                <a:stretch>
                  <a:fillRect t="-1471" b="-1911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2696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41A120-6C29-42C6-BE91-8BA57166B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cs typeface="Times New Roman" panose="02020603050405020304" pitchFamily="18" charset="0"/>
              </a:rPr>
              <a:t>Решето числового поля</a:t>
            </a:r>
          </a:p>
        </p:txBody>
      </p: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40ECF976-F1DA-47C6-81A8-A2370373A5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1542563"/>
              </p:ext>
            </p:extLst>
          </p:nvPr>
        </p:nvGraphicFramePr>
        <p:xfrm>
          <a:off x="0" y="2616903"/>
          <a:ext cx="6096000" cy="37808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Диаграмма 8">
            <a:extLst>
              <a:ext uri="{FF2B5EF4-FFF2-40B4-BE49-F238E27FC236}">
                <a16:creationId xmlns:a16="http://schemas.microsoft.com/office/drawing/2014/main" id="{44A64988-745B-4569-A6AD-41A579C5E0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4752311"/>
              </p:ext>
            </p:extLst>
          </p:nvPr>
        </p:nvGraphicFramePr>
        <p:xfrm>
          <a:off x="6096000" y="2616903"/>
          <a:ext cx="6096000" cy="37808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C3A2229-553C-4D93-85EC-2267F778E0E3}"/>
                  </a:ext>
                </a:extLst>
              </p:cNvPr>
              <p:cNvSpPr txBox="1"/>
              <p:nvPr/>
            </p:nvSpPr>
            <p:spPr>
              <a:xfrm>
                <a:off x="4809990" y="1888985"/>
                <a:ext cx="2572019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𝐺𝑒𝑡𝐵𝑦𝑡𝑒𝐶𝑜𝑢𝑛𝑡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C3A2229-553C-4D93-85EC-2267F778E0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9990" y="1888985"/>
                <a:ext cx="2572019" cy="369332"/>
              </a:xfrm>
              <a:prstGeom prst="rect">
                <a:avLst/>
              </a:prstGeom>
              <a:blipFill>
                <a:blip r:embed="rId4"/>
                <a:stretch>
                  <a:fillRect b="-1129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1614044-1A12-4902-A584-77D73A6A1646}"/>
                  </a:ext>
                </a:extLst>
              </p:cNvPr>
              <p:cNvSpPr txBox="1"/>
              <p:nvPr/>
            </p:nvSpPr>
            <p:spPr>
              <a:xfrm>
                <a:off x="8589108" y="1891595"/>
                <a:ext cx="2352430" cy="40870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ru-RU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>
                              <m:fPr>
                                <m:type m:val="lin"/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r>
                  <a:rPr lang="en-US" dirty="0"/>
                  <a:t> =&gt;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8/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1614044-1A12-4902-A584-77D73A6A1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9108" y="1891595"/>
                <a:ext cx="2352430" cy="408702"/>
              </a:xfrm>
              <a:prstGeom prst="rect">
                <a:avLst/>
              </a:prstGeom>
              <a:blipFill>
                <a:blip r:embed="rId5"/>
                <a:stretch>
                  <a:fillRect t="-71014" b="-8405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8219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A62954-9799-4742-9579-5552774E4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cs typeface="Times New Roman" panose="02020603050405020304" pitchFamily="18" charset="0"/>
              </a:rPr>
              <a:t>Заключение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B1B7462F-0A12-452E-ACBC-87BE799C76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969668"/>
              </p:ext>
            </p:extLst>
          </p:nvPr>
        </p:nvGraphicFramePr>
        <p:xfrm>
          <a:off x="0" y="1737360"/>
          <a:ext cx="12192000" cy="42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26756288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58826615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68174631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14141304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07049749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71808514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29526784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396637868"/>
                    </a:ext>
                  </a:extLst>
                </a:gridCol>
              </a:tblGrid>
              <a:tr h="947120">
                <a:tc>
                  <a:txBody>
                    <a:bodyPr/>
                    <a:lstStyle/>
                    <a:p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Алгоритм </a:t>
                      </a:r>
                      <a:r>
                        <a:rPr lang="ru-RU" dirty="0" err="1"/>
                        <a:t>Шенкса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Алгоритм </a:t>
                      </a:r>
                      <a:r>
                        <a:rPr lang="ru-RU" dirty="0" err="1"/>
                        <a:t>Полига-Хеллмана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Алгоритм </a:t>
                      </a:r>
                      <a:r>
                        <a:rPr lang="ru-RU" dirty="0" err="1"/>
                        <a:t>Адлемана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Алгоритм </a:t>
                      </a:r>
                      <a:r>
                        <a:rPr lang="en-US" dirty="0"/>
                        <a:t>COS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 err="1"/>
                        <a:t>Ро</a:t>
                      </a:r>
                      <a:r>
                        <a:rPr lang="ru-RU" dirty="0"/>
                        <a:t>-метод </a:t>
                      </a:r>
                      <a:r>
                        <a:rPr lang="ru-RU" dirty="0" err="1"/>
                        <a:t>Полларда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Решето числового поля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258797"/>
                  </a:ext>
                </a:extLst>
              </a:tr>
              <a:tr h="885203">
                <a:tc>
                  <a:txBody>
                    <a:bodyPr/>
                    <a:lstStyle/>
                    <a:p>
                      <a:r>
                        <a:rPr lang="en-US" dirty="0"/>
                        <a:t>g, p, A – 16 </a:t>
                      </a:r>
                      <a:r>
                        <a:rPr lang="ru-RU" dirty="0"/>
                        <a:t>бит</a:t>
                      </a:r>
                    </a:p>
                    <a:p>
                      <a:r>
                        <a:rPr lang="en-US" dirty="0"/>
                        <a:t>a – 8 </a:t>
                      </a:r>
                      <a:r>
                        <a:rPr lang="ru-RU" dirty="0"/>
                        <a:t>бит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b="0" dirty="0"/>
                        <a:t>+ </a:t>
                      </a:r>
                      <a:r>
                        <a:rPr lang="en-US" sz="4400" b="0" dirty="0"/>
                        <a:t>/ +</a:t>
                      </a:r>
                      <a:endParaRPr lang="ru-RU" sz="4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 - / -</a:t>
                      </a:r>
                      <a:endParaRPr lang="ru-RU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/>
                        <a:t>-</a:t>
                      </a:r>
                      <a:r>
                        <a:rPr lang="ru-RU" sz="4400" dirty="0"/>
                        <a:t> </a:t>
                      </a:r>
                      <a:r>
                        <a:rPr lang="en-US" sz="4400" dirty="0"/>
                        <a:t>/ +</a:t>
                      </a:r>
                      <a:endParaRPr lang="ru-RU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/>
                        <a:t>-</a:t>
                      </a:r>
                      <a:r>
                        <a:rPr lang="ru-RU" sz="4400" dirty="0"/>
                        <a:t> </a:t>
                      </a:r>
                      <a:r>
                        <a:rPr lang="en-US" sz="4400" dirty="0"/>
                        <a:t>/ +</a:t>
                      </a:r>
                      <a:endParaRPr lang="ru-RU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 – 64 </a:t>
                      </a:r>
                      <a:r>
                        <a:rPr lang="ru-RU" dirty="0"/>
                        <a:t>бит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 + / -</a:t>
                      </a:r>
                      <a:endParaRPr lang="ru-RU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-</a:t>
                      </a:r>
                      <a:r>
                        <a:rPr lang="ru-RU" sz="4400" dirty="0"/>
                        <a:t> </a:t>
                      </a:r>
                      <a:r>
                        <a:rPr lang="en-US" sz="4400" dirty="0"/>
                        <a:t>/ +</a:t>
                      </a:r>
                      <a:endParaRPr lang="ru-RU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825508"/>
                  </a:ext>
                </a:extLst>
              </a:tr>
              <a:tr h="1150763">
                <a:tc>
                  <a:txBody>
                    <a:bodyPr/>
                    <a:lstStyle/>
                    <a:p>
                      <a:r>
                        <a:rPr lang="en-US" dirty="0"/>
                        <a:t>g, p, A – 32 </a:t>
                      </a:r>
                      <a:r>
                        <a:rPr lang="ru-RU" dirty="0"/>
                        <a:t>бит</a:t>
                      </a:r>
                    </a:p>
                    <a:p>
                      <a:r>
                        <a:rPr lang="en-US" dirty="0"/>
                        <a:t>a – 8 </a:t>
                      </a:r>
                      <a:r>
                        <a:rPr lang="ru-RU" dirty="0"/>
                        <a:t>бит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/>
                        <a:t>+ </a:t>
                      </a:r>
                      <a:r>
                        <a:rPr lang="en-US" sz="4400" dirty="0"/>
                        <a:t>/ +</a:t>
                      </a:r>
                      <a:endParaRPr lang="ru-RU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4400" dirty="0"/>
                        <a:t>+ </a:t>
                      </a:r>
                      <a:r>
                        <a:rPr lang="en-US" sz="4400" dirty="0"/>
                        <a:t>/ +</a:t>
                      </a:r>
                      <a:endParaRPr lang="ru-RU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4400" dirty="0"/>
                        <a:t>+ </a:t>
                      </a:r>
                      <a:r>
                        <a:rPr lang="en-US" sz="4400" dirty="0"/>
                        <a:t>/ +</a:t>
                      </a:r>
                      <a:endParaRPr lang="ru-RU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4400" dirty="0"/>
                        <a:t>+ </a:t>
                      </a:r>
                      <a:r>
                        <a:rPr lang="en-US" sz="4400" dirty="0"/>
                        <a:t>/ +</a:t>
                      </a:r>
                      <a:endParaRPr lang="ru-RU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 – </a:t>
                      </a:r>
                      <a:r>
                        <a:rPr lang="ru-RU" dirty="0"/>
                        <a:t>128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бит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 - / -</a:t>
                      </a:r>
                      <a:endParaRPr lang="ru-RU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/>
                        <a:t>+ </a:t>
                      </a:r>
                      <a:r>
                        <a:rPr lang="en-US" sz="4400" dirty="0"/>
                        <a:t>/ +</a:t>
                      </a:r>
                      <a:endParaRPr lang="ru-RU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0418780"/>
                  </a:ext>
                </a:extLst>
              </a:tr>
              <a:tr h="1150763">
                <a:tc>
                  <a:txBody>
                    <a:bodyPr/>
                    <a:lstStyle/>
                    <a:p>
                      <a:r>
                        <a:rPr lang="en-US" dirty="0"/>
                        <a:t>g, p, A – 32 </a:t>
                      </a:r>
                      <a:r>
                        <a:rPr lang="ru-RU" dirty="0"/>
                        <a:t>бит</a:t>
                      </a:r>
                    </a:p>
                    <a:p>
                      <a:r>
                        <a:rPr lang="en-US" dirty="0"/>
                        <a:t>a – 16 </a:t>
                      </a:r>
                      <a:r>
                        <a:rPr lang="ru-RU" dirty="0"/>
                        <a:t>бит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/>
                        <a:t>+ </a:t>
                      </a:r>
                      <a:r>
                        <a:rPr lang="en-US" sz="4400" dirty="0"/>
                        <a:t>/ +</a:t>
                      </a:r>
                      <a:endParaRPr lang="ru-RU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4400" dirty="0"/>
                        <a:t>+ </a:t>
                      </a:r>
                      <a:r>
                        <a:rPr lang="en-US" sz="4400" dirty="0"/>
                        <a:t>/ +</a:t>
                      </a:r>
                      <a:endParaRPr lang="ru-RU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/>
                        <a:t>-</a:t>
                      </a:r>
                      <a:r>
                        <a:rPr lang="ru-RU" sz="4400" dirty="0"/>
                        <a:t> </a:t>
                      </a:r>
                      <a:r>
                        <a:rPr lang="en-US" sz="4400" dirty="0"/>
                        <a:t>/ +</a:t>
                      </a:r>
                      <a:endParaRPr lang="ru-RU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dirty="0"/>
                        <a:t>-</a:t>
                      </a:r>
                      <a:r>
                        <a:rPr lang="ru-RU" sz="4400" dirty="0"/>
                        <a:t> </a:t>
                      </a:r>
                      <a:r>
                        <a:rPr lang="en-US" sz="4400" dirty="0"/>
                        <a:t>/ +</a:t>
                      </a:r>
                      <a:endParaRPr lang="ru-RU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 – </a:t>
                      </a:r>
                      <a:r>
                        <a:rPr lang="ru-RU" dirty="0"/>
                        <a:t>256</a:t>
                      </a:r>
                      <a:r>
                        <a:rPr lang="en-US" dirty="0"/>
                        <a:t> </a:t>
                      </a:r>
                      <a:r>
                        <a:rPr lang="ru-RU" dirty="0"/>
                        <a:t>бит</a:t>
                      </a:r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 + / -</a:t>
                      </a:r>
                      <a:endParaRPr lang="ru-RU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400" dirty="0"/>
                        <a:t>+ </a:t>
                      </a:r>
                      <a:r>
                        <a:rPr lang="en-US" sz="4400" dirty="0"/>
                        <a:t>/ +</a:t>
                      </a:r>
                      <a:endParaRPr lang="ru-RU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30957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5F7E18F-C774-4C92-B7B1-755D7EA3D6AA}"/>
              </a:ext>
            </a:extLst>
          </p:cNvPr>
          <p:cNvSpPr txBox="1"/>
          <p:nvPr/>
        </p:nvSpPr>
        <p:spPr>
          <a:xfrm>
            <a:off x="0" y="5961415"/>
            <a:ext cx="93440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i="1" dirty="0"/>
              <a:t>Лучшие показатели </a:t>
            </a:r>
            <a:r>
              <a:rPr lang="ru-RU" b="1" i="1" dirty="0"/>
              <a:t>«Скорость</a:t>
            </a:r>
            <a:r>
              <a:rPr lang="en-US" b="1" i="1" dirty="0"/>
              <a:t>/</a:t>
            </a:r>
            <a:r>
              <a:rPr lang="ru-RU" b="1" i="1" dirty="0"/>
              <a:t>Память»</a:t>
            </a:r>
            <a:r>
              <a:rPr lang="ru-RU" i="1" dirty="0"/>
              <a:t> модифицированных алгоритмов</a:t>
            </a:r>
          </a:p>
        </p:txBody>
      </p:sp>
    </p:spTree>
    <p:extLst>
      <p:ext uri="{BB962C8B-B14F-4D97-AF65-F5344CB8AC3E}">
        <p14:creationId xmlns:p14="http://schemas.microsoft.com/office/powerpoint/2010/main" val="2929509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B1F915B-D939-47D6-A0EA-E2355557D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cs typeface="Times New Roman" panose="02020603050405020304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470772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07A5A-8739-482D-8F94-82378F0C3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cs typeface="Times New Roman" panose="02020603050405020304" pitchFamily="18" charset="0"/>
              </a:rPr>
              <a:t>Актуальность</a:t>
            </a: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37BC75B1-6821-426B-B372-8C1407D6C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34" y="2895599"/>
            <a:ext cx="4624054" cy="2538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Picture background">
            <a:extLst>
              <a:ext uri="{FF2B5EF4-FFF2-40B4-BE49-F238E27FC236}">
                <a16:creationId xmlns:a16="http://schemas.microsoft.com/office/drawing/2014/main" id="{B87008F8-6B1B-4832-A36E-E3DE199A8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057" y="2729768"/>
            <a:ext cx="4446646" cy="289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008EC3-21AC-4474-BE3A-7208F99DAB98}"/>
              </a:ext>
            </a:extLst>
          </p:cNvPr>
          <p:cNvSpPr txBox="1"/>
          <p:nvPr/>
        </p:nvSpPr>
        <p:spPr>
          <a:xfrm>
            <a:off x="700934" y="194714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i="1" dirty="0">
                <a:cs typeface="Times New Roman" panose="02020603050405020304" pitchFamily="18" charset="0"/>
              </a:rPr>
              <a:t>Схема выработки общего ключа </a:t>
            </a:r>
            <a:r>
              <a:rPr lang="ru-RU" i="1" dirty="0" err="1">
                <a:cs typeface="Times New Roman" panose="02020603050405020304" pitchFamily="18" charset="0"/>
              </a:rPr>
              <a:t>Диффи-Хеллмана</a:t>
            </a:r>
            <a:endParaRPr lang="ru-RU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144BC5-BEFD-476E-A3DD-BFC2C59E3770}"/>
              </a:ext>
            </a:extLst>
          </p:cNvPr>
          <p:cNvSpPr txBox="1"/>
          <p:nvPr/>
        </p:nvSpPr>
        <p:spPr>
          <a:xfrm>
            <a:off x="6649057" y="1947147"/>
            <a:ext cx="48619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i="1" dirty="0">
                <a:cs typeface="Times New Roman" panose="02020603050405020304" pitchFamily="18" charset="0"/>
              </a:rPr>
              <a:t>Схема электронной подписи Эль-</a:t>
            </a:r>
            <a:r>
              <a:rPr lang="ru-RU" i="1" dirty="0" err="1">
                <a:cs typeface="Times New Roman" panose="02020603050405020304" pitchFamily="18" charset="0"/>
              </a:rPr>
              <a:t>Гамаля</a:t>
            </a:r>
            <a:endParaRPr lang="ru-RU" i="1" dirty="0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914C0270-5A42-4351-B5C7-FF1EE207D39D}"/>
              </a:ext>
            </a:extLst>
          </p:cNvPr>
          <p:cNvCxnSpPr/>
          <p:nvPr/>
        </p:nvCxnSpPr>
        <p:spPr>
          <a:xfrm>
            <a:off x="6126480" y="1737360"/>
            <a:ext cx="0" cy="4582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674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8CA525-8924-4F8F-9187-34CE6C9EF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A944D6-65F5-4E37-B594-4BDF0B3792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422" y="1737361"/>
            <a:ext cx="9942258" cy="4611436"/>
          </a:xfrm>
        </p:spPr>
        <p:txBody>
          <a:bodyPr>
            <a:normAutofit/>
          </a:bodyPr>
          <a:lstStyle/>
          <a:p>
            <a:pPr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ru-RU" sz="1800" b="1" i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Целью</a:t>
            </a:r>
            <a:r>
              <a:rPr lang="ru-RU" sz="1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выпускной работы является исследование и разработка модифицированных алгоритмов дискретного логарифмирования с экспоненциальной и </a:t>
            </a:r>
            <a:r>
              <a:rPr lang="ru-RU" sz="18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субэкспоненциальной</a:t>
            </a:r>
            <a:r>
              <a:rPr lang="ru-RU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сложностью. </a:t>
            </a:r>
          </a:p>
          <a:p>
            <a:pPr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ru-RU" sz="1800" b="1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Задачами</a:t>
            </a:r>
            <a:r>
              <a:rPr lang="ru-RU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выпускной работы являются:</a:t>
            </a:r>
            <a:endParaRPr lang="ru-RU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ru-RU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1) реализовать вспомогательные математические функции для проверки алгоритмов дискретного логарифмирования,</a:t>
            </a:r>
            <a:endParaRPr lang="ru-RU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ru-RU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2) исследовать и реализовать базовые алгоритмы дискретного логарифмирования,</a:t>
            </a:r>
            <a:endParaRPr lang="ru-RU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ru-RU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3) исследовать и реализовать модифицированные алгоритмы дискретного логарифмирования,</a:t>
            </a:r>
            <a:endParaRPr lang="en-US" sz="1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ru-RU" sz="1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4) провести эксперименты и сравнительный анализ на реализованных базовых и модифицированных методах дискретного логарифмирования.</a:t>
            </a:r>
            <a:endParaRPr lang="ru-RU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48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FA6C87-AE3A-4F61-90E4-41D8A454E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4" y="286603"/>
            <a:ext cx="10058400" cy="1450757"/>
          </a:xfrm>
        </p:spPr>
        <p:txBody>
          <a:bodyPr/>
          <a:lstStyle/>
          <a:p>
            <a:pPr algn="ctr"/>
            <a:r>
              <a:rPr lang="ru-RU" dirty="0">
                <a:cs typeface="Times New Roman" panose="02020603050405020304" pitchFamily="18" charset="0"/>
              </a:rPr>
              <a:t>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AF53DC-3286-4DA7-BE42-067466615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851" y="5758815"/>
            <a:ext cx="3122295" cy="406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cs typeface="Times New Roman" panose="02020603050405020304" pitchFamily="18" charset="0"/>
              </a:rPr>
              <a:t>C# </a:t>
            </a:r>
            <a:r>
              <a:rPr lang="ru-RU" sz="1800" dirty="0">
                <a:cs typeface="Times New Roman" panose="02020603050405020304" pitchFamily="18" charset="0"/>
              </a:rPr>
              <a:t>на </a:t>
            </a:r>
            <a:r>
              <a:rPr lang="en-US" sz="1800" dirty="0">
                <a:cs typeface="Times New Roman" panose="02020603050405020304" pitchFamily="18" charset="0"/>
              </a:rPr>
              <a:t>.NET8 Windows Forms</a:t>
            </a:r>
            <a:endParaRPr lang="ru-RU" sz="1800" dirty="0"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79A6371-5FD4-420B-AAD0-90F39D5AA40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6516" y="1779271"/>
            <a:ext cx="5698967" cy="40233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3676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F73D05-F5CE-4A72-9E4F-11AD58ADA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Дискретное логарифмирование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D8E143C-8B51-4D67-BF80-8CE47EAA9A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97543" y="2833992"/>
                <a:ext cx="7457873" cy="212711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8800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88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8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88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US" sz="8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sup>
                    </m:sSup>
                    <m:r>
                      <a:rPr lang="en-US" sz="88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8800" b="1" i="1" smtClean="0">
                        <a:latin typeface="Cambria Math" panose="02040503050406030204" pitchFamily="18" charset="0"/>
                      </a:rPr>
                      <m:t>𝒎𝒐𝒅</m:t>
                    </m:r>
                    <m:r>
                      <a:rPr lang="en-US" sz="88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8800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endParaRPr lang="en-US" sz="8800" b="1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FD8E143C-8B51-4D67-BF80-8CE47EAA9A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97543" y="2833992"/>
                <a:ext cx="7457873" cy="212711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45D4787-ED4C-4BFF-8835-80632E71EBE5}"/>
              </a:ext>
            </a:extLst>
          </p:cNvPr>
          <p:cNvSpPr txBox="1"/>
          <p:nvPr/>
        </p:nvSpPr>
        <p:spPr>
          <a:xfrm>
            <a:off x="846145" y="4905205"/>
            <a:ext cx="60952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– </a:t>
            </a:r>
            <a:r>
              <a:rPr lang="ru-RU" dirty="0"/>
              <a:t>остаток от деления</a:t>
            </a:r>
            <a:endParaRPr lang="en-US" dirty="0"/>
          </a:p>
          <a:p>
            <a:r>
              <a:rPr lang="en-US" dirty="0"/>
              <a:t>g –</a:t>
            </a:r>
            <a:r>
              <a:rPr lang="ru-RU" dirty="0"/>
              <a:t> основание</a:t>
            </a:r>
            <a:endParaRPr lang="en-US" dirty="0"/>
          </a:p>
          <a:p>
            <a:r>
              <a:rPr lang="en-US" dirty="0"/>
              <a:t>a –</a:t>
            </a:r>
            <a:r>
              <a:rPr lang="ru-RU" dirty="0"/>
              <a:t> показатель степени</a:t>
            </a:r>
            <a:endParaRPr lang="en-US" dirty="0"/>
          </a:p>
          <a:p>
            <a:r>
              <a:rPr lang="en-US" dirty="0"/>
              <a:t>p –</a:t>
            </a:r>
            <a:r>
              <a:rPr lang="ru-RU"/>
              <a:t> модуль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2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7E3085-92CE-CD4B-F784-DE5C21E2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2825" y="286603"/>
            <a:ext cx="5081588" cy="1450757"/>
          </a:xfrm>
          <a:ln w="12700">
            <a:noFill/>
          </a:ln>
          <a:effectLst/>
        </p:spPr>
        <p:txBody>
          <a:bodyPr>
            <a:normAutofit/>
          </a:bodyPr>
          <a:lstStyle/>
          <a:p>
            <a:pPr algn="ctr"/>
            <a:br>
              <a:rPr lang="en-US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Классификация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9A9FA9-CCE0-08C0-5B50-109F326760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6824" y="3114676"/>
            <a:ext cx="4625339" cy="2543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/>
              <a:t>Алгоритмы с экспоненциальной сложностью</a:t>
            </a:r>
            <a:r>
              <a:rPr lang="en-US" b="1" dirty="0"/>
              <a:t>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dirty="0"/>
              <a:t>Алгоритм </a:t>
            </a:r>
            <a:r>
              <a:rPr lang="ru-RU" dirty="0" err="1"/>
              <a:t>Шенкса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ru-RU" dirty="0"/>
              <a:t>Алгоритм </a:t>
            </a:r>
            <a:r>
              <a:rPr lang="ru-RU" dirty="0" err="1"/>
              <a:t>Полига</a:t>
            </a:r>
            <a:r>
              <a:rPr lang="ru-RU" dirty="0"/>
              <a:t> — </a:t>
            </a:r>
            <a:r>
              <a:rPr lang="ru-RU" dirty="0" err="1"/>
              <a:t>Хеллмана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ru-RU" dirty="0" err="1"/>
              <a:t>ро</a:t>
            </a:r>
            <a:r>
              <a:rPr lang="ru-RU" dirty="0"/>
              <a:t>-метод </a:t>
            </a:r>
            <a:r>
              <a:rPr lang="ru-RU" dirty="0" err="1"/>
              <a:t>Полларда</a:t>
            </a:r>
            <a:endParaRPr lang="ru-RU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5D1EC9C-3778-10A5-F9A0-EBA791ABB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78040" y="2794098"/>
            <a:ext cx="4625339" cy="2709864"/>
          </a:xfrm>
        </p:spPr>
        <p:txBody>
          <a:bodyPr>
            <a:normAutofit/>
          </a:bodyPr>
          <a:lstStyle/>
          <a:p>
            <a:endParaRPr lang="ru-RU" b="1" dirty="0"/>
          </a:p>
          <a:p>
            <a:r>
              <a:rPr lang="ru-RU" b="1" dirty="0"/>
              <a:t>Алгоритмы с </a:t>
            </a:r>
            <a:r>
              <a:rPr lang="ru-RU" b="1" dirty="0" err="1"/>
              <a:t>субэкспоненциальной</a:t>
            </a:r>
            <a:r>
              <a:rPr lang="ru-RU" b="1" dirty="0"/>
              <a:t> сложностью</a:t>
            </a:r>
            <a:r>
              <a:rPr lang="en-US" b="1" dirty="0"/>
              <a:t>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dirty="0"/>
              <a:t>Алгоритм </a:t>
            </a:r>
            <a:r>
              <a:rPr lang="ru-RU" dirty="0" err="1"/>
              <a:t>Адлемана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ru-RU" dirty="0"/>
              <a:t>Алгоритм </a:t>
            </a:r>
            <a:r>
              <a:rPr lang="en-US" dirty="0"/>
              <a:t>COS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dirty="0"/>
              <a:t>Решето числового поля</a:t>
            </a:r>
          </a:p>
          <a:p>
            <a:endParaRPr lang="ru-RU" dirty="0"/>
          </a:p>
        </p:txBody>
      </p:sp>
      <p:sp>
        <p:nvSpPr>
          <p:cNvPr id="8" name="Стрелка: вниз 7">
            <a:extLst>
              <a:ext uri="{FF2B5EF4-FFF2-40B4-BE49-F238E27FC236}">
                <a16:creationId xmlns:a16="http://schemas.microsoft.com/office/drawing/2014/main" id="{C7CFD36D-2E2B-4C93-9754-EBA769FC67D4}"/>
              </a:ext>
            </a:extLst>
          </p:cNvPr>
          <p:cNvSpPr/>
          <p:nvPr/>
        </p:nvSpPr>
        <p:spPr>
          <a:xfrm rot="2773672">
            <a:off x="3063386" y="1756455"/>
            <a:ext cx="439019" cy="11357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трелка: вниз 8">
            <a:extLst>
              <a:ext uri="{FF2B5EF4-FFF2-40B4-BE49-F238E27FC236}">
                <a16:creationId xmlns:a16="http://schemas.microsoft.com/office/drawing/2014/main" id="{47ED26AB-CADA-4E8F-ACAE-91A8FAFD2423}"/>
              </a:ext>
            </a:extLst>
          </p:cNvPr>
          <p:cNvSpPr/>
          <p:nvPr/>
        </p:nvSpPr>
        <p:spPr>
          <a:xfrm rot="19010136">
            <a:off x="8675850" y="1770530"/>
            <a:ext cx="442137" cy="11357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7593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805FEB-9BA0-4BB3-9A85-BD4D02F64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cs typeface="Times New Roman" panose="02020603050405020304" pitchFamily="18" charset="0"/>
              </a:rPr>
              <a:t>Алгоритм </a:t>
            </a:r>
            <a:r>
              <a:rPr lang="ru-RU" dirty="0" err="1">
                <a:cs typeface="Times New Roman" panose="02020603050405020304" pitchFamily="18" charset="0"/>
              </a:rPr>
              <a:t>Шенкса</a:t>
            </a:r>
            <a:endParaRPr lang="ru-RU" dirty="0">
              <a:cs typeface="Times New Roman" panose="02020603050405020304" pitchFamily="18" charset="0"/>
            </a:endParaRPr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5DB5C635-E755-4EEB-8401-78165353D5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9787102"/>
              </p:ext>
            </p:extLst>
          </p:nvPr>
        </p:nvGraphicFramePr>
        <p:xfrm>
          <a:off x="0" y="2643620"/>
          <a:ext cx="6095999" cy="3782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DD94DFA7-FF62-447B-9591-1CFAD475E5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7706639"/>
              </p:ext>
            </p:extLst>
          </p:nvPr>
        </p:nvGraphicFramePr>
        <p:xfrm>
          <a:off x="6095999" y="2643620"/>
          <a:ext cx="6096000" cy="3782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53B74EE-4AA8-408E-AF81-8C314ACA94AC}"/>
                  </a:ext>
                </a:extLst>
              </p:cNvPr>
              <p:cNvSpPr txBox="1"/>
              <p:nvPr/>
            </p:nvSpPr>
            <p:spPr>
              <a:xfrm>
                <a:off x="4321908" y="1737359"/>
                <a:ext cx="3552511" cy="100373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indent="457200"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ru-RU" sz="1800" b="1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  <m:sup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𝒎</m:t>
                        </m:r>
                      </m:sup>
                    </m:sSup>
                    <m:r>
                      <a:rPr lang="ru-RU" sz="1800" b="1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p>
                      <m:sSupPr>
                        <m:ctrlP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  <m:sup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𝒎</m:t>
                        </m:r>
                      </m:sup>
                    </m:sSup>
                    <m:r>
                      <a:rPr lang="ru-RU" sz="1800" b="1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…, </m:t>
                    </m:r>
                    <m:sSup>
                      <m:sSupPr>
                        <m:ctrlP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  <m:sup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𝒌𝒎</m:t>
                        </m:r>
                      </m:sup>
                    </m:sSup>
                    <m:r>
                      <a:rPr lang="ru-RU" sz="1800" b="1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ru-RU" sz="1800" b="1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𝒎𝒐𝒅</m:t>
                    </m:r>
                    <m:r>
                      <a:rPr lang="ru-RU" sz="1800" b="1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ru-RU" sz="1800" b="1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𝒑</m:t>
                    </m:r>
                  </m:oMath>
                </a14:m>
                <a:r>
                  <a:rPr lang="ru-RU" sz="18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endParaRPr lang="ru-RU" sz="14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457200" algn="just">
                  <a:lnSpc>
                    <a:spcPct val="150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ru-RU" sz="1800" b="1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𝒃</m:t>
                    </m:r>
                    <m:r>
                      <a:rPr lang="ru-RU" sz="1800" b="1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ru-RU" sz="1800" b="1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𝒃𝒂</m:t>
                    </m:r>
                    <m:r>
                      <a:rPr lang="ru-RU" sz="1800" b="1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p>
                      <m:sSupPr>
                        <m:ctrlP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𝒃𝒂</m:t>
                        </m:r>
                      </m:e>
                      <m:sup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p>
                    <m:r>
                      <a:rPr lang="ru-RU" sz="1800" b="1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 …, </m:t>
                    </m:r>
                    <m:sSup>
                      <m:sSupPr>
                        <m:ctrlP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𝒃𝒂</m:t>
                        </m:r>
                      </m:e>
                      <m:sup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𝒎</m:t>
                        </m:r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ru-RU" sz="1800" b="1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p>
                    </m:sSup>
                    <m:r>
                      <a:rPr lang="ru-RU" sz="1800" b="1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ru-RU" sz="1800" b="1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𝒎𝒐𝒅</m:t>
                    </m:r>
                    <m:r>
                      <a:rPr lang="ru-RU" sz="1800" b="1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ru-RU" sz="1800" b="1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𝒑</m:t>
                    </m:r>
                  </m:oMath>
                </a14:m>
                <a:r>
                  <a:rPr lang="ru-RU" sz="18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sz="14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53B74EE-4AA8-408E-AF81-8C314ACA9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1908" y="1737359"/>
                <a:ext cx="3552511" cy="1003736"/>
              </a:xfrm>
              <a:prstGeom prst="rect">
                <a:avLst/>
              </a:prstGeom>
              <a:blipFill>
                <a:blip r:embed="rId4"/>
                <a:stretch>
                  <a:fillRect r="-684" b="-7186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5A98C4-1704-4079-B0A2-88F5A54B9540}"/>
                  </a:ext>
                </a:extLst>
              </p:cNvPr>
              <p:cNvSpPr txBox="1"/>
              <p:nvPr/>
            </p:nvSpPr>
            <p:spPr>
              <a:xfrm>
                <a:off x="9181514" y="1867324"/>
                <a:ext cx="1974166" cy="6463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ru-RU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=&gt;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ru-RU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ru-RU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=&gt;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5A98C4-1704-4079-B0A2-88F5A54B9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1514" y="1867324"/>
                <a:ext cx="1974166" cy="646331"/>
              </a:xfrm>
              <a:prstGeom prst="rect">
                <a:avLst/>
              </a:prstGeom>
              <a:blipFill>
                <a:blip r:embed="rId5"/>
                <a:stretch>
                  <a:fillRect t="-3704" b="-1296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7656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4EC4F3-F23E-4641-B1C0-42B374EBD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cs typeface="Times New Roman" panose="02020603050405020304" pitchFamily="18" charset="0"/>
              </a:rPr>
              <a:t>Алгоритм </a:t>
            </a:r>
            <a:r>
              <a:rPr lang="ru-RU" dirty="0" err="1">
                <a:cs typeface="Times New Roman" panose="02020603050405020304" pitchFamily="18" charset="0"/>
              </a:rPr>
              <a:t>Полига-Хеллмана</a:t>
            </a:r>
            <a:endParaRPr lang="ru-RU" dirty="0">
              <a:cs typeface="Times New Roman" panose="02020603050405020304" pitchFamily="18" charset="0"/>
            </a:endParaRPr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F81A6888-3B88-4259-963C-24ABEB4203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9581150"/>
              </p:ext>
            </p:extLst>
          </p:nvPr>
        </p:nvGraphicFramePr>
        <p:xfrm>
          <a:off x="0" y="2433529"/>
          <a:ext cx="6096000" cy="3994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80E7DAC9-C899-45CC-A36C-34B1FEBBA3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471728"/>
              </p:ext>
            </p:extLst>
          </p:nvPr>
        </p:nvGraphicFramePr>
        <p:xfrm>
          <a:off x="6096000" y="2433529"/>
          <a:ext cx="6096000" cy="3994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6B57036-2399-40E6-8A98-E087F4410A93}"/>
                  </a:ext>
                </a:extLst>
              </p:cNvPr>
              <p:cNvSpPr txBox="1"/>
              <p:nvPr/>
            </p:nvSpPr>
            <p:spPr>
              <a:xfrm>
                <a:off x="5238623" y="1900778"/>
                <a:ext cx="1775713" cy="36933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1800" b="1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𝝋</m:t>
                    </m:r>
                    <m:d>
                      <m:dPr>
                        <m:ctrlPr>
                          <a:rPr lang="ru-RU" sz="1800" b="1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</m:d>
                    <m:r>
                      <a:rPr lang="ru-RU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𝒑</m:t>
                    </m:r>
                    <m:r>
                      <a:rPr lang="ru-RU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r>
                  <a:rPr lang="en-US" sz="1800" b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6B57036-2399-40E6-8A98-E087F4410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623" y="1900778"/>
                <a:ext cx="1775713" cy="369332"/>
              </a:xfrm>
              <a:prstGeom prst="rect">
                <a:avLst/>
              </a:prstGeom>
              <a:blipFill>
                <a:blip r:embed="rId4"/>
                <a:stretch>
                  <a:fillRect b="-4839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271EE3B-90AE-4DB2-8261-4BEDBB29BD3E}"/>
                  </a:ext>
                </a:extLst>
              </p:cNvPr>
              <p:cNvSpPr txBox="1"/>
              <p:nvPr/>
            </p:nvSpPr>
            <p:spPr>
              <a:xfrm>
                <a:off x="8448432" y="1900778"/>
                <a:ext cx="1695938" cy="40498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ru-RU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ru-RU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=&gt;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271EE3B-90AE-4DB2-8261-4BEDBB29BD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432" y="1900778"/>
                <a:ext cx="1695938" cy="404983"/>
              </a:xfrm>
              <a:prstGeom prst="rect">
                <a:avLst/>
              </a:prstGeom>
              <a:blipFill>
                <a:blip r:embed="rId5"/>
                <a:stretch>
                  <a:fillRect t="-1471" b="-1911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7628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C0A9C4-8BCF-46AC-BE29-3170FFB96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>
                <a:cs typeface="Times New Roman" panose="02020603050405020304" pitchFamily="18" charset="0"/>
              </a:rPr>
              <a:t>Ро</a:t>
            </a:r>
            <a:r>
              <a:rPr lang="ru-RU" dirty="0">
                <a:cs typeface="Times New Roman" panose="02020603050405020304" pitchFamily="18" charset="0"/>
              </a:rPr>
              <a:t>-метод </a:t>
            </a:r>
            <a:r>
              <a:rPr lang="ru-RU" dirty="0" err="1">
                <a:cs typeface="Times New Roman" panose="02020603050405020304" pitchFamily="18" charset="0"/>
              </a:rPr>
              <a:t>Полларда</a:t>
            </a:r>
            <a:endParaRPr lang="ru-RU" dirty="0">
              <a:cs typeface="Times New Roman" panose="02020603050405020304" pitchFamily="18" charset="0"/>
            </a:endParaRPr>
          </a:p>
        </p:txBody>
      </p:sp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1F21ACD3-5E0B-4144-B875-F53C786546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354756"/>
              </p:ext>
            </p:extLst>
          </p:nvPr>
        </p:nvGraphicFramePr>
        <p:xfrm>
          <a:off x="0" y="2422763"/>
          <a:ext cx="6096000" cy="39186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789D35CF-A5BD-4B49-B1CF-7CD83E58E5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4516862"/>
              </p:ext>
            </p:extLst>
          </p:nvPr>
        </p:nvGraphicFramePr>
        <p:xfrm>
          <a:off x="6096000" y="2422762"/>
          <a:ext cx="6096000" cy="3918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C67ED30-4549-49CC-9B43-45621AC8965B}"/>
                  </a:ext>
                </a:extLst>
              </p:cNvPr>
              <p:cNvSpPr txBox="1"/>
              <p:nvPr/>
            </p:nvSpPr>
            <p:spPr>
              <a:xfrm>
                <a:off x="3513867" y="1877569"/>
                <a:ext cx="5164266" cy="404983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ru-RU" b="1" i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ru-RU" i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ru-RU" i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ru-RU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ru-RU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ru-RU" dirty="0"/>
                  <a:t> =</a:t>
                </a:r>
                <a:r>
                  <a:rPr lang="en-US" dirty="0"/>
                  <a:t>&gt;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ru-RU" b="1" i="1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  <m:r>
                          <a:rPr lang="ru-RU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ru-RU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ru-RU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ru-RU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C67ED30-4549-49CC-9B43-45621AC89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867" y="1877569"/>
                <a:ext cx="5164266" cy="404983"/>
              </a:xfrm>
              <a:prstGeom prst="rect">
                <a:avLst/>
              </a:prstGeom>
              <a:blipFill>
                <a:blip r:embed="rId4"/>
                <a:stretch>
                  <a:fillRect b="-1911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FA6E195-0182-481C-8DB7-E643A88D8F82}"/>
                  </a:ext>
                </a:extLst>
              </p:cNvPr>
              <p:cNvSpPr txBox="1"/>
              <p:nvPr/>
            </p:nvSpPr>
            <p:spPr>
              <a:xfrm>
                <a:off x="9058030" y="1873850"/>
                <a:ext cx="2097650" cy="408702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ru-RU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f>
                              <m:fPr>
                                <m:type m:val="lin"/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ru-RU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r>
                  <a:rPr lang="en-US" dirty="0"/>
                  <a:t> =&gt;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1/3</m:t>
                            </m:r>
                          </m:sup>
                        </m:sSup>
                      </m:e>
                    </m:d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FA6E195-0182-481C-8DB7-E643A88D8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8030" y="1873850"/>
                <a:ext cx="2097650" cy="408702"/>
              </a:xfrm>
              <a:prstGeom prst="rect">
                <a:avLst/>
              </a:prstGeom>
              <a:blipFill>
                <a:blip r:embed="rId5"/>
                <a:stretch>
                  <a:fillRect t="-71014" b="-84058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1988149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1160</TotalTime>
  <Words>469</Words>
  <Application>Microsoft Office PowerPoint</Application>
  <PresentationFormat>Широкоэкранный</PresentationFormat>
  <Paragraphs>104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Calibri</vt:lpstr>
      <vt:lpstr>Calibri Light</vt:lpstr>
      <vt:lpstr>Cambria Math</vt:lpstr>
      <vt:lpstr>Times New Roman</vt:lpstr>
      <vt:lpstr>Wingdings</vt:lpstr>
      <vt:lpstr>Ретро</vt:lpstr>
      <vt:lpstr>Исследование методов дискретного логарифмирования</vt:lpstr>
      <vt:lpstr>Актуальность</vt:lpstr>
      <vt:lpstr>Цель и задачи</vt:lpstr>
      <vt:lpstr>Технологии</vt:lpstr>
      <vt:lpstr>Дискретное логарифмирование</vt:lpstr>
      <vt:lpstr> Классификация</vt:lpstr>
      <vt:lpstr>Алгоритм Шенкса</vt:lpstr>
      <vt:lpstr>Алгоритм Полига-Хеллмана</vt:lpstr>
      <vt:lpstr>Ро-метод Полларда</vt:lpstr>
      <vt:lpstr>Алгоритм Адлемана</vt:lpstr>
      <vt:lpstr>Алгоритм COS</vt:lpstr>
      <vt:lpstr>Решето числового поля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методов дискретного логарифмирования</dc:title>
  <dc:creator>Гусев Виталий Евгеньевич</dc:creator>
  <cp:lastModifiedBy>Гусев Виталий Евгеньевич</cp:lastModifiedBy>
  <cp:revision>163</cp:revision>
  <dcterms:created xsi:type="dcterms:W3CDTF">2025-05-09T18:43:31Z</dcterms:created>
  <dcterms:modified xsi:type="dcterms:W3CDTF">2025-06-29T15:28:50Z</dcterms:modified>
</cp:coreProperties>
</file>