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70" r:id="rId6"/>
    <p:sldId id="271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>
        <p:scale>
          <a:sx n="100" d="100"/>
          <a:sy n="100" d="100"/>
        </p:scale>
        <p:origin x="981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42;&#1050;&#1056;\&#1047;&#1072;&#1097;&#1080;&#1090;&#1072;%20&#1042;&#1050;&#1056;\&#1044;&#1083;&#1103;%20&#1089;&#1076;&#1072;&#1095;&#1080;%20&#1042;&#1050;&#1056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42;&#1050;&#1056;\&#1047;&#1072;&#1097;&#1080;&#1090;&#1072;%20&#1042;&#1050;&#1056;\&#1044;&#1083;&#1103;%20&#1089;&#1076;&#1072;&#1095;&#1080;%20&#1042;&#1050;&#1056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42;&#1050;&#1056;\&#1047;&#1072;&#1097;&#1080;&#1090;&#1072;%20&#1042;&#1050;&#1056;\&#1044;&#1083;&#1103;%20&#1089;&#1076;&#1072;&#1095;&#1080;%20&#1042;&#1050;&#1056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42;&#1050;&#1056;\&#1047;&#1072;&#1097;&#1080;&#1090;&#1072;%20&#1042;&#1050;&#1056;\&#1044;&#1083;&#1103;%20&#1089;&#1076;&#1072;&#1095;&#1080;%20&#1042;&#1050;&#1056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42;&#1050;&#1056;\&#1047;&#1072;&#1097;&#1080;&#1090;&#1072;%20&#1042;&#1050;&#1056;\&#1044;&#1083;&#1103;%20&#1089;&#1076;&#1072;&#1095;&#1080;%20&#1042;&#1050;&#1056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Среднее затраченное время</a:t>
            </a:r>
            <a:r>
              <a:rPr lang="ru-RU" baseline="0"/>
              <a:t> алгоритма Шенкса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Sheet1!$B$5:$B$7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Sheet1!$C$5:$C$7</c:f>
              <c:numCache>
                <c:formatCode>General</c:formatCode>
                <c:ptCount val="3"/>
                <c:pt idx="0">
                  <c:v>2.2999999999999998</c:v>
                </c:pt>
                <c:pt idx="1">
                  <c:v>1490964</c:v>
                </c:pt>
                <c:pt idx="2">
                  <c:v>1425066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BE-42C6-9A6F-A8FBE631B5FA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Sheet1!$B$5:$B$7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Sheet1!$D$5:$D$7</c:f>
              <c:numCache>
                <c:formatCode>General</c:formatCode>
                <c:ptCount val="3"/>
                <c:pt idx="0">
                  <c:v>29.6</c:v>
                </c:pt>
                <c:pt idx="1">
                  <c:v>1345435.2</c:v>
                </c:pt>
                <c:pt idx="2">
                  <c:v>1251860.3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BE-42C6-9A6F-A8FBE631B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115328"/>
        <c:axId val="533117824"/>
      </c:barChart>
      <c:catAx>
        <c:axId val="53311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3117824"/>
        <c:crosses val="autoZero"/>
        <c:auto val="1"/>
        <c:lblAlgn val="ctr"/>
        <c:lblOffset val="100"/>
        <c:noMultiLvlLbl val="0"/>
      </c:catAx>
      <c:valAx>
        <c:axId val="53311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311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</a:t>
            </a:r>
            <a:r>
              <a:rPr lang="en-US" sz="1800" b="0" i="0" baseline="0">
                <a:effectLst/>
              </a:rPr>
              <a:t>COS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Sheet1!$G$125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Sheet1!$F$126:$F$128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Sheet1!$G$126:$G$128</c:f>
              <c:numCache>
                <c:formatCode>General</c:formatCode>
                <c:ptCount val="3"/>
                <c:pt idx="0">
                  <c:v>1724321.6</c:v>
                </c:pt>
                <c:pt idx="1">
                  <c:v>677234381.60000002</c:v>
                </c:pt>
                <c:pt idx="2">
                  <c:v>249873191.19999999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D9-47B3-AB9D-8DA28C2A04BB}"/>
            </c:ext>
          </c:extLst>
        </c:ser>
        <c:ser>
          <c:idx val="1"/>
          <c:order val="1"/>
          <c:tx>
            <c:strRef>
              <c:f>Sheet1!$H$125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Sheet1!$F$126:$F$128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Sheet1!$H$126:$H$128</c:f>
              <c:numCache>
                <c:formatCode>General</c:formatCode>
                <c:ptCount val="3"/>
                <c:pt idx="0">
                  <c:v>103210.5</c:v>
                </c:pt>
                <c:pt idx="1">
                  <c:v>449507381.60000002</c:v>
                </c:pt>
                <c:pt idx="2">
                  <c:v>228445591.19999999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D9-47B3-AB9D-8DA28C2A0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9240688"/>
        <c:axId val="619241104"/>
      </c:barChart>
      <c:catAx>
        <c:axId val="61924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9241104"/>
        <c:crosses val="autoZero"/>
        <c:auto val="1"/>
        <c:lblAlgn val="ctr"/>
        <c:lblOffset val="100"/>
        <c:noMultiLvlLbl val="0"/>
      </c:catAx>
      <c:valAx>
        <c:axId val="61924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924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решето числового поля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Sheet1!$C$155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Sheet1!$B$156:$B$158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Sheet1!$C$156:$C$158</c:f>
              <c:numCache>
                <c:formatCode>General</c:formatCode>
                <c:ptCount val="3"/>
                <c:pt idx="0">
                  <c:v>45759.9</c:v>
                </c:pt>
                <c:pt idx="1">
                  <c:v>560759.9</c:v>
                </c:pt>
                <c:pt idx="2">
                  <c:v>5864289.9000000004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7-42B5-A204-7F47CDDDE106}"/>
            </c:ext>
          </c:extLst>
        </c:ser>
        <c:ser>
          <c:idx val="1"/>
          <c:order val="1"/>
          <c:tx>
            <c:strRef>
              <c:f>Sheet1!$D$155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Sheet1!$B$156:$B$158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Sheet1!$D$156:$D$158</c:f>
              <c:numCache>
                <c:formatCode>General</c:formatCode>
                <c:ptCount val="3"/>
                <c:pt idx="0">
                  <c:v>61759.9</c:v>
                </c:pt>
                <c:pt idx="1">
                  <c:v>503219.9</c:v>
                </c:pt>
                <c:pt idx="2">
                  <c:v>4543219.9000000004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77-42B5-A204-7F47CDDDE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87456"/>
        <c:axId val="183480800"/>
      </c:barChart>
      <c:catAx>
        <c:axId val="18348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80800"/>
        <c:crosses val="autoZero"/>
        <c:auto val="1"/>
        <c:lblAlgn val="ctr"/>
        <c:lblOffset val="100"/>
        <c:noMultiLvlLbl val="0"/>
      </c:catAx>
      <c:valAx>
        <c:axId val="18348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8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решето числового поля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Sheet1!$G$155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Sheet1!$F$156:$F$158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Sheet1!$G$156:$G$158</c:f>
              <c:numCache>
                <c:formatCode>General</c:formatCode>
                <c:ptCount val="3"/>
                <c:pt idx="0">
                  <c:v>357611</c:v>
                </c:pt>
                <c:pt idx="1">
                  <c:v>3945611</c:v>
                </c:pt>
                <c:pt idx="2">
                  <c:v>39480111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CE-43AD-A513-1A43BEF970AA}"/>
            </c:ext>
          </c:extLst>
        </c:ser>
        <c:ser>
          <c:idx val="1"/>
          <c:order val="1"/>
          <c:tx>
            <c:strRef>
              <c:f>Sheet1!$H$155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Sheet1!$F$156:$F$158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Sheet1!$H$156:$H$158</c:f>
              <c:numCache>
                <c:formatCode>General</c:formatCode>
                <c:ptCount val="3"/>
                <c:pt idx="0">
                  <c:v>352829</c:v>
                </c:pt>
                <c:pt idx="1">
                  <c:v>3672829</c:v>
                </c:pt>
                <c:pt idx="2">
                  <c:v>38479829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CE-43AD-A513-1A43BEF97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99104"/>
        <c:axId val="183507424"/>
      </c:barChart>
      <c:catAx>
        <c:axId val="18349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507424"/>
        <c:crosses val="autoZero"/>
        <c:auto val="1"/>
        <c:lblAlgn val="ctr"/>
        <c:lblOffset val="100"/>
        <c:noMultiLvlLbl val="0"/>
      </c:catAx>
      <c:valAx>
        <c:axId val="18350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9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Шенкса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Sheet1!$F$5:$F$7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Sheet1!$G$5:$G$7</c:f>
              <c:numCache>
                <c:formatCode>General</c:formatCode>
                <c:ptCount val="3"/>
                <c:pt idx="0">
                  <c:v>839996.8</c:v>
                </c:pt>
                <c:pt idx="1">
                  <c:v>7757095.0999999996</c:v>
                </c:pt>
                <c:pt idx="2">
                  <c:v>5565480.5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79-41B4-BE86-1C54A5A9D3AE}"/>
            </c:ext>
          </c:extLst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Sheet1!$F$5:$F$7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Sheet1!$H$5:$H$7</c:f>
              <c:numCache>
                <c:formatCode>General</c:formatCode>
                <c:ptCount val="3"/>
                <c:pt idx="0">
                  <c:v>320996.8</c:v>
                </c:pt>
                <c:pt idx="1">
                  <c:v>6651530.2999999998</c:v>
                </c:pt>
                <c:pt idx="2">
                  <c:v>4271542.9000000004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79-41B4-BE86-1C54A5A9D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7775088"/>
        <c:axId val="2027774256"/>
      </c:barChart>
      <c:catAx>
        <c:axId val="202777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7774256"/>
        <c:crosses val="autoZero"/>
        <c:auto val="1"/>
        <c:lblAlgn val="ctr"/>
        <c:lblOffset val="100"/>
        <c:noMultiLvlLbl val="0"/>
      </c:catAx>
      <c:valAx>
        <c:axId val="20277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777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Полига-Хеллмана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Sheet1!$C$31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Sheet1!$B$32:$B$34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Sheet1!$C$32:$C$34</c:f>
              <c:numCache>
                <c:formatCode>General</c:formatCode>
                <c:ptCount val="3"/>
                <c:pt idx="0">
                  <c:v>1.7</c:v>
                </c:pt>
                <c:pt idx="1">
                  <c:v>8569.7000000000007</c:v>
                </c:pt>
                <c:pt idx="2">
                  <c:v>7412.3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EC-4603-B1E3-8D4A7BC810CA}"/>
            </c:ext>
          </c:extLst>
        </c:ser>
        <c:ser>
          <c:idx val="1"/>
          <c:order val="1"/>
          <c:tx>
            <c:strRef>
              <c:f>Sheet1!$D$31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Sheet1!$B$32:$B$34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Sheet1!$D$32:$D$34</c:f>
              <c:numCache>
                <c:formatCode>General</c:formatCode>
                <c:ptCount val="3"/>
                <c:pt idx="0">
                  <c:v>2.2000000000000002</c:v>
                </c:pt>
                <c:pt idx="1">
                  <c:v>8433.1</c:v>
                </c:pt>
                <c:pt idx="2">
                  <c:v>7373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EC-4603-B1E3-8D4A7BC81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77888"/>
        <c:axId val="183482464"/>
      </c:barChart>
      <c:catAx>
        <c:axId val="18347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82464"/>
        <c:crosses val="autoZero"/>
        <c:auto val="1"/>
        <c:lblAlgn val="ctr"/>
        <c:lblOffset val="100"/>
        <c:noMultiLvlLbl val="0"/>
      </c:catAx>
      <c:valAx>
        <c:axId val="18348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7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Полига-Хеллмана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Sheet1!$G$31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Sheet1!$F$32:$F$34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Sheet1!$G$32:$G$34</c:f>
              <c:numCache>
                <c:formatCode>General</c:formatCode>
                <c:ptCount val="3"/>
                <c:pt idx="0">
                  <c:v>470347.2</c:v>
                </c:pt>
                <c:pt idx="1">
                  <c:v>57336854.399999999</c:v>
                </c:pt>
                <c:pt idx="2">
                  <c:v>23034360.800000001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6E-407B-94BC-25E93A549A9F}"/>
            </c:ext>
          </c:extLst>
        </c:ser>
        <c:ser>
          <c:idx val="1"/>
          <c:order val="1"/>
          <c:tx>
            <c:strRef>
              <c:f>Sheet1!$H$31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Sheet1!$F$32:$F$34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Sheet1!$H$32:$H$34</c:f>
              <c:numCache>
                <c:formatCode>General</c:formatCode>
                <c:ptCount val="3"/>
                <c:pt idx="0">
                  <c:v>1187198.7</c:v>
                </c:pt>
                <c:pt idx="1">
                  <c:v>1856098.4</c:v>
                </c:pt>
                <c:pt idx="2">
                  <c:v>22314496.800000001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6E-407B-94BC-25E93A549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836720"/>
        <c:axId val="529835056"/>
      </c:barChart>
      <c:catAx>
        <c:axId val="52983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835056"/>
        <c:crosses val="autoZero"/>
        <c:auto val="1"/>
        <c:lblAlgn val="ctr"/>
        <c:lblOffset val="100"/>
        <c:noMultiLvlLbl val="0"/>
      </c:catAx>
      <c:valAx>
        <c:axId val="5298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83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ро-метод Полларда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Sheet1!$C$62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Sheet1!$B$63:$B$65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Sheet1!$C$63:$C$65</c:f>
              <c:numCache>
                <c:formatCode>General</c:formatCode>
                <c:ptCount val="3"/>
                <c:pt idx="0">
                  <c:v>1.7</c:v>
                </c:pt>
                <c:pt idx="1">
                  <c:v>1.9</c:v>
                </c:pt>
                <c:pt idx="2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4-4D27-86CA-CB713D347C57}"/>
            </c:ext>
          </c:extLst>
        </c:ser>
        <c:ser>
          <c:idx val="1"/>
          <c:order val="1"/>
          <c:tx>
            <c:strRef>
              <c:f>Sheet1!$D$62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Sheet1!$B$63:$B$65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Sheet1!$D$63:$D$65</c:f>
              <c:numCache>
                <c:formatCode>General</c:formatCode>
                <c:ptCount val="3"/>
                <c:pt idx="0">
                  <c:v>1.3</c:v>
                </c:pt>
                <c:pt idx="1">
                  <c:v>3.1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94-4D27-86CA-CB713D347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082320"/>
        <c:axId val="529083152"/>
      </c:barChart>
      <c:catAx>
        <c:axId val="52908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083152"/>
        <c:crosses val="autoZero"/>
        <c:auto val="1"/>
        <c:lblAlgn val="ctr"/>
        <c:lblOffset val="100"/>
        <c:noMultiLvlLbl val="0"/>
      </c:catAx>
      <c:valAx>
        <c:axId val="52908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08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ро-метод Полларда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Sheet1!$G$62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Sheet1!$F$63:$F$65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Sheet1!$G$63:$G$65</c:f>
              <c:numCache>
                <c:formatCode>General</c:formatCode>
                <c:ptCount val="3"/>
                <c:pt idx="0">
                  <c:v>7989.8</c:v>
                </c:pt>
                <c:pt idx="1">
                  <c:v>160086.39999999999</c:v>
                </c:pt>
                <c:pt idx="2">
                  <c:v>7260.5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F-4542-94D8-13BF889A2BC4}"/>
            </c:ext>
          </c:extLst>
        </c:ser>
        <c:ser>
          <c:idx val="1"/>
          <c:order val="1"/>
          <c:tx>
            <c:strRef>
              <c:f>Sheet1!$H$62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Sheet1!$F$63:$F$65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Sheet1!$H$63:$H$65</c:f>
              <c:numCache>
                <c:formatCode>General</c:formatCode>
                <c:ptCount val="3"/>
                <c:pt idx="0">
                  <c:v>79957.600000000006</c:v>
                </c:pt>
                <c:pt idx="1">
                  <c:v>577610.67000000004</c:v>
                </c:pt>
                <c:pt idx="2">
                  <c:v>152377.70000000001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5F-4542-94D8-13BF889A2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541024"/>
        <c:axId val="625239184"/>
      </c:barChart>
      <c:catAx>
        <c:axId val="17954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5239184"/>
        <c:crosses val="autoZero"/>
        <c:auto val="1"/>
        <c:lblAlgn val="ctr"/>
        <c:lblOffset val="100"/>
        <c:noMultiLvlLbl val="0"/>
      </c:catAx>
      <c:valAx>
        <c:axId val="62523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54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Адлемана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Sheet1!$C$90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Sheet1!$B$91:$B$93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Sheet1!$C$91:$C$93</c:f>
              <c:numCache>
                <c:formatCode>General</c:formatCode>
                <c:ptCount val="3"/>
                <c:pt idx="0">
                  <c:v>622.9</c:v>
                </c:pt>
                <c:pt idx="1">
                  <c:v>11463.9</c:v>
                </c:pt>
                <c:pt idx="2">
                  <c:v>16879.8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D-4B3C-A3CF-31D16F0F4B2C}"/>
            </c:ext>
          </c:extLst>
        </c:ser>
        <c:ser>
          <c:idx val="1"/>
          <c:order val="1"/>
          <c:tx>
            <c:strRef>
              <c:f>Sheet1!$D$90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Sheet1!$B$91:$B$93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Sheet1!$D$91:$D$93</c:f>
              <c:numCache>
                <c:formatCode>General</c:formatCode>
                <c:ptCount val="3"/>
                <c:pt idx="0">
                  <c:v>808.4</c:v>
                </c:pt>
                <c:pt idx="1">
                  <c:v>4424</c:v>
                </c:pt>
                <c:pt idx="2">
                  <c:v>18803.099999999999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FD-4B3C-A3CF-31D16F0F4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5115584"/>
        <c:axId val="615116000"/>
      </c:barChart>
      <c:catAx>
        <c:axId val="61511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5116000"/>
        <c:crosses val="autoZero"/>
        <c:auto val="1"/>
        <c:lblAlgn val="ctr"/>
        <c:lblOffset val="100"/>
        <c:noMultiLvlLbl val="0"/>
      </c:catAx>
      <c:valAx>
        <c:axId val="61511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511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Адлемана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Sheet1!$G$90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Sheet1!$F$91:$F$93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Sheet1!$G$91:$G$93</c:f>
              <c:numCache>
                <c:formatCode>General</c:formatCode>
                <c:ptCount val="3"/>
                <c:pt idx="0">
                  <c:v>1709321.6</c:v>
                </c:pt>
                <c:pt idx="1">
                  <c:v>238934381.59999999</c:v>
                </c:pt>
                <c:pt idx="2">
                  <c:v>127543191.2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DE-40CC-A195-36441355AA8A}"/>
            </c:ext>
          </c:extLst>
        </c:ser>
        <c:ser>
          <c:idx val="1"/>
          <c:order val="1"/>
          <c:tx>
            <c:strRef>
              <c:f>Sheet1!$H$90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Sheet1!$F$91:$F$93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Sheet1!$H$91:$H$93</c:f>
              <c:numCache>
                <c:formatCode>General</c:formatCode>
                <c:ptCount val="3"/>
                <c:pt idx="0">
                  <c:v>1185210.5</c:v>
                </c:pt>
                <c:pt idx="1">
                  <c:v>178085915.19999999</c:v>
                </c:pt>
                <c:pt idx="2">
                  <c:v>121695915.2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DE-40CC-A195-36441355A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9919168"/>
        <c:axId val="2029916672"/>
      </c:barChart>
      <c:catAx>
        <c:axId val="202991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9916672"/>
        <c:crosses val="autoZero"/>
        <c:auto val="1"/>
        <c:lblAlgn val="ctr"/>
        <c:lblOffset val="100"/>
        <c:noMultiLvlLbl val="0"/>
      </c:catAx>
      <c:valAx>
        <c:axId val="202991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991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</a:t>
            </a:r>
            <a:r>
              <a:rPr lang="en-US" sz="1800" b="0" i="0" baseline="0">
                <a:effectLst/>
              </a:rPr>
              <a:t>COS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Sheet1!$C$125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Sheet1!$B$126:$B$128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Sheet1!$C$126:$C$128</c:f>
              <c:numCache>
                <c:formatCode>General</c:formatCode>
                <c:ptCount val="3"/>
                <c:pt idx="0">
                  <c:v>902.9</c:v>
                </c:pt>
                <c:pt idx="1">
                  <c:v>65953.899999999994</c:v>
                </c:pt>
                <c:pt idx="2">
                  <c:v>55679.8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3F-44EE-889D-9BE49C867139}"/>
            </c:ext>
          </c:extLst>
        </c:ser>
        <c:ser>
          <c:idx val="1"/>
          <c:order val="1"/>
          <c:tx>
            <c:strRef>
              <c:f>Sheet1!$D$125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Sheet1!$B$126:$B$128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Sheet1!$D$126:$D$128</c:f>
              <c:numCache>
                <c:formatCode>General</c:formatCode>
                <c:ptCount val="3"/>
                <c:pt idx="0">
                  <c:v>896.4</c:v>
                </c:pt>
                <c:pt idx="1">
                  <c:v>32793.9</c:v>
                </c:pt>
                <c:pt idx="2">
                  <c:v>34209.800000000003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3F-44EE-889D-9BE49C867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8284016"/>
        <c:axId val="628285680"/>
      </c:barChart>
      <c:catAx>
        <c:axId val="62828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8285680"/>
        <c:crosses val="autoZero"/>
        <c:auto val="1"/>
        <c:lblAlgn val="ctr"/>
        <c:lblOffset val="100"/>
        <c:noMultiLvlLbl val="0"/>
      </c:catAx>
      <c:valAx>
        <c:axId val="6282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828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2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83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3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19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8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79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28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16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D4D28D-903D-401E-A76F-F65C78C2B95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1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28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D4D28D-903D-401E-A76F-F65C78C2B95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4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B9C7B-F05B-44FB-B581-830E219FF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cs typeface="Times New Roman" panose="02020603050405020304" pitchFamily="18" charset="0"/>
              </a:rPr>
              <a:t>Исследование методов дискретного логарифмирования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7ED2FD-3442-4BCD-B551-E2A134950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4820" y="4415988"/>
            <a:ext cx="8732304" cy="1880804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Гусев Виталий Евгеньевич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09-335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канд. тех. наук, доцент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Мубараков Булат </a:t>
            </a:r>
            <a:r>
              <a:rPr lang="ru-RU" dirty="0" err="1">
                <a:latin typeface="+mn-lt"/>
                <a:cs typeface="Times New Roman" panose="02020603050405020304" pitchFamily="18" charset="0"/>
              </a:rPr>
              <a:t>Газинурович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D03B7-2AF2-4A6A-B907-38191B27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cs typeface="Times New Roman" panose="02020603050405020304" pitchFamily="18" charset="0"/>
              </a:rPr>
              <a:t>Адлемана</a:t>
            </a:r>
            <a:endParaRPr 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3342DD26-FB2A-4DFC-BC8D-ECFF95E90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785599"/>
              </p:ext>
            </p:extLst>
          </p:nvPr>
        </p:nvGraphicFramePr>
        <p:xfrm>
          <a:off x="-1" y="1967866"/>
          <a:ext cx="6095999" cy="3810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D8800D42-2BBE-498E-81DD-7780E6393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543732"/>
              </p:ext>
            </p:extLst>
          </p:nvPr>
        </p:nvGraphicFramePr>
        <p:xfrm>
          <a:off x="6096001" y="1967866"/>
          <a:ext cx="6096000" cy="3810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8282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F828-A93D-4B56-806A-0417243B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en-US" dirty="0">
                <a:cs typeface="Times New Roman" panose="02020603050405020304" pitchFamily="18" charset="0"/>
              </a:rPr>
              <a:t>COS</a:t>
            </a:r>
            <a:endParaRPr 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89F42D0B-5647-4689-9B6B-B7CF0D252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668651"/>
              </p:ext>
            </p:extLst>
          </p:nvPr>
        </p:nvGraphicFramePr>
        <p:xfrm>
          <a:off x="0" y="1995602"/>
          <a:ext cx="6096000" cy="3802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5EF9F23B-D275-4E48-8E59-FAA920F07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568606"/>
              </p:ext>
            </p:extLst>
          </p:nvPr>
        </p:nvGraphicFramePr>
        <p:xfrm>
          <a:off x="6096001" y="1995601"/>
          <a:ext cx="6096000" cy="3802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269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1A120-6C29-42C6-BE91-8BA57166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Решето числового поля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40ECF976-F1DA-47C6-81A8-A2370373A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4357394"/>
              </p:ext>
            </p:extLst>
          </p:nvPr>
        </p:nvGraphicFramePr>
        <p:xfrm>
          <a:off x="0" y="2088197"/>
          <a:ext cx="6096000" cy="378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44A64988-745B-4569-A6AD-41A579C5E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045503"/>
              </p:ext>
            </p:extLst>
          </p:nvPr>
        </p:nvGraphicFramePr>
        <p:xfrm>
          <a:off x="6096000" y="2088197"/>
          <a:ext cx="6096000" cy="378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4821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62954-9799-4742-9579-5552774E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Заключение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B1B7462F-0A12-452E-ACBC-87BE799C7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69668"/>
              </p:ext>
            </p:extLst>
          </p:nvPr>
        </p:nvGraphicFramePr>
        <p:xfrm>
          <a:off x="0" y="1737360"/>
          <a:ext cx="12192000" cy="42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675628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882661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817463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14130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704974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180851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952678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96637868"/>
                    </a:ext>
                  </a:extLst>
                </a:gridCol>
              </a:tblGrid>
              <a:tr h="94712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Алгоритм </a:t>
                      </a:r>
                      <a:r>
                        <a:rPr lang="ru-RU" dirty="0" err="1"/>
                        <a:t>Шенкса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Алгоритм </a:t>
                      </a:r>
                      <a:r>
                        <a:rPr lang="ru-RU" dirty="0" err="1"/>
                        <a:t>Полига-Хеллмана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Алгоритм </a:t>
                      </a:r>
                      <a:r>
                        <a:rPr lang="ru-RU" dirty="0" err="1"/>
                        <a:t>Адлемана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Алгоритм </a:t>
                      </a:r>
                      <a:r>
                        <a:rPr lang="en-US" dirty="0"/>
                        <a:t>COS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Ро</a:t>
                      </a:r>
                      <a:r>
                        <a:rPr lang="ru-RU" dirty="0"/>
                        <a:t>-метод </a:t>
                      </a:r>
                      <a:r>
                        <a:rPr lang="ru-RU" dirty="0" err="1"/>
                        <a:t>Полларда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Решето числового поля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58797"/>
                  </a:ext>
                </a:extLst>
              </a:tr>
              <a:tr h="885203">
                <a:tc>
                  <a:txBody>
                    <a:bodyPr/>
                    <a:lstStyle/>
                    <a:p>
                      <a:r>
                        <a:rPr lang="en-US" dirty="0"/>
                        <a:t>g, p, A – 16 </a:t>
                      </a:r>
                      <a:r>
                        <a:rPr lang="ru-RU" dirty="0"/>
                        <a:t>бит</a:t>
                      </a:r>
                    </a:p>
                    <a:p>
                      <a:r>
                        <a:rPr lang="en-US" dirty="0"/>
                        <a:t>a – 8 </a:t>
                      </a:r>
                      <a:r>
                        <a:rPr lang="ru-RU" dirty="0"/>
                        <a:t>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0" dirty="0"/>
                        <a:t>+ </a:t>
                      </a:r>
                      <a:r>
                        <a:rPr lang="en-US" sz="4400" b="0" dirty="0"/>
                        <a:t>/ +</a:t>
                      </a:r>
                      <a:endParaRPr lang="ru-RU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 - / -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-</a:t>
                      </a:r>
                      <a:r>
                        <a:rPr lang="ru-RU" sz="4400" dirty="0"/>
                        <a:t>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-</a:t>
                      </a:r>
                      <a:r>
                        <a:rPr lang="ru-RU" sz="4400" dirty="0"/>
                        <a:t>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– 64 </a:t>
                      </a:r>
                      <a:r>
                        <a:rPr lang="ru-RU" dirty="0"/>
                        <a:t>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 + / -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-</a:t>
                      </a:r>
                      <a:r>
                        <a:rPr lang="ru-RU" sz="4400" dirty="0"/>
                        <a:t>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25508"/>
                  </a:ext>
                </a:extLst>
              </a:tr>
              <a:tr h="1150763">
                <a:tc>
                  <a:txBody>
                    <a:bodyPr/>
                    <a:lstStyle/>
                    <a:p>
                      <a:r>
                        <a:rPr lang="en-US" dirty="0"/>
                        <a:t>g, p, A – 32 </a:t>
                      </a:r>
                      <a:r>
                        <a:rPr lang="ru-RU" dirty="0"/>
                        <a:t>бит</a:t>
                      </a:r>
                    </a:p>
                    <a:p>
                      <a:r>
                        <a:rPr lang="en-US" dirty="0"/>
                        <a:t>a – 8 </a:t>
                      </a:r>
                      <a:r>
                        <a:rPr lang="ru-RU" dirty="0"/>
                        <a:t>бит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 – </a:t>
                      </a:r>
                      <a:r>
                        <a:rPr lang="ru-RU" dirty="0"/>
                        <a:t>128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бит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 - / -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18780"/>
                  </a:ext>
                </a:extLst>
              </a:tr>
              <a:tr h="1150763">
                <a:tc>
                  <a:txBody>
                    <a:bodyPr/>
                    <a:lstStyle/>
                    <a:p>
                      <a:r>
                        <a:rPr lang="en-US" dirty="0"/>
                        <a:t>g, p, A – 32 </a:t>
                      </a:r>
                      <a:r>
                        <a:rPr lang="ru-RU" dirty="0"/>
                        <a:t>бит</a:t>
                      </a:r>
                    </a:p>
                    <a:p>
                      <a:r>
                        <a:rPr lang="en-US" dirty="0"/>
                        <a:t>a – 16 </a:t>
                      </a:r>
                      <a:r>
                        <a:rPr lang="ru-RU" dirty="0"/>
                        <a:t>бит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-</a:t>
                      </a:r>
                      <a:r>
                        <a:rPr lang="ru-RU" sz="4400" dirty="0"/>
                        <a:t>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-</a:t>
                      </a:r>
                      <a:r>
                        <a:rPr lang="ru-RU" sz="4400" dirty="0"/>
                        <a:t>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 – </a:t>
                      </a:r>
                      <a:r>
                        <a:rPr lang="ru-RU" dirty="0"/>
                        <a:t>256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бит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 + / -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095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F7E18F-C774-4C92-B7B1-755D7EA3D6AA}"/>
              </a:ext>
            </a:extLst>
          </p:cNvPr>
          <p:cNvSpPr txBox="1"/>
          <p:nvPr/>
        </p:nvSpPr>
        <p:spPr>
          <a:xfrm>
            <a:off x="0" y="5961415"/>
            <a:ext cx="9344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Лучшие показатели </a:t>
            </a:r>
            <a:r>
              <a:rPr lang="ru-RU" b="1" i="1" dirty="0"/>
              <a:t>«Скорость</a:t>
            </a:r>
            <a:r>
              <a:rPr lang="en-US" b="1" i="1" dirty="0"/>
              <a:t>/</a:t>
            </a:r>
            <a:r>
              <a:rPr lang="ru-RU" b="1" i="1" dirty="0"/>
              <a:t>Время»</a:t>
            </a:r>
            <a:r>
              <a:rPr lang="ru-RU" i="1" dirty="0"/>
              <a:t> модифицированных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292950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B1F915B-D939-47D6-A0EA-E2355557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7077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07A5A-8739-482D-8F94-82378F0C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7BC75B1-6821-426B-B372-8C1407D6C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4" y="2895599"/>
            <a:ext cx="4624054" cy="25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B87008F8-6B1B-4832-A36E-E3DE199A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57" y="2729768"/>
            <a:ext cx="4446646" cy="28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008EC3-21AC-4474-BE3A-7208F99DAB98}"/>
              </a:ext>
            </a:extLst>
          </p:cNvPr>
          <p:cNvSpPr txBox="1"/>
          <p:nvPr/>
        </p:nvSpPr>
        <p:spPr>
          <a:xfrm>
            <a:off x="700934" y="19471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cs typeface="Times New Roman" panose="02020603050405020304" pitchFamily="18" charset="0"/>
              </a:rPr>
              <a:t>Схема выработки общего ключа </a:t>
            </a:r>
            <a:r>
              <a:rPr lang="ru-RU" i="1" dirty="0" err="1">
                <a:cs typeface="Times New Roman" panose="02020603050405020304" pitchFamily="18" charset="0"/>
              </a:rPr>
              <a:t>Диффи-Хеллмана</a:t>
            </a:r>
            <a:endParaRPr lang="ru-RU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44BC5-BEFD-476E-A3DD-BFC2C59E3770}"/>
              </a:ext>
            </a:extLst>
          </p:cNvPr>
          <p:cNvSpPr txBox="1"/>
          <p:nvPr/>
        </p:nvSpPr>
        <p:spPr>
          <a:xfrm>
            <a:off x="6649057" y="1947147"/>
            <a:ext cx="4861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cs typeface="Times New Roman" panose="02020603050405020304" pitchFamily="18" charset="0"/>
              </a:rPr>
              <a:t>Схема электронной подписи Эль-</a:t>
            </a:r>
            <a:r>
              <a:rPr lang="ru-RU" i="1" dirty="0" err="1">
                <a:cs typeface="Times New Roman" panose="02020603050405020304" pitchFamily="18" charset="0"/>
              </a:rPr>
              <a:t>Гамаля</a:t>
            </a:r>
            <a:endParaRPr lang="ru-RU" i="1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14C0270-5A42-4351-B5C7-FF1EE207D39D}"/>
              </a:ext>
            </a:extLst>
          </p:cNvPr>
          <p:cNvCxnSpPr/>
          <p:nvPr/>
        </p:nvCxnSpPr>
        <p:spPr>
          <a:xfrm>
            <a:off x="6126480" y="1737360"/>
            <a:ext cx="0" cy="458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7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CA525-8924-4F8F-9187-34CE6C9E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944D6-65F5-4E37-B594-4BDF0B37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422" y="1737361"/>
            <a:ext cx="9942258" cy="4611436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Целью</a:t>
            </a:r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выпускной работы является исследование и разработка модифицированных алгоритмов дискретного логарифмирования с экспоненциальной и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субэкспоненциальной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сложностью. </a:t>
            </a: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Задачами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выпускной работы являются: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1) реализовать вспомогательные математические функции для проверки алгоритмов дискретного логарифмирования,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2) исследовать и реализовать базовые алгоритмы дискретного логарифмирования,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3) исследовать и реализовать модифицированные алгоритмы дискретного логарифмирования,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4) провести эксперименты и сравнительный анализ на реализованных базовых и модифицированных методах дискретного логарифмирования.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A6C87-AE3A-4F61-90E4-41D8A454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286603"/>
            <a:ext cx="10058400" cy="1450757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F53DC-3286-4DA7-BE42-06746661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851" y="5758815"/>
            <a:ext cx="3122295" cy="40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C# </a:t>
            </a:r>
            <a:r>
              <a:rPr lang="ru-RU" sz="1800" dirty="0">
                <a:cs typeface="Times New Roman" panose="02020603050405020304" pitchFamily="18" charset="0"/>
              </a:rPr>
              <a:t>на </a:t>
            </a:r>
            <a:r>
              <a:rPr lang="en-US" sz="1800" dirty="0">
                <a:cs typeface="Times New Roman" panose="02020603050405020304" pitchFamily="18" charset="0"/>
              </a:rPr>
              <a:t>.NET8 Windows Forms</a:t>
            </a:r>
            <a:endParaRPr lang="ru-RU" sz="1800" dirty="0"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9A6371-5FD4-420B-AAD0-90F39D5AA4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16" y="1779271"/>
            <a:ext cx="5698967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67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73D05-F5CE-4A72-9E4F-11AD58AD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Дискретное логарифмирование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D8E143C-8B51-4D67-BF80-8CE47EAA9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543" y="2833992"/>
                <a:ext cx="7457873" cy="212711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8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8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sz="8800" b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D8E143C-8B51-4D67-BF80-8CE47EAA9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543" y="2833992"/>
                <a:ext cx="7457873" cy="21271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E3085-92CE-CD4B-F784-DE5C21E2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825" y="286603"/>
            <a:ext cx="5081588" cy="1450757"/>
          </a:xfrm>
          <a:ln w="12700">
            <a:noFill/>
          </a:ln>
          <a:effectLst/>
        </p:spPr>
        <p:txBody>
          <a:bodyPr>
            <a:normAutofit/>
          </a:bodyPr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A9FA9-CCE0-08C0-5B50-109F32676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6824" y="3114676"/>
            <a:ext cx="4625339" cy="2543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Алгоритмы с экспоненциальной сложностью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Алгоритм </a:t>
            </a:r>
            <a:r>
              <a:rPr lang="ru-RU" dirty="0" err="1"/>
              <a:t>Шенкса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Алгоритм </a:t>
            </a:r>
            <a:r>
              <a:rPr lang="ru-RU" dirty="0" err="1"/>
              <a:t>Полига</a:t>
            </a:r>
            <a:r>
              <a:rPr lang="ru-RU" dirty="0"/>
              <a:t> — </a:t>
            </a:r>
            <a:r>
              <a:rPr lang="ru-RU" dirty="0" err="1"/>
              <a:t>Хеллмана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 err="1"/>
              <a:t>ро</a:t>
            </a:r>
            <a:r>
              <a:rPr lang="ru-RU" dirty="0"/>
              <a:t>-метод </a:t>
            </a:r>
            <a:r>
              <a:rPr lang="ru-RU" dirty="0" err="1"/>
              <a:t>Полларда</a:t>
            </a:r>
            <a:endParaRPr lang="ru-RU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D1EC9C-3778-10A5-F9A0-EBA791ABB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8040" y="2794098"/>
            <a:ext cx="4625339" cy="2709864"/>
          </a:xfrm>
        </p:spPr>
        <p:txBody>
          <a:bodyPr>
            <a:normAutofit/>
          </a:bodyPr>
          <a:lstStyle/>
          <a:p>
            <a:endParaRPr lang="ru-RU" b="1" dirty="0"/>
          </a:p>
          <a:p>
            <a:r>
              <a:rPr lang="ru-RU" b="1" dirty="0"/>
              <a:t>Алгоритмы с </a:t>
            </a:r>
            <a:r>
              <a:rPr lang="ru-RU" b="1" dirty="0" err="1"/>
              <a:t>субэкспоненциальной</a:t>
            </a:r>
            <a:r>
              <a:rPr lang="ru-RU" b="1" dirty="0"/>
              <a:t> сложностью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Алгоритм </a:t>
            </a:r>
            <a:r>
              <a:rPr lang="ru-RU" dirty="0" err="1"/>
              <a:t>Адлемана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Алгоритм </a:t>
            </a:r>
            <a:r>
              <a:rPr lang="en-US" dirty="0"/>
              <a:t>COS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Решето числового поля</a:t>
            </a:r>
          </a:p>
          <a:p>
            <a:endParaRPr lang="ru-RU" dirty="0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C7CFD36D-2E2B-4C93-9754-EBA769FC67D4}"/>
              </a:ext>
            </a:extLst>
          </p:cNvPr>
          <p:cNvSpPr/>
          <p:nvPr/>
        </p:nvSpPr>
        <p:spPr>
          <a:xfrm rot="2773672">
            <a:off x="3063386" y="1756455"/>
            <a:ext cx="439019" cy="1135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47ED26AB-CADA-4E8F-ACAE-91A8FAFD2423}"/>
              </a:ext>
            </a:extLst>
          </p:cNvPr>
          <p:cNvSpPr/>
          <p:nvPr/>
        </p:nvSpPr>
        <p:spPr>
          <a:xfrm rot="19010136">
            <a:off x="8675850" y="1770530"/>
            <a:ext cx="442137" cy="1135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59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05FEB-9BA0-4BB3-9A85-BD4D02F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cs typeface="Times New Roman" panose="02020603050405020304" pitchFamily="18" charset="0"/>
              </a:rPr>
              <a:t>Шенкса</a:t>
            </a:r>
            <a:endParaRPr 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5DB5C635-E755-4EEB-8401-78165353D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2014889"/>
              </p:ext>
            </p:extLst>
          </p:nvPr>
        </p:nvGraphicFramePr>
        <p:xfrm>
          <a:off x="-1" y="2119247"/>
          <a:ext cx="6095999" cy="378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DD94DFA7-FF62-447B-9591-1CFAD475E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547474"/>
              </p:ext>
            </p:extLst>
          </p:nvPr>
        </p:nvGraphicFramePr>
        <p:xfrm>
          <a:off x="6096000" y="2119248"/>
          <a:ext cx="6096000" cy="378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765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EC4F3-F23E-4641-B1C0-42B374EB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cs typeface="Times New Roman" panose="02020603050405020304" pitchFamily="18" charset="0"/>
              </a:rPr>
              <a:t>Полига-Хеллмана</a:t>
            </a:r>
            <a:endParaRPr 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F81A6888-3B88-4259-963C-24ABEB420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79530"/>
              </p:ext>
            </p:extLst>
          </p:nvPr>
        </p:nvGraphicFramePr>
        <p:xfrm>
          <a:off x="0" y="1926492"/>
          <a:ext cx="6096000" cy="3994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0E7DAC9-C899-45CC-A36C-34B1FEBBA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559203"/>
              </p:ext>
            </p:extLst>
          </p:nvPr>
        </p:nvGraphicFramePr>
        <p:xfrm>
          <a:off x="6096000" y="1926492"/>
          <a:ext cx="6096000" cy="3994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762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0A9C4-8BCF-46AC-BE29-3170FFB9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cs typeface="Times New Roman" panose="02020603050405020304" pitchFamily="18" charset="0"/>
              </a:rPr>
              <a:t>Ро</a:t>
            </a:r>
            <a:r>
              <a:rPr lang="ru-RU" dirty="0">
                <a:cs typeface="Times New Roman" panose="02020603050405020304" pitchFamily="18" charset="0"/>
              </a:rPr>
              <a:t>-метод </a:t>
            </a:r>
            <a:r>
              <a:rPr lang="ru-RU" dirty="0" err="1">
                <a:cs typeface="Times New Roman" panose="02020603050405020304" pitchFamily="18" charset="0"/>
              </a:rPr>
              <a:t>Полларда</a:t>
            </a:r>
            <a:endParaRPr 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1F21ACD3-5E0B-4144-B875-F53C78654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7841972"/>
              </p:ext>
            </p:extLst>
          </p:nvPr>
        </p:nvGraphicFramePr>
        <p:xfrm>
          <a:off x="0" y="1950396"/>
          <a:ext cx="6096000" cy="391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789D35CF-A5BD-4B49-B1CF-7CD83E58E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7014367"/>
              </p:ext>
            </p:extLst>
          </p:nvPr>
        </p:nvGraphicFramePr>
        <p:xfrm>
          <a:off x="6096000" y="1950395"/>
          <a:ext cx="6096000" cy="3918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6198814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1082</TotalTime>
  <Words>360</Words>
  <Application>Microsoft Office PowerPoint</Application>
  <PresentationFormat>Широкоэкранный</PresentationFormat>
  <Paragraphs>85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Cambria Math</vt:lpstr>
      <vt:lpstr>Wingdings</vt:lpstr>
      <vt:lpstr>Ретро</vt:lpstr>
      <vt:lpstr>Исследование методов дискретного логарифмирования</vt:lpstr>
      <vt:lpstr>Актуальность</vt:lpstr>
      <vt:lpstr>Цель и задачи</vt:lpstr>
      <vt:lpstr>Технологии</vt:lpstr>
      <vt:lpstr>Дискретное логарифмирование</vt:lpstr>
      <vt:lpstr> Классификация</vt:lpstr>
      <vt:lpstr>Алгоритм Шенкса</vt:lpstr>
      <vt:lpstr>Алгоритм Полига-Хеллмана</vt:lpstr>
      <vt:lpstr>Ро-метод Полларда</vt:lpstr>
      <vt:lpstr>Алгоритм Адлемана</vt:lpstr>
      <vt:lpstr>Алгоритм COS</vt:lpstr>
      <vt:lpstr>Решето числового поля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дискретного логарифмирования</dc:title>
  <dc:creator>Гусев Виталий Евгеньевич</dc:creator>
  <cp:lastModifiedBy>Гусев Виталий Евгеньевич</cp:lastModifiedBy>
  <cp:revision>139</cp:revision>
  <dcterms:created xsi:type="dcterms:W3CDTF">2025-05-09T18:43:31Z</dcterms:created>
  <dcterms:modified xsi:type="dcterms:W3CDTF">2025-06-19T17:30:05Z</dcterms:modified>
</cp:coreProperties>
</file>