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0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Среднее затраченное время</a:t>
            </a:r>
            <a:r>
              <a:rPr lang="ru-RU" baseline="0"/>
              <a:t> алгоритма Шенкса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Sheet1!$B$5:$B$7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1490964</c:v>
                </c:pt>
                <c:pt idx="2">
                  <c:v>1425066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E-42C6-9A6F-A8FBE631B5FA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Sheet1!$B$5:$B$7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Sheet1!$D$5:$D$7</c:f>
              <c:numCache>
                <c:formatCode>General</c:formatCode>
                <c:ptCount val="3"/>
                <c:pt idx="0">
                  <c:v>29.6</c:v>
                </c:pt>
                <c:pt idx="1">
                  <c:v>1345435.2</c:v>
                </c:pt>
                <c:pt idx="2">
                  <c:v>1251860.3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BE-42C6-9A6F-A8FBE631B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115328"/>
        <c:axId val="533117824"/>
      </c:barChart>
      <c:catAx>
        <c:axId val="5331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3117824"/>
        <c:crosses val="autoZero"/>
        <c:auto val="1"/>
        <c:lblAlgn val="ctr"/>
        <c:lblOffset val="100"/>
        <c:noMultiLvlLbl val="0"/>
      </c:catAx>
      <c:valAx>
        <c:axId val="5331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31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</a:t>
            </a:r>
            <a:r>
              <a:rPr lang="en-US" sz="1800" b="0" i="0" baseline="0">
                <a:effectLst/>
              </a:rPr>
              <a:t>COS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Sheet1!$G$125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Sheet1!$F$126:$F$128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Sheet1!$G$126:$G$128</c:f>
              <c:numCache>
                <c:formatCode>General</c:formatCode>
                <c:ptCount val="3"/>
                <c:pt idx="0">
                  <c:v>1724321.6</c:v>
                </c:pt>
                <c:pt idx="1">
                  <c:v>677234381.60000002</c:v>
                </c:pt>
                <c:pt idx="2">
                  <c:v>249873191.19999999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D0-474B-A216-EDE868EC2D17}"/>
            </c:ext>
          </c:extLst>
        </c:ser>
        <c:ser>
          <c:idx val="1"/>
          <c:order val="1"/>
          <c:tx>
            <c:strRef>
              <c:f>Sheet1!$H$125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Sheet1!$F$126:$F$128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Sheet1!$H$126:$H$128</c:f>
              <c:numCache>
                <c:formatCode>General</c:formatCode>
                <c:ptCount val="3"/>
                <c:pt idx="0">
                  <c:v>196429210.5</c:v>
                </c:pt>
                <c:pt idx="1">
                  <c:v>6158834381.6000004</c:v>
                </c:pt>
                <c:pt idx="2">
                  <c:v>1803543191.2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D0-474B-A216-EDE868EC2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9240688"/>
        <c:axId val="619241104"/>
      </c:barChart>
      <c:catAx>
        <c:axId val="61924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9241104"/>
        <c:crosses val="autoZero"/>
        <c:auto val="1"/>
        <c:lblAlgn val="ctr"/>
        <c:lblOffset val="100"/>
        <c:noMultiLvlLbl val="0"/>
      </c:catAx>
      <c:valAx>
        <c:axId val="61924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924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решето числового поля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Sheet1!$C$155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Sheet1!$B$156:$B$158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Sheet1!$C$156:$C$158</c:f>
              <c:numCache>
                <c:formatCode>General</c:formatCode>
                <c:ptCount val="3"/>
                <c:pt idx="0">
                  <c:v>45759.9</c:v>
                </c:pt>
                <c:pt idx="1">
                  <c:v>560759.9</c:v>
                </c:pt>
                <c:pt idx="2">
                  <c:v>5864289.9000000004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D-4350-809F-5DA441C00F4D}"/>
            </c:ext>
          </c:extLst>
        </c:ser>
        <c:ser>
          <c:idx val="1"/>
          <c:order val="1"/>
          <c:tx>
            <c:strRef>
              <c:f>Sheet1!$D$155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Sheet1!$B$156:$B$158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Sheet1!$D$156:$D$158</c:f>
              <c:numCache>
                <c:formatCode>General</c:formatCode>
                <c:ptCount val="3"/>
                <c:pt idx="0">
                  <c:v>61759.9</c:v>
                </c:pt>
                <c:pt idx="1">
                  <c:v>603219.9</c:v>
                </c:pt>
                <c:pt idx="2">
                  <c:v>7543219.9000000004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2D-4350-809F-5DA441C00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87456"/>
        <c:axId val="183480800"/>
      </c:barChart>
      <c:catAx>
        <c:axId val="18348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0800"/>
        <c:crosses val="autoZero"/>
        <c:auto val="1"/>
        <c:lblAlgn val="ctr"/>
        <c:lblOffset val="100"/>
        <c:noMultiLvlLbl val="0"/>
      </c:catAx>
      <c:valAx>
        <c:axId val="18348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решето числового поля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Sheet1!$G$155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Sheet1!$F$156:$F$158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Sheet1!$G$156:$G$158</c:f>
              <c:numCache>
                <c:formatCode>General</c:formatCode>
                <c:ptCount val="3"/>
                <c:pt idx="0">
                  <c:v>357611</c:v>
                </c:pt>
                <c:pt idx="1">
                  <c:v>3945611</c:v>
                </c:pt>
                <c:pt idx="2">
                  <c:v>39480111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B-4589-BB15-03132DC31F76}"/>
            </c:ext>
          </c:extLst>
        </c:ser>
        <c:ser>
          <c:idx val="1"/>
          <c:order val="1"/>
          <c:tx>
            <c:strRef>
              <c:f>Sheet1!$H$155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Sheet1!$F$156:$F$158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Sheet1!$H$156:$H$158</c:f>
              <c:numCache>
                <c:formatCode>General</c:formatCode>
                <c:ptCount val="3"/>
                <c:pt idx="0">
                  <c:v>352829</c:v>
                </c:pt>
                <c:pt idx="1">
                  <c:v>4672829</c:v>
                </c:pt>
                <c:pt idx="2">
                  <c:v>68479829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9B-4589-BB15-03132DC31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99104"/>
        <c:axId val="183507424"/>
      </c:barChart>
      <c:catAx>
        <c:axId val="18349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507424"/>
        <c:crosses val="autoZero"/>
        <c:auto val="1"/>
        <c:lblAlgn val="ctr"/>
        <c:lblOffset val="100"/>
        <c:noMultiLvlLbl val="0"/>
      </c:catAx>
      <c:valAx>
        <c:axId val="18350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9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Шенкса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Sheet1!$F$5:$F$7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Sheet1!$G$5:$G$7</c:f>
              <c:numCache>
                <c:formatCode>General</c:formatCode>
                <c:ptCount val="3"/>
                <c:pt idx="0">
                  <c:v>839996.8</c:v>
                </c:pt>
                <c:pt idx="1">
                  <c:v>7757095.0999999996</c:v>
                </c:pt>
                <c:pt idx="2">
                  <c:v>5565480.5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79-41B4-BE86-1C54A5A9D3AE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Sheet1!$F$5:$F$7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Sheet1!$H$5:$H$7</c:f>
              <c:numCache>
                <c:formatCode>General</c:formatCode>
                <c:ptCount val="3"/>
                <c:pt idx="0">
                  <c:v>320996.8</c:v>
                </c:pt>
                <c:pt idx="1">
                  <c:v>6651530.2999999998</c:v>
                </c:pt>
                <c:pt idx="2">
                  <c:v>4271542.9000000004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79-41B4-BE86-1C54A5A9D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7775088"/>
        <c:axId val="2027774256"/>
      </c:barChart>
      <c:catAx>
        <c:axId val="202777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774256"/>
        <c:crosses val="autoZero"/>
        <c:auto val="1"/>
        <c:lblAlgn val="ctr"/>
        <c:lblOffset val="100"/>
        <c:noMultiLvlLbl val="0"/>
      </c:catAx>
      <c:valAx>
        <c:axId val="20277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7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Полига-Хеллмана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Sheet1!$B$32:$B$34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Sheet1!$C$32:$C$34</c:f>
              <c:numCache>
                <c:formatCode>General</c:formatCode>
                <c:ptCount val="3"/>
                <c:pt idx="0">
                  <c:v>1.7</c:v>
                </c:pt>
                <c:pt idx="1">
                  <c:v>8569.7000000000007</c:v>
                </c:pt>
                <c:pt idx="2">
                  <c:v>7412.3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C-4603-B1E3-8D4A7BC810CA}"/>
            </c:ext>
          </c:extLst>
        </c:ser>
        <c:ser>
          <c:idx val="1"/>
          <c:order val="1"/>
          <c:tx>
            <c:strRef>
              <c:f>Sheet1!$D$31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Sheet1!$B$32:$B$34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Sheet1!$D$32:$D$34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8433.1</c:v>
                </c:pt>
                <c:pt idx="2">
                  <c:v>7373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C-4603-B1E3-8D4A7BC81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77888"/>
        <c:axId val="183482464"/>
      </c:barChart>
      <c:catAx>
        <c:axId val="18347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2464"/>
        <c:crosses val="autoZero"/>
        <c:auto val="1"/>
        <c:lblAlgn val="ctr"/>
        <c:lblOffset val="100"/>
        <c:noMultiLvlLbl val="0"/>
      </c:catAx>
      <c:valAx>
        <c:axId val="18348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7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Полига-Хеллмана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Sheet1!$F$32:$F$34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Sheet1!$G$32:$G$34</c:f>
              <c:numCache>
                <c:formatCode>General</c:formatCode>
                <c:ptCount val="3"/>
                <c:pt idx="0">
                  <c:v>470347.2</c:v>
                </c:pt>
                <c:pt idx="1">
                  <c:v>57336854.399999999</c:v>
                </c:pt>
                <c:pt idx="2">
                  <c:v>23034360.800000001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E-407B-94BC-25E93A549A9F}"/>
            </c:ext>
          </c:extLst>
        </c:ser>
        <c:ser>
          <c:idx val="1"/>
          <c:order val="1"/>
          <c:tx>
            <c:strRef>
              <c:f>Sheet1!$H$31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Sheet1!$F$32:$F$34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Sheet1!$H$32:$H$34</c:f>
              <c:numCache>
                <c:formatCode>General</c:formatCode>
                <c:ptCount val="3"/>
                <c:pt idx="0">
                  <c:v>1187198.7</c:v>
                </c:pt>
                <c:pt idx="1">
                  <c:v>1856098.4</c:v>
                </c:pt>
                <c:pt idx="2">
                  <c:v>22314496.800000001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6E-407B-94BC-25E93A549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836720"/>
        <c:axId val="529835056"/>
      </c:barChart>
      <c:catAx>
        <c:axId val="52983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835056"/>
        <c:crosses val="autoZero"/>
        <c:auto val="1"/>
        <c:lblAlgn val="ctr"/>
        <c:lblOffset val="100"/>
        <c:noMultiLvlLbl val="0"/>
      </c:catAx>
      <c:valAx>
        <c:axId val="5298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83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ро-метод Полларда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Sheet1!$C$62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Sheet1!$B$63:$B$65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Sheet1!$C$63:$C$65</c:f>
              <c:numCache>
                <c:formatCode>General</c:formatCode>
                <c:ptCount val="3"/>
                <c:pt idx="0">
                  <c:v>1.7</c:v>
                </c:pt>
                <c:pt idx="1">
                  <c:v>1.9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4-4D27-86CA-CB713D347C57}"/>
            </c:ext>
          </c:extLst>
        </c:ser>
        <c:ser>
          <c:idx val="1"/>
          <c:order val="1"/>
          <c:tx>
            <c:strRef>
              <c:f>Sheet1!$D$62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Sheet1!$B$63:$B$65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Sheet1!$D$63:$D$65</c:f>
              <c:numCache>
                <c:formatCode>General</c:formatCode>
                <c:ptCount val="3"/>
                <c:pt idx="0">
                  <c:v>1.3</c:v>
                </c:pt>
                <c:pt idx="1">
                  <c:v>3.1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4-4D27-86CA-CB713D347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082320"/>
        <c:axId val="529083152"/>
      </c:barChart>
      <c:catAx>
        <c:axId val="52908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083152"/>
        <c:crosses val="autoZero"/>
        <c:auto val="1"/>
        <c:lblAlgn val="ctr"/>
        <c:lblOffset val="100"/>
        <c:noMultiLvlLbl val="0"/>
      </c:catAx>
      <c:valAx>
        <c:axId val="52908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08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ро-метод Полларда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Sheet1!$G$62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Sheet1!$F$63:$F$65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Sheet1!$G$63:$G$65</c:f>
              <c:numCache>
                <c:formatCode>General</c:formatCode>
                <c:ptCount val="3"/>
                <c:pt idx="0">
                  <c:v>7989.8</c:v>
                </c:pt>
                <c:pt idx="1">
                  <c:v>160086.39999999999</c:v>
                </c:pt>
                <c:pt idx="2">
                  <c:v>7260.5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F-4542-94D8-13BF889A2BC4}"/>
            </c:ext>
          </c:extLst>
        </c:ser>
        <c:ser>
          <c:idx val="1"/>
          <c:order val="1"/>
          <c:tx>
            <c:strRef>
              <c:f>Sheet1!$H$62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Sheet1!$F$63:$F$65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Sheet1!$H$63:$H$65</c:f>
              <c:numCache>
                <c:formatCode>General</c:formatCode>
                <c:ptCount val="3"/>
                <c:pt idx="0">
                  <c:v>79957.600000000006</c:v>
                </c:pt>
                <c:pt idx="1">
                  <c:v>577610.67000000004</c:v>
                </c:pt>
                <c:pt idx="2">
                  <c:v>152377.70000000001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5F-4542-94D8-13BF889A2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541024"/>
        <c:axId val="625239184"/>
      </c:barChart>
      <c:catAx>
        <c:axId val="17954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5239184"/>
        <c:crosses val="autoZero"/>
        <c:auto val="1"/>
        <c:lblAlgn val="ctr"/>
        <c:lblOffset val="100"/>
        <c:noMultiLvlLbl val="0"/>
      </c:catAx>
      <c:valAx>
        <c:axId val="62523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54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Адлемана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Sheet1!$C$90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Sheet1!$B$91:$B$93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Sheet1!$C$91:$C$93</c:f>
              <c:numCache>
                <c:formatCode>General</c:formatCode>
                <c:ptCount val="3"/>
                <c:pt idx="0">
                  <c:v>622.9</c:v>
                </c:pt>
                <c:pt idx="1">
                  <c:v>11463.9</c:v>
                </c:pt>
                <c:pt idx="2">
                  <c:v>16879.8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74-4D83-A04F-DD9A36C8BD10}"/>
            </c:ext>
          </c:extLst>
        </c:ser>
        <c:ser>
          <c:idx val="1"/>
          <c:order val="1"/>
          <c:tx>
            <c:strRef>
              <c:f>Sheet1!$D$90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Sheet1!$B$91:$B$93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Sheet1!$D$91:$D$93</c:f>
              <c:numCache>
                <c:formatCode>General</c:formatCode>
                <c:ptCount val="3"/>
                <c:pt idx="0">
                  <c:v>1186298.3999999999</c:v>
                </c:pt>
                <c:pt idx="1">
                  <c:v>114644.3</c:v>
                </c:pt>
                <c:pt idx="2">
                  <c:v>168803.1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74-4D83-A04F-DD9A36C8B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115584"/>
        <c:axId val="615116000"/>
      </c:barChart>
      <c:catAx>
        <c:axId val="61511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116000"/>
        <c:crosses val="autoZero"/>
        <c:auto val="1"/>
        <c:lblAlgn val="ctr"/>
        <c:lblOffset val="100"/>
        <c:noMultiLvlLbl val="0"/>
      </c:catAx>
      <c:valAx>
        <c:axId val="61511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11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Адлемана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Sheet1!$G$90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Sheet1!$F$91:$F$93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Sheet1!$G$91:$G$93</c:f>
              <c:numCache>
                <c:formatCode>General</c:formatCode>
                <c:ptCount val="3"/>
                <c:pt idx="0">
                  <c:v>1709321.6</c:v>
                </c:pt>
                <c:pt idx="1">
                  <c:v>238934381.59999999</c:v>
                </c:pt>
                <c:pt idx="2">
                  <c:v>127543191.2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A-47F2-A120-DAC6A06B2018}"/>
            </c:ext>
          </c:extLst>
        </c:ser>
        <c:ser>
          <c:idx val="1"/>
          <c:order val="1"/>
          <c:tx>
            <c:strRef>
              <c:f>Sheet1!$H$90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Sheet1!$F$91:$F$93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Sheet1!$H$91:$H$93</c:f>
              <c:numCache>
                <c:formatCode>General</c:formatCode>
                <c:ptCount val="3"/>
                <c:pt idx="0">
                  <c:v>238429210.5</c:v>
                </c:pt>
                <c:pt idx="1">
                  <c:v>2389343819.6999998</c:v>
                </c:pt>
                <c:pt idx="2">
                  <c:v>1275431915.2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2A-47F2-A120-DAC6A06B2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9919168"/>
        <c:axId val="2029916672"/>
      </c:barChart>
      <c:catAx>
        <c:axId val="20299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916672"/>
        <c:crosses val="autoZero"/>
        <c:auto val="1"/>
        <c:lblAlgn val="ctr"/>
        <c:lblOffset val="100"/>
        <c:noMultiLvlLbl val="0"/>
      </c:catAx>
      <c:valAx>
        <c:axId val="20299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91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</a:t>
            </a:r>
            <a:r>
              <a:rPr lang="en-US" sz="1800" b="0" i="0" baseline="0">
                <a:effectLst/>
              </a:rPr>
              <a:t>COS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Sheet1!$C$125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Sheet1!$B$126:$B$128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Sheet1!$C$126:$C$128</c:f>
              <c:numCache>
                <c:formatCode>General</c:formatCode>
                <c:ptCount val="3"/>
                <c:pt idx="0">
                  <c:v>902.9</c:v>
                </c:pt>
                <c:pt idx="1">
                  <c:v>65953.899999999994</c:v>
                </c:pt>
                <c:pt idx="2">
                  <c:v>55679.8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90-46AC-B1D1-9901283BCE22}"/>
            </c:ext>
          </c:extLst>
        </c:ser>
        <c:ser>
          <c:idx val="1"/>
          <c:order val="1"/>
          <c:tx>
            <c:strRef>
              <c:f>Sheet1!$D$125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Sheet1!$B$126:$B$128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Sheet1!$D$126:$D$128</c:f>
              <c:numCache>
                <c:formatCode>General</c:formatCode>
                <c:ptCount val="3"/>
                <c:pt idx="0">
                  <c:v>922798.4</c:v>
                </c:pt>
                <c:pt idx="1">
                  <c:v>425763.9</c:v>
                </c:pt>
                <c:pt idx="2">
                  <c:v>388879.8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90-46AC-B1D1-9901283BCE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284016"/>
        <c:axId val="628285680"/>
      </c:barChart>
      <c:catAx>
        <c:axId val="62828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8285680"/>
        <c:crosses val="autoZero"/>
        <c:auto val="1"/>
        <c:lblAlgn val="ctr"/>
        <c:lblOffset val="100"/>
        <c:noMultiLvlLbl val="0"/>
      </c:catAx>
      <c:valAx>
        <c:axId val="6282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828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8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3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9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8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9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2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6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1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D4D28D-903D-401E-A76F-F65C78C2B95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B9C7B-F05B-44FB-B581-830E219FF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Исследование методов дискретного логарифмирования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ED2FD-3442-4BCD-B551-E2A134950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4820" y="4415988"/>
            <a:ext cx="8732304" cy="1880804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Гусев Виталий Евгеньевич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09-335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канд. тех. наук, доцент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Мубараков Булат </a:t>
            </a:r>
            <a:r>
              <a:rPr lang="ru-RU" dirty="0" err="1">
                <a:latin typeface="+mn-lt"/>
                <a:cs typeface="Times New Roman" panose="02020603050405020304" pitchFamily="18" charset="0"/>
              </a:rPr>
              <a:t>Газинурович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D03B7-2AF2-4A6A-B907-38191B27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Адлемана</a:t>
            </a:r>
            <a:endParaRPr lang="ru-RU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55B270B-D04F-48DA-A6B6-79C7B2566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5"/>
              </a:xfrm>
            </p:spPr>
            <p:txBody>
              <a:bodyPr/>
              <a:lstStyle/>
              <a:p>
                <a:r>
                  <a:rPr lang="ru-RU" dirty="0"/>
                  <a:t>Была реализована модификация алгоритма, состоящая в том, что на 1 шаге алгоритма был изменён показатель степени при вычислении числа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𝑐𝑜𝑛𝑠𝑡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ru-RU" dirty="0"/>
                  <a:t>, тем самым повысив факторную базу.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355B270B-D04F-48DA-A6B6-79C7B2566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5"/>
              </a:xfrm>
              <a:blipFill>
                <a:blip r:embed="rId2"/>
                <a:stretch>
                  <a:fillRect l="-606" t="-4247" r="-1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3342DD26-FB2A-4DFC-BC8D-ECFF95E90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305148"/>
              </p:ext>
            </p:extLst>
          </p:nvPr>
        </p:nvGraphicFramePr>
        <p:xfrm>
          <a:off x="118541" y="3429001"/>
          <a:ext cx="5792470" cy="2789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8800D42-2BBE-498E-81DD-7780E6393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096198"/>
              </p:ext>
            </p:extLst>
          </p:nvPr>
        </p:nvGraphicFramePr>
        <p:xfrm>
          <a:off x="6280991" y="3429000"/>
          <a:ext cx="5671185" cy="2789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8282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F828-A93D-4B56-806A-0417243B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en-US" dirty="0">
                <a:cs typeface="Times New Roman" panose="02020603050405020304" pitchFamily="18" charset="0"/>
              </a:rPr>
              <a:t>COS</a:t>
            </a:r>
            <a:endParaRPr lang="ru-RU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D1ABB40F-BF24-454C-943E-DE8D6ECB0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5"/>
              </a:xfrm>
            </p:spPr>
            <p:txBody>
              <a:bodyPr/>
              <a:lstStyle/>
              <a:p>
                <a:r>
                  <a:rPr lang="ru-RU" dirty="0"/>
                  <a:t>Была реализована модификация алгоритма, состоящая в том, что на 2 шаге был увеличен наименьший вычет, добавив значение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чтобы увеличить разложение чисел при формировании СЛАУ. 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D1ABB40F-BF24-454C-943E-DE8D6ECB0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5"/>
              </a:xfrm>
              <a:blipFill>
                <a:blip r:embed="rId2"/>
                <a:stretch>
                  <a:fillRect l="-606" t="-42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9F42D0B-5647-4689-9B6B-B7CF0D252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8423351"/>
              </p:ext>
            </p:extLst>
          </p:nvPr>
        </p:nvGraphicFramePr>
        <p:xfrm>
          <a:off x="165100" y="3428999"/>
          <a:ext cx="5930900" cy="276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5EF9F23B-D275-4E48-8E59-FAA920F07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540739"/>
              </p:ext>
            </p:extLst>
          </p:nvPr>
        </p:nvGraphicFramePr>
        <p:xfrm>
          <a:off x="6241735" y="3428999"/>
          <a:ext cx="5688965" cy="2763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26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1A120-6C29-42C6-BE91-8BA57166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Решето числового поля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17C6D5FC-8238-450D-B6FE-E66F3C896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</p:spPr>
            <p:txBody>
              <a:bodyPr/>
              <a:lstStyle/>
              <a:p>
                <a:r>
                  <a:rPr lang="ru-RU" dirty="0"/>
                  <a:t>Была реализована модификация алгоритма, состоящая в том, что на 2 шаге алгоритма выбирается степень неприводимого многочлена, равное количество байт входного числа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17C6D5FC-8238-450D-B6FE-E66F3C896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  <a:blipFill>
                <a:blip r:embed="rId2"/>
                <a:stretch>
                  <a:fillRect l="-606" t="-4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40ECF976-F1DA-47C6-81A8-A2370373A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786616"/>
              </p:ext>
            </p:extLst>
          </p:nvPr>
        </p:nvGraphicFramePr>
        <p:xfrm>
          <a:off x="140191" y="3429000"/>
          <a:ext cx="5818505" cy="279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4A64988-745B-4569-A6AD-41A579C5E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365994"/>
              </p:ext>
            </p:extLst>
          </p:nvPr>
        </p:nvGraphicFramePr>
        <p:xfrm>
          <a:off x="6233306" y="3429000"/>
          <a:ext cx="5619115" cy="279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821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62954-9799-4742-9579-5552774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9D61D-F204-48E6-9F8E-E48E2E49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ea typeface="Times New Roman" panose="02020603050405020304" pitchFamily="18" charset="0"/>
              </a:rPr>
              <a:t>На основе тестов есть возможность сделать вывод, что определённые модифицированные алгоритмы дискретного логарифмирования при определённых размерностях параметров показали лучше показатели в скорости выполнения или в затраченной памяти по сравнению с базовыми алгоритмами.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50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1F915B-D939-47D6-A0EA-E2355557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707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07A5A-8739-482D-8F94-82378F0C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6D2E0-D1F3-4BFF-B60C-084DDE2F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Задача дискретного логарифмирования является одной из основных задач, на которых базируется криптография с открытым ключом. Классическими криптографическими схемами на её основе являются схема выработки общего ключа </a:t>
            </a:r>
            <a:r>
              <a:rPr lang="ru-RU" dirty="0" err="1">
                <a:cs typeface="Times New Roman" panose="02020603050405020304" pitchFamily="18" charset="0"/>
              </a:rPr>
              <a:t>Диффи-Хеллмана</a:t>
            </a:r>
            <a:r>
              <a:rPr lang="ru-RU" dirty="0">
                <a:cs typeface="Times New Roman" panose="02020603050405020304" pitchFamily="18" charset="0"/>
              </a:rPr>
              <a:t>, схема электронной подписи Эль-</a:t>
            </a:r>
            <a:r>
              <a:rPr lang="ru-RU" dirty="0" err="1">
                <a:cs typeface="Times New Roman" panose="02020603050405020304" pitchFamily="18" charset="0"/>
              </a:rPr>
              <a:t>Гамаля</a:t>
            </a:r>
            <a:r>
              <a:rPr lang="ru-RU" dirty="0">
                <a:cs typeface="Times New Roman" panose="02020603050405020304" pitchFamily="18" charset="0"/>
              </a:rPr>
              <a:t>, криптосистема </a:t>
            </a:r>
            <a:r>
              <a:rPr lang="ru-RU" dirty="0" err="1">
                <a:cs typeface="Times New Roman" panose="02020603050405020304" pitchFamily="18" charset="0"/>
              </a:rPr>
              <a:t>Мэсси-Омуры</a:t>
            </a:r>
            <a:r>
              <a:rPr lang="ru-RU" dirty="0">
                <a:cs typeface="Times New Roman" panose="02020603050405020304" pitchFamily="18" charset="0"/>
              </a:rPr>
              <a:t> для передачи сообщений.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7BC75B1-6821-426B-B372-8C1407D6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49" y="3201392"/>
            <a:ext cx="5434396" cy="29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7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CA525-8924-4F8F-9187-34CE6C9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944D6-65F5-4E37-B594-4BDF0B37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422" y="1737361"/>
            <a:ext cx="9942258" cy="4611436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Целью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выпускной работы является исследование и разработка алгоритмов дискретного логарифмирования с экспоненциальной и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субэкспоненциальной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сложностью. Также исследование и разработка модифицированных алгоритмов на основе разработанных базовых алгоритмов дискретного логарифмирования, проведение экспериментов и сравнение базовых и модифицированных алгоритмов.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Задачами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выпускной работы являются: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1) реализовать вспомогательные математические функции для проверки алгоритмов дискретного логарифмирования,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2) исследовать и реализовать базовые алгоритмы дискретного логарифмирования,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3) исследовать и реализовать модифицированные алгоритмы дискретного логарифмирования,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4) провести эксперименты и сравнительный анализ на реализованных базовых и модифицированных методах дискретного логарифмирования.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A6C87-AE3A-4F61-90E4-41D8A454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F53DC-3286-4DA7-BE42-06746661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C# </a:t>
            </a:r>
            <a:r>
              <a:rPr lang="ru-RU" dirty="0">
                <a:cs typeface="Times New Roman" panose="02020603050405020304" pitchFamily="18" charset="0"/>
              </a:rPr>
              <a:t>на </a:t>
            </a:r>
            <a:r>
              <a:rPr lang="en-US" dirty="0">
                <a:cs typeface="Times New Roman" panose="02020603050405020304" pitchFamily="18" charset="0"/>
              </a:rPr>
              <a:t>.NET8 Windows Forms</a:t>
            </a:r>
            <a:endParaRPr lang="ru-RU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A6371-5FD4-420B-AAD0-90F39D5AA4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16" y="2289175"/>
            <a:ext cx="5698967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6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73D05-F5CE-4A72-9E4F-11AD58AD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Дискретное логарифмирование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8E143C-8B51-4D67-BF80-8CE47EAA9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72728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Пусть в некоторой конечной мультипликативной абелевой группе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задано уравнение</a:t>
                </a:r>
                <a:r>
                  <a:rPr lang="en-US" dirty="0"/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b="1" dirty="0"/>
              </a:p>
              <a:p>
                <a:r>
                  <a:rPr lang="ru-RU" dirty="0"/>
                  <a:t>Решение задачи дискретного логарифмирования состоит в нахождении некоторого целого неотрицательного числа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удовлетворяющего уравнению . Если оно разрешимо, у него должно быть хотя бы одно натуральное решение, не превышающее порядок группы. Это сразу даёт грубую оценку сложности алгоритма поиска решений сверху — алгоритм полного перебора нашёл бы решение за число шагов не выше порядка данной группы.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8E143C-8B51-4D67-BF80-8CE47EAA9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72728"/>
              </a:xfrm>
              <a:blipFill>
                <a:blip r:embed="rId2"/>
                <a:stretch>
                  <a:fillRect l="-1515" t="-1501" r="-12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E3085-92CE-CD4B-F784-DE5C21E2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A9FA9-CCE0-08C0-5B50-109F32676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b="1" dirty="0"/>
          </a:p>
          <a:p>
            <a:pPr algn="ctr"/>
            <a:r>
              <a:rPr lang="ru-RU" b="1" dirty="0"/>
              <a:t>Алгоритмы с экспоненциальной сложностью</a:t>
            </a:r>
            <a:r>
              <a:rPr lang="en-US" b="1" dirty="0"/>
              <a:t>:</a:t>
            </a:r>
          </a:p>
          <a:p>
            <a:r>
              <a:rPr lang="en-US" dirty="0"/>
              <a:t>1. </a:t>
            </a:r>
            <a:r>
              <a:rPr lang="ru-RU" dirty="0"/>
              <a:t>Алгоритм </a:t>
            </a:r>
            <a:r>
              <a:rPr lang="ru-RU" dirty="0" err="1"/>
              <a:t>Шенкса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Алгоритм </a:t>
            </a:r>
            <a:r>
              <a:rPr lang="ru-RU" dirty="0" err="1"/>
              <a:t>Полига</a:t>
            </a:r>
            <a:r>
              <a:rPr lang="ru-RU" dirty="0"/>
              <a:t> — Хеллмана</a:t>
            </a:r>
            <a:endParaRPr lang="en-US" dirty="0"/>
          </a:p>
          <a:p>
            <a:r>
              <a:rPr lang="en-US" dirty="0"/>
              <a:t>3. </a:t>
            </a:r>
            <a:r>
              <a:rPr lang="ru-RU" dirty="0" err="1"/>
              <a:t>ро</a:t>
            </a:r>
            <a:r>
              <a:rPr lang="ru-RU" dirty="0"/>
              <a:t>-метод Полларда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D1EC9C-3778-10A5-F9A0-EBA791ABB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b="1" dirty="0"/>
          </a:p>
          <a:p>
            <a:pPr algn="ctr"/>
            <a:r>
              <a:rPr lang="ru-RU" b="1" dirty="0"/>
              <a:t>Алгоритмы с </a:t>
            </a:r>
            <a:r>
              <a:rPr lang="ru-RU" b="1" dirty="0" err="1"/>
              <a:t>субэкспоненциальной</a:t>
            </a:r>
            <a:r>
              <a:rPr lang="ru-RU" b="1" dirty="0"/>
              <a:t> сложностью</a:t>
            </a:r>
            <a:r>
              <a:rPr lang="en-US" b="1" dirty="0"/>
              <a:t>:</a:t>
            </a:r>
          </a:p>
          <a:p>
            <a:r>
              <a:rPr lang="en-US" dirty="0"/>
              <a:t>1. </a:t>
            </a:r>
            <a:r>
              <a:rPr lang="ru-RU" dirty="0"/>
              <a:t>Алгоритм </a:t>
            </a:r>
            <a:r>
              <a:rPr lang="ru-RU" dirty="0" err="1"/>
              <a:t>Адлемана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Алгоритм </a:t>
            </a:r>
            <a:r>
              <a:rPr lang="en-US" dirty="0"/>
              <a:t>COS</a:t>
            </a:r>
          </a:p>
          <a:p>
            <a:r>
              <a:rPr lang="en-US" dirty="0"/>
              <a:t>3. </a:t>
            </a:r>
            <a:r>
              <a:rPr lang="ru-RU" dirty="0"/>
              <a:t>Решето числового поля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59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05FEB-9BA0-4BB3-9A85-BD4D02F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Шенкса</a:t>
            </a:r>
            <a:endParaRPr lang="ru-RU" dirty="0"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5FD9EE-6234-40E9-A79E-9FF9E853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26823"/>
          </a:xfrm>
        </p:spPr>
        <p:txBody>
          <a:bodyPr/>
          <a:lstStyle/>
          <a:p>
            <a:r>
              <a:rPr lang="ru-RU" dirty="0"/>
              <a:t>Модификация алгоритма состоит в распараллеливании 2 и 3 шага алгоритма. На 2 шаге алгоритма параллельно вычисляются два ряда чисел. На 3 шаге был сделан параллельный поиск результата с начала и с конца ряда.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5DB5C635-E755-4EEB-8401-78165353D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860450"/>
              </p:ext>
            </p:extLst>
          </p:nvPr>
        </p:nvGraphicFramePr>
        <p:xfrm>
          <a:off x="192854" y="3072558"/>
          <a:ext cx="5574030" cy="3167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D94DFA7-FF62-447B-9591-1CFAD475E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256545"/>
              </p:ext>
            </p:extLst>
          </p:nvPr>
        </p:nvGraphicFramePr>
        <p:xfrm>
          <a:off x="6380666" y="3072557"/>
          <a:ext cx="5618480" cy="3167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765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EC4F3-F23E-4641-B1C0-42B374EB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Полига-Хеллмана</a:t>
            </a:r>
            <a:endParaRPr lang="ru-RU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F7582008-18A5-43BA-8F9D-438BBF75A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</p:spPr>
            <p:txBody>
              <a:bodyPr/>
              <a:lstStyle/>
              <a:p>
                <a:r>
                  <a:rPr lang="ru-RU" dirty="0"/>
                  <a:t>Была реализована модификация алгоритма, состоящая в том, что на 1 шаге алгоритма число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было разложено на простые множители и данные простые множители были возведены в свои степени, чтобы на 2 шаге была составлена таблица из единичных значений без степеней.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F7582008-18A5-43BA-8F9D-438BBF75A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  <a:blipFill>
                <a:blip r:embed="rId2"/>
                <a:stretch>
                  <a:fillRect l="-606" t="-4231" r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81A6888-3B88-4259-963C-24ABEB420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505424"/>
              </p:ext>
            </p:extLst>
          </p:nvPr>
        </p:nvGraphicFramePr>
        <p:xfrm>
          <a:off x="367801" y="3418066"/>
          <a:ext cx="5588635" cy="2796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0E7DAC9-C899-45CC-A36C-34B1FEBBA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519107"/>
              </p:ext>
            </p:extLst>
          </p:nvPr>
        </p:nvGraphicFramePr>
        <p:xfrm>
          <a:off x="6126480" y="3429001"/>
          <a:ext cx="5996940" cy="278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5762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0A9C4-8BCF-46AC-BE29-3170FFB9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cs typeface="Times New Roman" panose="02020603050405020304" pitchFamily="18" charset="0"/>
              </a:rPr>
              <a:t>Ро</a:t>
            </a:r>
            <a:r>
              <a:rPr lang="ru-RU" dirty="0">
                <a:cs typeface="Times New Roman" panose="02020603050405020304" pitchFamily="18" charset="0"/>
              </a:rPr>
              <a:t>-метод </a:t>
            </a:r>
            <a:r>
              <a:rPr lang="ru-RU" dirty="0" err="1">
                <a:cs typeface="Times New Roman" panose="02020603050405020304" pitchFamily="18" charset="0"/>
              </a:rPr>
              <a:t>Полларда</a:t>
            </a:r>
            <a:endParaRPr lang="ru-RU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F3979CEC-53A4-4C9E-A98F-40B01FF18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</p:spPr>
            <p:txBody>
              <a:bodyPr/>
              <a:lstStyle/>
              <a:p>
                <a:r>
                  <a:rPr lang="ru-RU" dirty="0"/>
                  <a:t>Была реализована модификация алгоритма, состоящая в том, что на 4 шаге алгоритма увеличилась степень вычисляемого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dirty="0"/>
                  <a:t>. При вычислении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степень полинома увеличилась до 3.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F3979CEC-53A4-4C9E-A98F-40B01FF18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583266"/>
              </a:xfrm>
              <a:blipFill>
                <a:blip r:embed="rId2"/>
                <a:stretch>
                  <a:fillRect l="-606" t="-4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F21ACD3-5E0B-4144-B875-F53C78654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654761"/>
              </p:ext>
            </p:extLst>
          </p:nvPr>
        </p:nvGraphicFramePr>
        <p:xfrm>
          <a:off x="204979" y="3429001"/>
          <a:ext cx="5662930" cy="2720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89D35CF-A5BD-4B49-B1CF-7CD83E58E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043435"/>
              </p:ext>
            </p:extLst>
          </p:nvPr>
        </p:nvGraphicFramePr>
        <p:xfrm>
          <a:off x="6126480" y="3429001"/>
          <a:ext cx="5801360" cy="2720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619881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608</Words>
  <Application>Microsoft Office PowerPoint</Application>
  <PresentationFormat>Широкоэкранный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Cambria Math</vt:lpstr>
      <vt:lpstr>Ретро</vt:lpstr>
      <vt:lpstr>Исследование методов дискретного логарифмирования</vt:lpstr>
      <vt:lpstr>Актуальность</vt:lpstr>
      <vt:lpstr>Цели и задачи</vt:lpstr>
      <vt:lpstr>Технологии</vt:lpstr>
      <vt:lpstr>Дискретное логарифмирование</vt:lpstr>
      <vt:lpstr>Классификация</vt:lpstr>
      <vt:lpstr>Алгоритм Шенкса</vt:lpstr>
      <vt:lpstr>Алгоритм Полига-Хеллмана</vt:lpstr>
      <vt:lpstr>Ро-метод Полларда</vt:lpstr>
      <vt:lpstr>Алгоритм Адлемана</vt:lpstr>
      <vt:lpstr>Алгоритм COS</vt:lpstr>
      <vt:lpstr>Решето числового поля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дискретного логарифмирования</dc:title>
  <dc:creator>Гусев Виталий Евгеньевич</dc:creator>
  <cp:lastModifiedBy>Гусев Виталий Евгеньевич</cp:lastModifiedBy>
  <cp:revision>78</cp:revision>
  <dcterms:created xsi:type="dcterms:W3CDTF">2025-05-09T18:43:31Z</dcterms:created>
  <dcterms:modified xsi:type="dcterms:W3CDTF">2025-05-15T18:36:55Z</dcterms:modified>
</cp:coreProperties>
</file>