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97" r:id="rId2"/>
    <p:sldId id="294" r:id="rId3"/>
    <p:sldId id="327" r:id="rId4"/>
    <p:sldId id="328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Michels" initials="ANON" lastIdx="1" clrIdx="0"/>
  <p:cmAuthor id="1" name="Michels, David {MMDU~South San Francisco}" initials="" lastIdx="1" clrIdx="1"/>
  <p:cmAuthor id="2" name="Michels, David {MMDU~South San Francisco}" initials="ANON" lastIdx="1" clrIdx="2"/>
  <p:cmAuthor id="3" name="ANON" initials="ANON" lastIdx="11" clrIdx="3"/>
  <p:cmAuthor id="4" name="JeffZ" initials="JZ" lastIdx="2" clrIdx="4"/>
  <p:cmAuthor id="5" name="Zhiqi Hao" initials="ZH" lastIdx="2" clrIdx="5"/>
  <p:cmAuthor id="6" name="Tsung-Heng Tsai" initials="" lastIdx="1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FF0000"/>
    <a:srgbClr val="0000FF"/>
    <a:srgbClr val="FF00FF"/>
    <a:srgbClr val="FFFF00"/>
    <a:srgbClr val="00C800"/>
    <a:srgbClr val="CCC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4" autoAdjust="0"/>
    <p:restoredTop sz="96557" autoAdjust="0"/>
  </p:normalViewPr>
  <p:slideViewPr>
    <p:cSldViewPr snapToGrid="0" snapToObjects="1">
      <p:cViewPr varScale="1">
        <p:scale>
          <a:sx n="76" d="100"/>
          <a:sy n="76" d="100"/>
        </p:scale>
        <p:origin x="18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9.emf"/><Relationship Id="rId7" Type="http://schemas.openxmlformats.org/officeDocument/2006/relationships/image" Target="../media/image23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37904-5636-B34C-A9CD-CBEBAD04BF28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25F9B-7813-E045-AA9E-7158C6EF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1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Negative (-) and (+) positive controls for method development. </a:t>
            </a:r>
          </a:p>
          <a:p>
            <a:endParaRPr lang="en-US" sz="1200" b="1" dirty="0"/>
          </a:p>
          <a:p>
            <a:r>
              <a:rPr lang="en-US" dirty="0"/>
              <a:t>34 modifications were considered in ~150 peptides and ~150 replicates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0D559-0CBE-6A40-B983-0F07A1116C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2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1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4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5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5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6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7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2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7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6BF9E-C1DF-AA49-BEDC-5D48F2B93EA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0.bin"/><Relationship Id="rId26" Type="http://schemas.openxmlformats.org/officeDocument/2006/relationships/oleObject" Target="../embeddings/oleObject14.bin"/><Relationship Id="rId3" Type="http://schemas.openxmlformats.org/officeDocument/2006/relationships/image" Target="../media/image16.png"/><Relationship Id="rId21" Type="http://schemas.openxmlformats.org/officeDocument/2006/relationships/image" Target="../media/image11.emf"/><Relationship Id="rId7" Type="http://schemas.openxmlformats.org/officeDocument/2006/relationships/image" Target="../media/image6.emf"/><Relationship Id="rId12" Type="http://schemas.openxmlformats.org/officeDocument/2006/relationships/image" Target="../media/image8.emf"/><Relationship Id="rId17" Type="http://schemas.openxmlformats.org/officeDocument/2006/relationships/oleObject" Target="../embeddings/oleObject9.bin"/><Relationship Id="rId25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1.bin"/><Relationship Id="rId29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3.bin"/><Relationship Id="rId5" Type="http://schemas.openxmlformats.org/officeDocument/2006/relationships/image" Target="../media/image5.emf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12.emf"/><Relationship Id="rId28" Type="http://schemas.openxmlformats.org/officeDocument/2006/relationships/oleObject" Target="../embeddings/oleObject15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Relationship Id="rId14" Type="http://schemas.openxmlformats.org/officeDocument/2006/relationships/image" Target="../media/image9.emf"/><Relationship Id="rId22" Type="http://schemas.openxmlformats.org/officeDocument/2006/relationships/oleObject" Target="../embeddings/oleObject12.bin"/><Relationship Id="rId27" Type="http://schemas.openxmlformats.org/officeDocument/2006/relationships/image" Target="../media/image14.emf"/><Relationship Id="rId30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2.wmf"/><Relationship Id="rId3" Type="http://schemas.openxmlformats.org/officeDocument/2006/relationships/image" Target="../media/image16.png"/><Relationship Id="rId21" Type="http://schemas.openxmlformats.org/officeDocument/2006/relationships/oleObject" Target="../embeddings/oleObject25.bin"/><Relationship Id="rId7" Type="http://schemas.openxmlformats.org/officeDocument/2006/relationships/image" Target="../media/image19.wmf"/><Relationship Id="rId12" Type="http://schemas.openxmlformats.org/officeDocument/2006/relationships/image" Target="../media/image17.png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.bin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0.wmf"/><Relationship Id="rId24" Type="http://schemas.openxmlformats.org/officeDocument/2006/relationships/image" Target="../media/image25.wmf"/><Relationship Id="rId5" Type="http://schemas.openxmlformats.org/officeDocument/2006/relationships/image" Target="../media/image18.wmf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6.bin"/><Relationship Id="rId10" Type="http://schemas.openxmlformats.org/officeDocument/2006/relationships/oleObject" Target="../embeddings/oleObject19.bin"/><Relationship Id="rId19" Type="http://schemas.openxmlformats.org/officeDocument/2006/relationships/oleObject" Target="../embeddings/oleObject24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9.emf"/><Relationship Id="rId14" Type="http://schemas.openxmlformats.org/officeDocument/2006/relationships/image" Target="../media/image21.wmf"/><Relationship Id="rId22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3517" y="247404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262" name="Picture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05" y="543834"/>
            <a:ext cx="7368524" cy="235035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263" name="Text Box 46"/>
          <p:cNvSpPr txBox="1">
            <a:spLocks noChangeArrowheads="1"/>
          </p:cNvSpPr>
          <p:nvPr/>
        </p:nvSpPr>
        <p:spPr bwMode="auto">
          <a:xfrm rot="5400000">
            <a:off x="4584965" y="5356490"/>
            <a:ext cx="1447800" cy="27463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300">
                <a:solidFill>
                  <a:prstClr val="black"/>
                </a:solidFill>
                <a:latin typeface="Arial" pitchFamily="34" charset="0"/>
              </a:rPr>
              <a:t>MS Analysis (2x)</a:t>
            </a:r>
          </a:p>
        </p:txBody>
      </p:sp>
      <p:sp>
        <p:nvSpPr>
          <p:cNvPr id="264" name="Line 47"/>
          <p:cNvSpPr>
            <a:spLocks noChangeShapeType="1"/>
          </p:cNvSpPr>
          <p:nvPr/>
        </p:nvSpPr>
        <p:spPr bwMode="auto">
          <a:xfrm rot="16200000">
            <a:off x="4915958" y="53652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5" name="Oval 2"/>
          <p:cNvSpPr>
            <a:spLocks noChangeArrowheads="1"/>
          </p:cNvSpPr>
          <p:nvPr/>
        </p:nvSpPr>
        <p:spPr bwMode="auto">
          <a:xfrm>
            <a:off x="2018771" y="41539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6" name="Line 3"/>
          <p:cNvSpPr>
            <a:spLocks noChangeShapeType="1"/>
          </p:cNvSpPr>
          <p:nvPr/>
        </p:nvSpPr>
        <p:spPr bwMode="auto">
          <a:xfrm>
            <a:off x="2018771" y="40825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7" name="Line 4"/>
          <p:cNvSpPr>
            <a:spLocks noChangeShapeType="1"/>
          </p:cNvSpPr>
          <p:nvPr/>
        </p:nvSpPr>
        <p:spPr bwMode="auto">
          <a:xfrm>
            <a:off x="2933171" y="40856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8" name="Oval 5"/>
          <p:cNvSpPr>
            <a:spLocks noChangeArrowheads="1"/>
          </p:cNvSpPr>
          <p:nvPr/>
        </p:nvSpPr>
        <p:spPr bwMode="auto">
          <a:xfrm>
            <a:off x="2018771" y="4006321"/>
            <a:ext cx="914400" cy="152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9" name="Oval 6"/>
          <p:cNvSpPr>
            <a:spLocks noChangeArrowheads="1"/>
          </p:cNvSpPr>
          <p:nvPr/>
        </p:nvSpPr>
        <p:spPr bwMode="auto">
          <a:xfrm>
            <a:off x="3085571" y="41539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0" name="Line 7"/>
          <p:cNvSpPr>
            <a:spLocks noChangeShapeType="1"/>
          </p:cNvSpPr>
          <p:nvPr/>
        </p:nvSpPr>
        <p:spPr bwMode="auto">
          <a:xfrm>
            <a:off x="3085571" y="40825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1" name="Line 8"/>
          <p:cNvSpPr>
            <a:spLocks noChangeShapeType="1"/>
          </p:cNvSpPr>
          <p:nvPr/>
        </p:nvSpPr>
        <p:spPr bwMode="auto">
          <a:xfrm>
            <a:off x="3999971" y="40856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2" name="Oval 9"/>
          <p:cNvSpPr>
            <a:spLocks noChangeArrowheads="1"/>
          </p:cNvSpPr>
          <p:nvPr/>
        </p:nvSpPr>
        <p:spPr bwMode="auto">
          <a:xfrm>
            <a:off x="3085571" y="4006321"/>
            <a:ext cx="914400" cy="152400"/>
          </a:xfrm>
          <a:prstGeom prst="ellipse">
            <a:avLst/>
          </a:prstGeom>
          <a:solidFill>
            <a:srgbClr val="0000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3" name="Oval 10"/>
          <p:cNvSpPr>
            <a:spLocks noChangeArrowheads="1"/>
          </p:cNvSpPr>
          <p:nvPr/>
        </p:nvSpPr>
        <p:spPr bwMode="auto">
          <a:xfrm>
            <a:off x="951971" y="41539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4" name="Line 11"/>
          <p:cNvSpPr>
            <a:spLocks noChangeShapeType="1"/>
          </p:cNvSpPr>
          <p:nvPr/>
        </p:nvSpPr>
        <p:spPr bwMode="auto">
          <a:xfrm>
            <a:off x="951971" y="40825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5" name="Line 12"/>
          <p:cNvSpPr>
            <a:spLocks noChangeShapeType="1"/>
          </p:cNvSpPr>
          <p:nvPr/>
        </p:nvSpPr>
        <p:spPr bwMode="auto">
          <a:xfrm>
            <a:off x="1866371" y="40856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6" name="Oval 13"/>
          <p:cNvSpPr>
            <a:spLocks noChangeArrowheads="1"/>
          </p:cNvSpPr>
          <p:nvPr/>
        </p:nvSpPr>
        <p:spPr bwMode="auto">
          <a:xfrm>
            <a:off x="951971" y="4006321"/>
            <a:ext cx="914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7" name="Oval 14"/>
          <p:cNvSpPr>
            <a:spLocks noChangeArrowheads="1"/>
          </p:cNvSpPr>
          <p:nvPr/>
        </p:nvSpPr>
        <p:spPr bwMode="auto">
          <a:xfrm>
            <a:off x="4152371" y="41539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8" name="Line 15"/>
          <p:cNvSpPr>
            <a:spLocks noChangeShapeType="1"/>
          </p:cNvSpPr>
          <p:nvPr/>
        </p:nvSpPr>
        <p:spPr bwMode="auto">
          <a:xfrm>
            <a:off x="4152371" y="40825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9" name="Line 16"/>
          <p:cNvSpPr>
            <a:spLocks noChangeShapeType="1"/>
          </p:cNvSpPr>
          <p:nvPr/>
        </p:nvSpPr>
        <p:spPr bwMode="auto">
          <a:xfrm>
            <a:off x="5066771" y="40856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0" name="Oval 17"/>
          <p:cNvSpPr>
            <a:spLocks noChangeArrowheads="1"/>
          </p:cNvSpPr>
          <p:nvPr/>
        </p:nvSpPr>
        <p:spPr bwMode="auto">
          <a:xfrm>
            <a:off x="4152371" y="4006321"/>
            <a:ext cx="914400" cy="152400"/>
          </a:xfrm>
          <a:prstGeom prst="ellipse">
            <a:avLst/>
          </a:prstGeom>
          <a:solidFill>
            <a:srgbClr val="660066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1" name="Text Box 18"/>
          <p:cNvSpPr txBox="1">
            <a:spLocks noChangeArrowheads="1"/>
          </p:cNvSpPr>
          <p:nvPr/>
        </p:nvSpPr>
        <p:spPr bwMode="auto">
          <a:xfrm>
            <a:off x="1104371" y="3741209"/>
            <a:ext cx="568325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457200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DMSO</a:t>
            </a:r>
          </a:p>
        </p:txBody>
      </p:sp>
      <p:sp>
        <p:nvSpPr>
          <p:cNvPr id="282" name="Text Box 19"/>
          <p:cNvSpPr txBox="1">
            <a:spLocks noChangeArrowheads="1"/>
          </p:cNvSpPr>
          <p:nvPr/>
        </p:nvSpPr>
        <p:spPr bwMode="auto">
          <a:xfrm>
            <a:off x="2110846" y="3738034"/>
            <a:ext cx="723900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Agent #1</a:t>
            </a:r>
          </a:p>
        </p:txBody>
      </p:sp>
      <p:sp>
        <p:nvSpPr>
          <p:cNvPr id="283" name="Text Box 20"/>
          <p:cNvSpPr txBox="1">
            <a:spLocks noChangeArrowheads="1"/>
          </p:cNvSpPr>
          <p:nvPr/>
        </p:nvSpPr>
        <p:spPr bwMode="auto">
          <a:xfrm>
            <a:off x="3177646" y="3744384"/>
            <a:ext cx="723900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Agent #2</a:t>
            </a:r>
          </a:p>
        </p:txBody>
      </p:sp>
      <p:sp>
        <p:nvSpPr>
          <p:cNvPr id="284" name="Text Box 21"/>
          <p:cNvSpPr txBox="1">
            <a:spLocks noChangeArrowheads="1"/>
          </p:cNvSpPr>
          <p:nvPr/>
        </p:nvSpPr>
        <p:spPr bwMode="auto">
          <a:xfrm>
            <a:off x="4236508" y="3747559"/>
            <a:ext cx="676275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COMBO</a:t>
            </a:r>
          </a:p>
        </p:txBody>
      </p:sp>
      <p:sp>
        <p:nvSpPr>
          <p:cNvPr id="285" name="Line 22"/>
          <p:cNvSpPr>
            <a:spLocks noChangeShapeType="1"/>
          </p:cNvSpPr>
          <p:nvPr/>
        </p:nvSpPr>
        <p:spPr bwMode="auto">
          <a:xfrm>
            <a:off x="1332971" y="44301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6" name="Line 31"/>
          <p:cNvSpPr>
            <a:spLocks noChangeShapeType="1"/>
          </p:cNvSpPr>
          <p:nvPr/>
        </p:nvSpPr>
        <p:spPr bwMode="auto">
          <a:xfrm>
            <a:off x="1332971" y="50270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7" name="Line 32"/>
          <p:cNvSpPr>
            <a:spLocks noChangeShapeType="1"/>
          </p:cNvSpPr>
          <p:nvPr/>
        </p:nvSpPr>
        <p:spPr bwMode="auto">
          <a:xfrm>
            <a:off x="2464858" y="44301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8" name="Line 33"/>
          <p:cNvSpPr>
            <a:spLocks noChangeShapeType="1"/>
          </p:cNvSpPr>
          <p:nvPr/>
        </p:nvSpPr>
        <p:spPr bwMode="auto">
          <a:xfrm>
            <a:off x="2464858" y="50270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9" name="Line 34"/>
          <p:cNvSpPr>
            <a:spLocks noChangeShapeType="1"/>
          </p:cNvSpPr>
          <p:nvPr/>
        </p:nvSpPr>
        <p:spPr bwMode="auto">
          <a:xfrm>
            <a:off x="3542771" y="44301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90" name="Line 35"/>
          <p:cNvSpPr>
            <a:spLocks noChangeShapeType="1"/>
          </p:cNvSpPr>
          <p:nvPr/>
        </p:nvSpPr>
        <p:spPr bwMode="auto">
          <a:xfrm>
            <a:off x="3542771" y="50270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2" name="Line 36"/>
          <p:cNvSpPr>
            <a:spLocks noChangeShapeType="1"/>
          </p:cNvSpPr>
          <p:nvPr/>
        </p:nvSpPr>
        <p:spPr bwMode="auto">
          <a:xfrm>
            <a:off x="4609571" y="44301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3" name="Line 37"/>
          <p:cNvSpPr>
            <a:spLocks noChangeShapeType="1"/>
          </p:cNvSpPr>
          <p:nvPr/>
        </p:nvSpPr>
        <p:spPr bwMode="auto">
          <a:xfrm>
            <a:off x="4609571" y="50270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4" name="Text Box 38"/>
          <p:cNvSpPr txBox="1">
            <a:spLocks noChangeArrowheads="1"/>
          </p:cNvSpPr>
          <p:nvPr/>
        </p:nvSpPr>
        <p:spPr bwMode="auto">
          <a:xfrm>
            <a:off x="1225021" y="4681009"/>
            <a:ext cx="347345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200">
                <a:solidFill>
                  <a:prstClr val="black"/>
                </a:solidFill>
                <a:latin typeface="Arial" pitchFamily="34" charset="0"/>
              </a:rPr>
              <a:t>Lyse, Digest, Desalt</a:t>
            </a:r>
          </a:p>
        </p:txBody>
      </p:sp>
      <p:sp>
        <p:nvSpPr>
          <p:cNvPr id="505" name="Line 39"/>
          <p:cNvSpPr>
            <a:spLocks noChangeShapeType="1"/>
          </p:cNvSpPr>
          <p:nvPr/>
        </p:nvSpPr>
        <p:spPr bwMode="auto">
          <a:xfrm>
            <a:off x="1332971" y="56700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6" name="Line 40"/>
          <p:cNvSpPr>
            <a:spLocks noChangeShapeType="1"/>
          </p:cNvSpPr>
          <p:nvPr/>
        </p:nvSpPr>
        <p:spPr bwMode="auto">
          <a:xfrm>
            <a:off x="2464858" y="56700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7" name="Line 41"/>
          <p:cNvSpPr>
            <a:spLocks noChangeShapeType="1"/>
          </p:cNvSpPr>
          <p:nvPr/>
        </p:nvSpPr>
        <p:spPr bwMode="auto">
          <a:xfrm>
            <a:off x="3542771" y="56700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8" name="Line 42"/>
          <p:cNvSpPr>
            <a:spLocks noChangeShapeType="1"/>
          </p:cNvSpPr>
          <p:nvPr/>
        </p:nvSpPr>
        <p:spPr bwMode="auto">
          <a:xfrm>
            <a:off x="4609571" y="56700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9" name="Text Box 43"/>
          <p:cNvSpPr txBox="1">
            <a:spLocks noChangeArrowheads="1"/>
          </p:cNvSpPr>
          <p:nvPr/>
        </p:nvSpPr>
        <p:spPr bwMode="auto">
          <a:xfrm>
            <a:off x="1223433" y="5331884"/>
            <a:ext cx="3473450" cy="2746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200">
                <a:solidFill>
                  <a:prstClr val="black"/>
                </a:solidFill>
                <a:latin typeface="Arial" pitchFamily="34" charset="0"/>
              </a:rPr>
              <a:t>IP: Ubiquitin K</a:t>
            </a:r>
            <a:r>
              <a:rPr lang="en-US" sz="1200" baseline="30000">
                <a:solidFill>
                  <a:prstClr val="black"/>
                </a:solidFill>
                <a:latin typeface="Arial" pitchFamily="34" charset="0"/>
              </a:rPr>
              <a:t>GG</a:t>
            </a:r>
          </a:p>
        </p:txBody>
      </p:sp>
      <p:sp>
        <p:nvSpPr>
          <p:cNvPr id="510" name="Text Box 44"/>
          <p:cNvSpPr txBox="1">
            <a:spLocks noChangeArrowheads="1"/>
          </p:cNvSpPr>
          <p:nvPr/>
        </p:nvSpPr>
        <p:spPr bwMode="auto">
          <a:xfrm>
            <a:off x="1234546" y="5957359"/>
            <a:ext cx="3473450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200">
                <a:solidFill>
                  <a:prstClr val="black"/>
                </a:solidFill>
                <a:latin typeface="Arial" pitchFamily="34" charset="0"/>
              </a:rPr>
              <a:t>Save Peptide Flow Thru</a:t>
            </a:r>
          </a:p>
        </p:txBody>
      </p:sp>
      <p:sp>
        <p:nvSpPr>
          <p:cNvPr id="511" name="Line 47"/>
          <p:cNvSpPr>
            <a:spLocks noChangeShapeType="1"/>
          </p:cNvSpPr>
          <p:nvPr/>
        </p:nvSpPr>
        <p:spPr bwMode="auto">
          <a:xfrm rot="16200000">
            <a:off x="4896908" y="5157259"/>
            <a:ext cx="0" cy="2286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12" name="TextBox 511"/>
          <p:cNvSpPr txBox="1"/>
          <p:nvPr/>
        </p:nvSpPr>
        <p:spPr>
          <a:xfrm>
            <a:off x="1585354" y="3327404"/>
            <a:ext cx="2877711" cy="2708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softEdge rad="12700"/>
          </a:effectLst>
        </p:spPr>
        <p:txBody>
          <a:bodyPr wrap="none" tIns="27432" bIns="27432">
            <a:spAutoFit/>
          </a:bodyPr>
          <a:lstStyle/>
          <a:p>
            <a:pPr algn="ctr" defTabSz="457200">
              <a:defRPr/>
            </a:pPr>
            <a:r>
              <a:rPr lang="en-US" sz="1400" dirty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Response of cells to targeted agents</a:t>
            </a:r>
          </a:p>
        </p:txBody>
      </p:sp>
      <p:sp>
        <p:nvSpPr>
          <p:cNvPr id="513" name="Rounded Rectangle 512"/>
          <p:cNvSpPr/>
          <p:nvPr/>
        </p:nvSpPr>
        <p:spPr>
          <a:xfrm>
            <a:off x="826558" y="3284802"/>
            <a:ext cx="4741863" cy="3484563"/>
          </a:xfrm>
          <a:prstGeom prst="roundRect">
            <a:avLst>
              <a:gd name="adj" fmla="val 864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514" name="Rectangle 513"/>
          <p:cNvSpPr/>
          <p:nvPr/>
        </p:nvSpPr>
        <p:spPr>
          <a:xfrm>
            <a:off x="333517" y="3142738"/>
            <a:ext cx="325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3533" y="3598247"/>
            <a:ext cx="311573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Overall analytical workflow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Typical experimental design</a:t>
            </a:r>
          </a:p>
          <a:p>
            <a:r>
              <a:rPr lang="en-US" dirty="0">
                <a:solidFill>
                  <a:srgbClr val="FF0000"/>
                </a:solidFill>
              </a:rPr>
              <a:t>- unmodified peptides</a:t>
            </a:r>
          </a:p>
          <a:p>
            <a:r>
              <a:rPr lang="en-US" dirty="0">
                <a:solidFill>
                  <a:srgbClr val="FF0000"/>
                </a:solidFill>
              </a:rPr>
              <a:t>- multiple conditions</a:t>
            </a:r>
          </a:p>
          <a:p>
            <a:r>
              <a:rPr lang="en-US" dirty="0">
                <a:solidFill>
                  <a:srgbClr val="FF0000"/>
                </a:solidFill>
              </a:rPr>
              <a:t>- batch</a:t>
            </a:r>
          </a:p>
        </p:txBody>
      </p:sp>
    </p:spTree>
    <p:extLst>
      <p:ext uri="{BB962C8B-B14F-4D97-AF65-F5344CB8AC3E}">
        <p14:creationId xmlns:p14="http://schemas.microsoft.com/office/powerpoint/2010/main" val="389057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9728" y="18968"/>
            <a:ext cx="3130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29671" y="18968"/>
            <a:ext cx="32566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329671" y="3238938"/>
            <a:ext cx="3130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2" name="Picture 1" descr="Screen Shot 2017-10-31 at 10.51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26" y="290203"/>
            <a:ext cx="3591418" cy="468819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82772" y="5334001"/>
            <a:ext cx="3249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Show chromatogram/spectrum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Show batch effect</a:t>
            </a:r>
          </a:p>
        </p:txBody>
      </p:sp>
      <p:pic>
        <p:nvPicPr>
          <p:cNvPr id="3" name="Picture 2" descr="usp30_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15" y="129822"/>
            <a:ext cx="4488660" cy="2992440"/>
          </a:xfrm>
          <a:prstGeom prst="rect">
            <a:avLst/>
          </a:prstGeom>
        </p:spPr>
      </p:pic>
      <p:pic>
        <p:nvPicPr>
          <p:cNvPr id="4" name="Picture 3" descr="usp30_nbpe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15" y="3380580"/>
            <a:ext cx="4488661" cy="299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3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Rectangle 418"/>
          <p:cNvSpPr/>
          <p:nvPr/>
        </p:nvSpPr>
        <p:spPr>
          <a:xfrm>
            <a:off x="5041989" y="5347676"/>
            <a:ext cx="278586" cy="28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5466484" y="5347676"/>
            <a:ext cx="261908" cy="283209"/>
          </a:xfrm>
          <a:prstGeom prst="rect">
            <a:avLst/>
          </a:prstGeom>
          <a:solidFill>
            <a:srgbClr val="95B3D7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/>
          <p:cNvSpPr/>
          <p:nvPr/>
        </p:nvSpPr>
        <p:spPr>
          <a:xfrm>
            <a:off x="472785" y="4604499"/>
            <a:ext cx="444468" cy="1509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TextBox 509"/>
          <p:cNvSpPr txBox="1"/>
          <p:nvPr/>
        </p:nvSpPr>
        <p:spPr>
          <a:xfrm>
            <a:off x="919685" y="4526103"/>
            <a:ext cx="190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Fully-cleaved peptide</a:t>
            </a:r>
          </a:p>
        </p:txBody>
      </p:sp>
      <p:sp>
        <p:nvSpPr>
          <p:cNvPr id="508" name="Rectangle 507"/>
          <p:cNvSpPr/>
          <p:nvPr/>
        </p:nvSpPr>
        <p:spPr>
          <a:xfrm>
            <a:off x="2841957" y="4600903"/>
            <a:ext cx="444468" cy="1581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TextBox 510"/>
          <p:cNvSpPr txBox="1"/>
          <p:nvPr/>
        </p:nvSpPr>
        <p:spPr>
          <a:xfrm>
            <a:off x="3314825" y="4526103"/>
            <a:ext cx="218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Partially-cleaved peptide</a:t>
            </a:r>
          </a:p>
        </p:txBody>
      </p:sp>
      <p:sp>
        <p:nvSpPr>
          <p:cNvPr id="509" name="5-Point Star 508"/>
          <p:cNvSpPr/>
          <p:nvPr/>
        </p:nvSpPr>
        <p:spPr>
          <a:xfrm>
            <a:off x="5465157" y="4596793"/>
            <a:ext cx="187305" cy="166397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TextBox 511"/>
          <p:cNvSpPr txBox="1"/>
          <p:nvPr/>
        </p:nvSpPr>
        <p:spPr>
          <a:xfrm>
            <a:off x="5673211" y="4505607"/>
            <a:ext cx="602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PTM</a:t>
            </a:r>
          </a:p>
        </p:txBody>
      </p:sp>
      <p:sp>
        <p:nvSpPr>
          <p:cNvPr id="536" name="Rectangle 535"/>
          <p:cNvSpPr/>
          <p:nvPr/>
        </p:nvSpPr>
        <p:spPr>
          <a:xfrm>
            <a:off x="33999" y="71815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8385" y="710980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7209" y="142069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7209" y="152784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7209" y="163120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0267" y="142227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0267" y="153109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0267" y="163730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74321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07209" y="173732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09968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5-Point Star 82"/>
          <p:cNvSpPr/>
          <p:nvPr/>
        </p:nvSpPr>
        <p:spPr>
          <a:xfrm>
            <a:off x="1545550" y="15249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5-Point Star 83"/>
          <p:cNvSpPr/>
          <p:nvPr/>
        </p:nvSpPr>
        <p:spPr>
          <a:xfrm>
            <a:off x="1545550" y="162442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1545550" y="141233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80773" y="2074005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218811" y="175625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218811" y="186245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5-Point Star 98"/>
          <p:cNvSpPr/>
          <p:nvPr/>
        </p:nvSpPr>
        <p:spPr>
          <a:xfrm>
            <a:off x="1547971" y="175515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5-Point Star 99"/>
          <p:cNvSpPr/>
          <p:nvPr/>
        </p:nvSpPr>
        <p:spPr>
          <a:xfrm>
            <a:off x="1547971" y="185459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494331" y="1345405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469" y="558761"/>
            <a:ext cx="147912" cy="155344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739" y="555767"/>
            <a:ext cx="147912" cy="155344"/>
          </a:xfrm>
          <a:prstGeom prst="rect">
            <a:avLst/>
          </a:prstGeom>
        </p:spPr>
      </p:pic>
      <p:sp>
        <p:nvSpPr>
          <p:cNvPr id="181" name="Rectangle 180"/>
          <p:cNvSpPr/>
          <p:nvPr/>
        </p:nvSpPr>
        <p:spPr>
          <a:xfrm>
            <a:off x="2147466" y="1423868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2147466" y="1532690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750829"/>
              </p:ext>
            </p:extLst>
          </p:nvPr>
        </p:nvGraphicFramePr>
        <p:xfrm>
          <a:off x="1701963" y="1521984"/>
          <a:ext cx="2190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" name="Equation" r:id="rId4" imgW="165100" imgH="241300" progId="Equation.3">
                  <p:embed/>
                </p:oleObj>
              </mc:Choice>
              <mc:Fallback>
                <p:oleObj name="Equation" r:id="rId4" imgW="165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1963" y="1521984"/>
                        <a:ext cx="219075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" name="Rectangle 248"/>
          <p:cNvSpPr/>
          <p:nvPr/>
        </p:nvSpPr>
        <p:spPr>
          <a:xfrm>
            <a:off x="4189916" y="5347676"/>
            <a:ext cx="278586" cy="28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4614411" y="5347676"/>
            <a:ext cx="261908" cy="283209"/>
          </a:xfrm>
          <a:prstGeom prst="rect">
            <a:avLst/>
          </a:prstGeom>
          <a:solidFill>
            <a:srgbClr val="95B3D7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8" name="Object 2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921963"/>
              </p:ext>
            </p:extLst>
          </p:nvPr>
        </p:nvGraphicFramePr>
        <p:xfrm>
          <a:off x="3796377" y="5276004"/>
          <a:ext cx="19240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" name="Equation" r:id="rId6" imgW="1282700" imgH="254000" progId="Equation.3">
                  <p:embed/>
                </p:oleObj>
              </mc:Choice>
              <mc:Fallback>
                <p:oleObj name="Equation" r:id="rId6" imgW="12827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96377" y="5276004"/>
                        <a:ext cx="19240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" name="TextBox 259"/>
          <p:cNvSpPr txBox="1"/>
          <p:nvPr/>
        </p:nvSpPr>
        <p:spPr>
          <a:xfrm>
            <a:off x="23174" y="4801261"/>
            <a:ext cx="360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b</a:t>
            </a:r>
            <a:r>
              <a:rPr lang="en-US" sz="1400" b="1" dirty="0">
                <a:latin typeface="Arial"/>
                <a:cs typeface="Arial"/>
              </a:rPr>
              <a:t>  </a:t>
            </a:r>
            <a:r>
              <a:rPr lang="en-US" sz="1400" dirty="0">
                <a:latin typeface="Arial"/>
                <a:cs typeface="Arial"/>
              </a:rPr>
              <a:t>Inference for PTM relative quantification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07209" y="1965613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147466" y="1632909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065109" y="1739661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38" y="558761"/>
            <a:ext cx="147912" cy="155344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4" y="558761"/>
            <a:ext cx="147912" cy="155344"/>
          </a:xfrm>
          <a:prstGeom prst="rect">
            <a:avLst/>
          </a:prstGeom>
        </p:spPr>
      </p:pic>
      <p:graphicFrame>
        <p:nvGraphicFramePr>
          <p:cNvPr id="233" name="Object 2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957993"/>
              </p:ext>
            </p:extLst>
          </p:nvPr>
        </p:nvGraphicFramePr>
        <p:xfrm>
          <a:off x="768178" y="1520346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" name="Equation" r:id="rId8" imgW="190500" imgH="254000" progId="Equation.3">
                  <p:embed/>
                </p:oleObj>
              </mc:Choice>
              <mc:Fallback>
                <p:oleObj name="Equation" r:id="rId8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8178" y="1520346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448645"/>
              </p:ext>
            </p:extLst>
          </p:nvPr>
        </p:nvGraphicFramePr>
        <p:xfrm>
          <a:off x="2168651" y="1520346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" name="Equation" r:id="rId10" imgW="190500" imgH="254000" progId="Equation.3">
                  <p:embed/>
                </p:oleObj>
              </mc:Choice>
              <mc:Fallback>
                <p:oleObj name="Equation" r:id="rId10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68651" y="1520346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" name="5-Point Star 172"/>
          <p:cNvSpPr/>
          <p:nvPr/>
        </p:nvSpPr>
        <p:spPr>
          <a:xfrm>
            <a:off x="1552025" y="7265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1046250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697718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98385" y="905132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413" name="TextBox 412"/>
          <p:cNvSpPr txBox="1"/>
          <p:nvPr/>
        </p:nvSpPr>
        <p:spPr>
          <a:xfrm>
            <a:off x="180152" y="5253056"/>
            <a:ext cx="2908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PTM abundance in Condition 1</a:t>
            </a:r>
          </a:p>
          <a:p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r>
              <a:rPr lang="en-US" sz="1400" dirty="0">
                <a:latin typeface="Arial"/>
                <a:cs typeface="Arial"/>
              </a:rPr>
              <a:t>Protein abundance in Condition 1</a:t>
            </a:r>
          </a:p>
        </p:txBody>
      </p:sp>
      <p:graphicFrame>
        <p:nvGraphicFramePr>
          <p:cNvPr id="414" name="Object 4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770941"/>
              </p:ext>
            </p:extLst>
          </p:nvPr>
        </p:nvGraphicFramePr>
        <p:xfrm>
          <a:off x="498385" y="5569626"/>
          <a:ext cx="909637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" name="Equation" r:id="rId11" imgW="685800" imgH="241300" progId="Equation.3">
                  <p:embed/>
                </p:oleObj>
              </mc:Choice>
              <mc:Fallback>
                <p:oleObj name="Equation" r:id="rId11" imgW="685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8385" y="5569626"/>
                        <a:ext cx="909637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" name="Object 4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09383"/>
              </p:ext>
            </p:extLst>
          </p:nvPr>
        </p:nvGraphicFramePr>
        <p:xfrm>
          <a:off x="498385" y="6272887"/>
          <a:ext cx="9667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" name="Equation" r:id="rId13" imgW="698500" imgH="254000" progId="Equation.3">
                  <p:embed/>
                </p:oleObj>
              </mc:Choice>
              <mc:Fallback>
                <p:oleObj name="Equation" r:id="rId13" imgW="698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8385" y="6272887"/>
                        <a:ext cx="966787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" name="TextBox 417"/>
          <p:cNvSpPr txBox="1"/>
          <p:nvPr/>
        </p:nvSpPr>
        <p:spPr>
          <a:xfrm>
            <a:off x="3606118" y="4802665"/>
            <a:ext cx="267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c</a:t>
            </a:r>
            <a:r>
              <a:rPr lang="en-US" sz="1400" b="1" dirty="0">
                <a:latin typeface="Arial"/>
                <a:cs typeface="Arial"/>
              </a:rPr>
              <a:t>  </a:t>
            </a:r>
            <a:r>
              <a:rPr lang="en-US" sz="1400" dirty="0">
                <a:latin typeface="Arial"/>
                <a:cs typeface="Arial"/>
              </a:rPr>
              <a:t>PTM significance analysis</a:t>
            </a:r>
          </a:p>
        </p:txBody>
      </p:sp>
      <p:sp>
        <p:nvSpPr>
          <p:cNvPr id="421" name="TextBox 420"/>
          <p:cNvSpPr txBox="1"/>
          <p:nvPr/>
        </p:nvSpPr>
        <p:spPr>
          <a:xfrm>
            <a:off x="3790246" y="5945553"/>
            <a:ext cx="2408288" cy="523220"/>
          </a:xfrm>
          <a:prstGeom prst="rect">
            <a:avLst/>
          </a:prstGeom>
          <a:noFill/>
          <a:ln w="19050" cmpd="sng">
            <a:solidFill>
              <a:srgbClr val="37609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Protein-level adjustment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Increase uncertainty</a:t>
            </a:r>
          </a:p>
        </p:txBody>
      </p:sp>
      <p:cxnSp>
        <p:nvCxnSpPr>
          <p:cNvPr id="424" name="Straight Arrow Connector 423"/>
          <p:cNvCxnSpPr/>
          <p:nvPr/>
        </p:nvCxnSpPr>
        <p:spPr>
          <a:xfrm flipH="1" flipV="1">
            <a:off x="4767736" y="5657005"/>
            <a:ext cx="344604" cy="288548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V="1">
            <a:off x="5145838" y="5657005"/>
            <a:ext cx="377747" cy="288548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370267" y="197064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370267" y="207946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1218811" y="219748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498385" y="2696322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707209" y="3406034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707209" y="351318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707209" y="3616550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1370267" y="340761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1370267" y="3622642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1374321" y="262177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707209" y="372266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2009968" y="262177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5-Point Star 223"/>
          <p:cNvSpPr/>
          <p:nvPr/>
        </p:nvSpPr>
        <p:spPr>
          <a:xfrm>
            <a:off x="1545550" y="360976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5-Point Star 224"/>
          <p:cNvSpPr/>
          <p:nvPr/>
        </p:nvSpPr>
        <p:spPr>
          <a:xfrm>
            <a:off x="1545550" y="3397680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580773" y="4059347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1218811" y="374159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1218811" y="3847801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5-Point Star 239"/>
          <p:cNvSpPr/>
          <p:nvPr/>
        </p:nvSpPr>
        <p:spPr>
          <a:xfrm>
            <a:off x="1547971" y="374049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5-Point Star 240"/>
          <p:cNvSpPr/>
          <p:nvPr/>
        </p:nvSpPr>
        <p:spPr>
          <a:xfrm>
            <a:off x="1547971" y="383993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ounded Rectangle 241"/>
          <p:cNvSpPr/>
          <p:nvPr/>
        </p:nvSpPr>
        <p:spPr>
          <a:xfrm>
            <a:off x="494331" y="3330747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3" name="Picture 2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469" y="2544103"/>
            <a:ext cx="147912" cy="155344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739" y="2541109"/>
            <a:ext cx="147912" cy="155344"/>
          </a:xfrm>
          <a:prstGeom prst="rect">
            <a:avLst/>
          </a:prstGeom>
        </p:spPr>
      </p:pic>
      <p:sp>
        <p:nvSpPr>
          <p:cNvPr id="245" name="Rectangle 244"/>
          <p:cNvSpPr/>
          <p:nvPr/>
        </p:nvSpPr>
        <p:spPr>
          <a:xfrm>
            <a:off x="2147466" y="3409210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2147466" y="3518032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7" name="Object 2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551655"/>
              </p:ext>
            </p:extLst>
          </p:nvPr>
        </p:nvGraphicFramePr>
        <p:xfrm>
          <a:off x="1701963" y="3507326"/>
          <a:ext cx="2190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" name="Equation" r:id="rId15" imgW="165100" imgH="241300" progId="Equation.3">
                  <p:embed/>
                </p:oleObj>
              </mc:Choice>
              <mc:Fallback>
                <p:oleObj name="Equation" r:id="rId15" imgW="165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1963" y="3507326"/>
                        <a:ext cx="219075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" name="Rectangle 247"/>
          <p:cNvSpPr/>
          <p:nvPr/>
        </p:nvSpPr>
        <p:spPr>
          <a:xfrm>
            <a:off x="707209" y="3950955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2147466" y="3618251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2065109" y="3725003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2" name="Picture 2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38" y="2544103"/>
            <a:ext cx="147912" cy="155344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4" y="2544103"/>
            <a:ext cx="147912" cy="155344"/>
          </a:xfrm>
          <a:prstGeom prst="rect">
            <a:avLst/>
          </a:prstGeom>
        </p:spPr>
      </p:pic>
      <p:graphicFrame>
        <p:nvGraphicFramePr>
          <p:cNvPr id="255" name="Object 2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23994"/>
              </p:ext>
            </p:extLst>
          </p:nvPr>
        </p:nvGraphicFramePr>
        <p:xfrm>
          <a:off x="768178" y="3505688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" name="Equation" r:id="rId16" imgW="190500" imgH="254000" progId="Equation.3">
                  <p:embed/>
                </p:oleObj>
              </mc:Choice>
              <mc:Fallback>
                <p:oleObj name="Equation" r:id="rId16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8178" y="3505688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" name="Object 2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823023"/>
              </p:ext>
            </p:extLst>
          </p:nvPr>
        </p:nvGraphicFramePr>
        <p:xfrm>
          <a:off x="2168651" y="3505688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5" name="Equation" r:id="rId17" imgW="190500" imgH="254000" progId="Equation.3">
                  <p:embed/>
                </p:oleObj>
              </mc:Choice>
              <mc:Fallback>
                <p:oleObj name="Equation" r:id="rId17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68651" y="3505688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" name="5-Point Star 256"/>
          <p:cNvSpPr/>
          <p:nvPr/>
        </p:nvSpPr>
        <p:spPr>
          <a:xfrm>
            <a:off x="1552025" y="2711925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Straight Arrow Connector 258"/>
          <p:cNvCxnSpPr/>
          <p:nvPr/>
        </p:nvCxnSpPr>
        <p:spPr>
          <a:xfrm>
            <a:off x="1046250" y="262177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697718" y="262177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498385" y="2890474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1370267" y="3955989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1370267" y="406481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1218811" y="418282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707209" y="3831860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3057435" y="716138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3266259" y="1425850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3266259" y="163636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929317" y="1427433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3929317" y="1536254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3929317" y="164245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4" name="Straight Arrow Connector 273"/>
          <p:cNvCxnSpPr/>
          <p:nvPr/>
        </p:nvCxnSpPr>
        <p:spPr>
          <a:xfrm>
            <a:off x="3933371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3266259" y="1742484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Straight Arrow Connector 275"/>
          <p:cNvCxnSpPr/>
          <p:nvPr/>
        </p:nvCxnSpPr>
        <p:spPr>
          <a:xfrm>
            <a:off x="4569018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5-Point Star 276"/>
          <p:cNvSpPr/>
          <p:nvPr/>
        </p:nvSpPr>
        <p:spPr>
          <a:xfrm>
            <a:off x="4104600" y="153014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5-Point Star 277"/>
          <p:cNvSpPr/>
          <p:nvPr/>
        </p:nvSpPr>
        <p:spPr>
          <a:xfrm>
            <a:off x="4104600" y="1629580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5-Point Star 278"/>
          <p:cNvSpPr/>
          <p:nvPr/>
        </p:nvSpPr>
        <p:spPr>
          <a:xfrm>
            <a:off x="4104600" y="141749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3139823" y="2079163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777861" y="186761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5-Point Star 283"/>
          <p:cNvSpPr/>
          <p:nvPr/>
        </p:nvSpPr>
        <p:spPr>
          <a:xfrm>
            <a:off x="4107021" y="185975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ounded Rectangle 284"/>
          <p:cNvSpPr/>
          <p:nvPr/>
        </p:nvSpPr>
        <p:spPr>
          <a:xfrm>
            <a:off x="3053381" y="1350563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" name="Picture 2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519" y="563919"/>
            <a:ext cx="147912" cy="155344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789" y="560925"/>
            <a:ext cx="147912" cy="155344"/>
          </a:xfrm>
          <a:prstGeom prst="rect">
            <a:avLst/>
          </a:prstGeom>
        </p:spPr>
      </p:pic>
      <p:sp>
        <p:nvSpPr>
          <p:cNvPr id="288" name="Rectangle 287"/>
          <p:cNvSpPr/>
          <p:nvPr/>
        </p:nvSpPr>
        <p:spPr>
          <a:xfrm>
            <a:off x="4706516" y="1429026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4706516" y="1537848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0" name="Object 2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983284"/>
              </p:ext>
            </p:extLst>
          </p:nvPr>
        </p:nvGraphicFramePr>
        <p:xfrm>
          <a:off x="4244705" y="1526576"/>
          <a:ext cx="25241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" name="Equation" r:id="rId18" imgW="190500" imgH="241300" progId="Equation.3">
                  <p:embed/>
                </p:oleObj>
              </mc:Choice>
              <mc:Fallback>
                <p:oleObj name="Equation" r:id="rId18" imgW="190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244705" y="1526576"/>
                        <a:ext cx="252413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" name="Rectangle 290"/>
          <p:cNvSpPr/>
          <p:nvPr/>
        </p:nvSpPr>
        <p:spPr>
          <a:xfrm>
            <a:off x="3266259" y="1970771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4706516" y="1638067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4624159" y="1744819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4" name="Picture 2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388" y="563919"/>
            <a:ext cx="147912" cy="155344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24" y="563919"/>
            <a:ext cx="147912" cy="155344"/>
          </a:xfrm>
          <a:prstGeom prst="rect">
            <a:avLst/>
          </a:prstGeom>
        </p:spPr>
      </p:pic>
      <p:graphicFrame>
        <p:nvGraphicFramePr>
          <p:cNvPr id="296" name="Object 2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414997"/>
              </p:ext>
            </p:extLst>
          </p:nvPr>
        </p:nvGraphicFramePr>
        <p:xfrm>
          <a:off x="3327228" y="1525504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" name="Equation" r:id="rId20" imgW="190500" imgH="254000" progId="Equation.3">
                  <p:embed/>
                </p:oleObj>
              </mc:Choice>
              <mc:Fallback>
                <p:oleObj name="Equation" r:id="rId20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327228" y="1525504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Object 2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879880"/>
              </p:ext>
            </p:extLst>
          </p:nvPr>
        </p:nvGraphicFramePr>
        <p:xfrm>
          <a:off x="4727701" y="1525504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" name="Equation" r:id="rId22" imgW="190500" imgH="254000" progId="Equation.3">
                  <p:embed/>
                </p:oleObj>
              </mc:Choice>
              <mc:Fallback>
                <p:oleObj name="Equation" r:id="rId22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727701" y="1525504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" name="5-Point Star 297"/>
          <p:cNvSpPr/>
          <p:nvPr/>
        </p:nvSpPr>
        <p:spPr>
          <a:xfrm>
            <a:off x="4111075" y="73174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Arrow Connector 298"/>
          <p:cNvCxnSpPr/>
          <p:nvPr/>
        </p:nvCxnSpPr>
        <p:spPr>
          <a:xfrm>
            <a:off x="3605300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3256768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3057435" y="910290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302" name="Rectangle 301"/>
          <p:cNvSpPr/>
          <p:nvPr/>
        </p:nvSpPr>
        <p:spPr>
          <a:xfrm>
            <a:off x="3929317" y="197580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3929317" y="208462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3777861" y="2202645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3266259" y="1851676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3057435" y="2701480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3266259" y="341119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3266259" y="351834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3266259" y="362170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3929317" y="341277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3929317" y="352159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3929317" y="362780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3" name="Straight Arrow Connector 312"/>
          <p:cNvCxnSpPr/>
          <p:nvPr/>
        </p:nvCxnSpPr>
        <p:spPr>
          <a:xfrm>
            <a:off x="3933371" y="26269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4569018" y="26269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6" name="5-Point Star 315"/>
          <p:cNvSpPr/>
          <p:nvPr/>
        </p:nvSpPr>
        <p:spPr>
          <a:xfrm>
            <a:off x="4104600" y="35154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5-Point Star 316"/>
          <p:cNvSpPr/>
          <p:nvPr/>
        </p:nvSpPr>
        <p:spPr>
          <a:xfrm>
            <a:off x="4104600" y="361492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5-Point Star 317"/>
          <p:cNvSpPr/>
          <p:nvPr/>
        </p:nvSpPr>
        <p:spPr>
          <a:xfrm>
            <a:off x="4104600" y="340283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3139823" y="4064505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3777861" y="374675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3777861" y="385295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5-Point Star 321"/>
          <p:cNvSpPr/>
          <p:nvPr/>
        </p:nvSpPr>
        <p:spPr>
          <a:xfrm>
            <a:off x="4107021" y="374565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5-Point Star 322"/>
          <p:cNvSpPr/>
          <p:nvPr/>
        </p:nvSpPr>
        <p:spPr>
          <a:xfrm>
            <a:off x="4107021" y="384509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ounded Rectangle 323"/>
          <p:cNvSpPr/>
          <p:nvPr/>
        </p:nvSpPr>
        <p:spPr>
          <a:xfrm>
            <a:off x="3053381" y="3335905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5" name="Picture 3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519" y="2549261"/>
            <a:ext cx="147912" cy="155344"/>
          </a:xfrm>
          <a:prstGeom prst="rect">
            <a:avLst/>
          </a:prstGeom>
        </p:spPr>
      </p:pic>
      <p:pic>
        <p:nvPicPr>
          <p:cNvPr id="326" name="Picture 3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789" y="2546267"/>
            <a:ext cx="147912" cy="155344"/>
          </a:xfrm>
          <a:prstGeom prst="rect">
            <a:avLst/>
          </a:prstGeom>
        </p:spPr>
      </p:pic>
      <p:sp>
        <p:nvSpPr>
          <p:cNvPr id="327" name="Rectangle 326"/>
          <p:cNvSpPr/>
          <p:nvPr/>
        </p:nvSpPr>
        <p:spPr>
          <a:xfrm>
            <a:off x="4706516" y="3414368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4706516" y="3523190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2" name="Object 3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746526"/>
              </p:ext>
            </p:extLst>
          </p:nvPr>
        </p:nvGraphicFramePr>
        <p:xfrm>
          <a:off x="4244705" y="3511863"/>
          <a:ext cx="25241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" name="Equation" r:id="rId24" imgW="190500" imgH="241300" progId="Equation.3">
                  <p:embed/>
                </p:oleObj>
              </mc:Choice>
              <mc:Fallback>
                <p:oleObj name="Equation" r:id="rId24" imgW="190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244705" y="3511863"/>
                        <a:ext cx="252413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" name="Rectangle 343"/>
          <p:cNvSpPr/>
          <p:nvPr/>
        </p:nvSpPr>
        <p:spPr>
          <a:xfrm>
            <a:off x="3266259" y="3956113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4706516" y="3623409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4624159" y="3730161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9" name="Picture 3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388" y="2549261"/>
            <a:ext cx="147912" cy="155344"/>
          </a:xfrm>
          <a:prstGeom prst="rect">
            <a:avLst/>
          </a:prstGeom>
        </p:spPr>
      </p:pic>
      <p:pic>
        <p:nvPicPr>
          <p:cNvPr id="381" name="Picture 3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24" y="2549261"/>
            <a:ext cx="147912" cy="155344"/>
          </a:xfrm>
          <a:prstGeom prst="rect">
            <a:avLst/>
          </a:prstGeom>
        </p:spPr>
      </p:pic>
      <p:graphicFrame>
        <p:nvGraphicFramePr>
          <p:cNvPr id="382" name="Object 3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170559"/>
              </p:ext>
            </p:extLst>
          </p:nvPr>
        </p:nvGraphicFramePr>
        <p:xfrm>
          <a:off x="3327228" y="3510846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" name="Equation" r:id="rId26" imgW="190500" imgH="254000" progId="Equation.3">
                  <p:embed/>
                </p:oleObj>
              </mc:Choice>
              <mc:Fallback>
                <p:oleObj name="Equation" r:id="rId26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327228" y="3510846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" name="Object 3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897841"/>
              </p:ext>
            </p:extLst>
          </p:nvPr>
        </p:nvGraphicFramePr>
        <p:xfrm>
          <a:off x="4727701" y="3510846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" name="Equation" r:id="rId28" imgW="190500" imgH="254000" progId="Equation.3">
                  <p:embed/>
                </p:oleObj>
              </mc:Choice>
              <mc:Fallback>
                <p:oleObj name="Equation" r:id="rId28" imgW="190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727701" y="3510846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" name="5-Point Star 391"/>
          <p:cNvSpPr/>
          <p:nvPr/>
        </p:nvSpPr>
        <p:spPr>
          <a:xfrm>
            <a:off x="4111075" y="27170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3" name="Straight Arrow Connector 392"/>
          <p:cNvCxnSpPr/>
          <p:nvPr/>
        </p:nvCxnSpPr>
        <p:spPr>
          <a:xfrm>
            <a:off x="3605300" y="26269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/>
          <p:cNvCxnSpPr/>
          <p:nvPr/>
        </p:nvCxnSpPr>
        <p:spPr>
          <a:xfrm>
            <a:off x="3256768" y="26269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TextBox 406"/>
          <p:cNvSpPr txBox="1"/>
          <p:nvPr/>
        </p:nvSpPr>
        <p:spPr>
          <a:xfrm>
            <a:off x="3057435" y="2895632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408" name="Rectangle 407"/>
          <p:cNvSpPr/>
          <p:nvPr/>
        </p:nvSpPr>
        <p:spPr>
          <a:xfrm>
            <a:off x="3929317" y="396114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/>
          <p:cNvSpPr/>
          <p:nvPr/>
        </p:nvSpPr>
        <p:spPr>
          <a:xfrm>
            <a:off x="3929317" y="406996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3777861" y="418798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3266259" y="3837018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2205390" y="2182896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2" name="Rectangle 421"/>
          <p:cNvSpPr/>
          <p:nvPr/>
        </p:nvSpPr>
        <p:spPr>
          <a:xfrm>
            <a:off x="2207739" y="4184518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2</a:t>
            </a:r>
            <a:endParaRPr lang="en-US" sz="1400" dirty="0"/>
          </a:p>
        </p:txBody>
      </p:sp>
      <p:sp>
        <p:nvSpPr>
          <p:cNvPr id="423" name="Rectangle 422"/>
          <p:cNvSpPr/>
          <p:nvPr/>
        </p:nvSpPr>
        <p:spPr>
          <a:xfrm>
            <a:off x="4766789" y="2186365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5" name="Rectangle 424"/>
          <p:cNvSpPr/>
          <p:nvPr/>
        </p:nvSpPr>
        <p:spPr>
          <a:xfrm>
            <a:off x="4772630" y="4205014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2</a:t>
            </a:r>
            <a:endParaRPr lang="en-US" sz="1400" dirty="0"/>
          </a:p>
        </p:txBody>
      </p:sp>
      <p:sp>
        <p:nvSpPr>
          <p:cNvPr id="427" name="Rectangle 426"/>
          <p:cNvSpPr/>
          <p:nvPr/>
        </p:nvSpPr>
        <p:spPr>
          <a:xfrm>
            <a:off x="494331" y="133370"/>
            <a:ext cx="1233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Condition 1</a:t>
            </a:r>
            <a:endParaRPr lang="en-US" sz="1400" dirty="0"/>
          </a:p>
        </p:txBody>
      </p:sp>
      <p:sp>
        <p:nvSpPr>
          <p:cNvPr id="428" name="Rectangle 427"/>
          <p:cNvSpPr/>
          <p:nvPr/>
        </p:nvSpPr>
        <p:spPr>
          <a:xfrm>
            <a:off x="3081566" y="133370"/>
            <a:ext cx="1233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Condition 2</a:t>
            </a:r>
            <a:endParaRPr lang="en-US" sz="1400" dirty="0"/>
          </a:p>
        </p:txBody>
      </p:sp>
      <p:pic>
        <p:nvPicPr>
          <p:cNvPr id="11" name="Picture 10" descr="Screen Shot 2018-02-11 at 11.24.26 PM.png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9" y="893720"/>
            <a:ext cx="3940725" cy="302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3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Rectangle 418"/>
          <p:cNvSpPr/>
          <p:nvPr/>
        </p:nvSpPr>
        <p:spPr>
          <a:xfrm>
            <a:off x="5158256" y="5565398"/>
            <a:ext cx="278586" cy="28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5614527" y="5574107"/>
            <a:ext cx="261908" cy="283209"/>
          </a:xfrm>
          <a:prstGeom prst="rect">
            <a:avLst/>
          </a:prstGeom>
          <a:solidFill>
            <a:srgbClr val="95B3D7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/>
          <p:cNvSpPr/>
          <p:nvPr/>
        </p:nvSpPr>
        <p:spPr>
          <a:xfrm>
            <a:off x="211525" y="4778673"/>
            <a:ext cx="444468" cy="1509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TextBox 509"/>
          <p:cNvSpPr txBox="1"/>
          <p:nvPr/>
        </p:nvSpPr>
        <p:spPr>
          <a:xfrm>
            <a:off x="658425" y="4700277"/>
            <a:ext cx="190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Fully-cleaved peptide</a:t>
            </a:r>
          </a:p>
        </p:txBody>
      </p:sp>
      <p:sp>
        <p:nvSpPr>
          <p:cNvPr id="508" name="Rectangle 507"/>
          <p:cNvSpPr/>
          <p:nvPr/>
        </p:nvSpPr>
        <p:spPr>
          <a:xfrm>
            <a:off x="2580697" y="4775077"/>
            <a:ext cx="444468" cy="1581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TextBox 510"/>
          <p:cNvSpPr txBox="1"/>
          <p:nvPr/>
        </p:nvSpPr>
        <p:spPr>
          <a:xfrm>
            <a:off x="3053565" y="4700277"/>
            <a:ext cx="218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Partially-cleaved peptide</a:t>
            </a:r>
          </a:p>
        </p:txBody>
      </p:sp>
      <p:sp>
        <p:nvSpPr>
          <p:cNvPr id="509" name="5-Point Star 508"/>
          <p:cNvSpPr/>
          <p:nvPr/>
        </p:nvSpPr>
        <p:spPr>
          <a:xfrm>
            <a:off x="5203897" y="4770967"/>
            <a:ext cx="187305" cy="166397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TextBox 511"/>
          <p:cNvSpPr txBox="1"/>
          <p:nvPr/>
        </p:nvSpPr>
        <p:spPr>
          <a:xfrm>
            <a:off x="5411951" y="4679781"/>
            <a:ext cx="602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PTM</a:t>
            </a:r>
          </a:p>
        </p:txBody>
      </p:sp>
      <p:sp>
        <p:nvSpPr>
          <p:cNvPr id="536" name="Rectangle 535"/>
          <p:cNvSpPr/>
          <p:nvPr/>
        </p:nvSpPr>
        <p:spPr>
          <a:xfrm>
            <a:off x="51416" y="-58819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072" y="710980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60954" y="142227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60954" y="153109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0954" y="163730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65008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00655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5-Point Star 82"/>
          <p:cNvSpPr/>
          <p:nvPr/>
        </p:nvSpPr>
        <p:spPr>
          <a:xfrm>
            <a:off x="1136237" y="15249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5-Point Star 83"/>
          <p:cNvSpPr/>
          <p:nvPr/>
        </p:nvSpPr>
        <p:spPr>
          <a:xfrm>
            <a:off x="1136237" y="162442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1136237" y="141233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09498" y="175625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09498" y="186245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5-Point Star 98"/>
          <p:cNvSpPr/>
          <p:nvPr/>
        </p:nvSpPr>
        <p:spPr>
          <a:xfrm>
            <a:off x="1138658" y="175515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5-Point Star 99"/>
          <p:cNvSpPr/>
          <p:nvPr/>
        </p:nvSpPr>
        <p:spPr>
          <a:xfrm>
            <a:off x="1138658" y="185459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85018" y="1345405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56" y="558761"/>
            <a:ext cx="147912" cy="155344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426" y="555767"/>
            <a:ext cx="147912" cy="155344"/>
          </a:xfrm>
          <a:prstGeom prst="rect">
            <a:avLst/>
          </a:prstGeom>
        </p:spPr>
      </p:pic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834054"/>
              </p:ext>
            </p:extLst>
          </p:nvPr>
        </p:nvGraphicFramePr>
        <p:xfrm>
          <a:off x="1275025" y="1530350"/>
          <a:ext cx="252412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Equation" r:id="rId4" imgW="190440" imgH="228600" progId="Equation.3">
                  <p:embed/>
                </p:oleObj>
              </mc:Choice>
              <mc:Fallback>
                <p:oleObj name="Equation" r:id="rId4" imgW="190440" imgH="2286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5025" y="1530350"/>
                        <a:ext cx="252412" cy="303213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" name="Rectangle 248"/>
          <p:cNvSpPr/>
          <p:nvPr/>
        </p:nvSpPr>
        <p:spPr>
          <a:xfrm>
            <a:off x="4053888" y="5565398"/>
            <a:ext cx="278586" cy="28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4578294" y="5565398"/>
            <a:ext cx="261908" cy="283209"/>
          </a:xfrm>
          <a:prstGeom prst="rect">
            <a:avLst/>
          </a:prstGeom>
          <a:solidFill>
            <a:srgbClr val="95B3D7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TextBox 259"/>
          <p:cNvSpPr txBox="1"/>
          <p:nvPr/>
        </p:nvSpPr>
        <p:spPr>
          <a:xfrm>
            <a:off x="23174" y="5018983"/>
            <a:ext cx="360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b</a:t>
            </a:r>
            <a:r>
              <a:rPr lang="en-US" sz="1400" b="1" dirty="0">
                <a:latin typeface="Arial"/>
                <a:cs typeface="Arial"/>
              </a:rPr>
              <a:t>  </a:t>
            </a:r>
            <a:r>
              <a:rPr lang="en-US" sz="1400" dirty="0">
                <a:latin typeface="Arial"/>
                <a:cs typeface="Arial"/>
              </a:rPr>
              <a:t>Inference for PTM relative quantification</a:t>
            </a:r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25" y="558761"/>
            <a:ext cx="147912" cy="155344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61" y="558761"/>
            <a:ext cx="147912" cy="155344"/>
          </a:xfrm>
          <a:prstGeom prst="rect">
            <a:avLst/>
          </a:prstGeom>
        </p:spPr>
      </p:pic>
      <p:sp>
        <p:nvSpPr>
          <p:cNvPr id="173" name="5-Point Star 172"/>
          <p:cNvSpPr/>
          <p:nvPr/>
        </p:nvSpPr>
        <p:spPr>
          <a:xfrm>
            <a:off x="1142712" y="7265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636937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288405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9072" y="905132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413" name="TextBox 412"/>
          <p:cNvSpPr txBox="1"/>
          <p:nvPr/>
        </p:nvSpPr>
        <p:spPr>
          <a:xfrm>
            <a:off x="180152" y="5470778"/>
            <a:ext cx="2908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PTM abundance in Condition 1</a:t>
            </a:r>
          </a:p>
          <a:p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r>
              <a:rPr lang="en-US" sz="1400" dirty="0">
                <a:latin typeface="Arial"/>
                <a:cs typeface="Arial"/>
              </a:rPr>
              <a:t>Protein abundance in Condition 1</a:t>
            </a:r>
          </a:p>
        </p:txBody>
      </p:sp>
      <p:graphicFrame>
        <p:nvGraphicFramePr>
          <p:cNvPr id="414" name="Object 4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730595"/>
              </p:ext>
            </p:extLst>
          </p:nvPr>
        </p:nvGraphicFramePr>
        <p:xfrm>
          <a:off x="514350" y="6388100"/>
          <a:ext cx="8763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Equation" r:id="rId6" imgW="660240" imgH="215640" progId="Equation.3">
                  <p:embed/>
                </p:oleObj>
              </mc:Choice>
              <mc:Fallback>
                <p:oleObj name="Equation" r:id="rId6" imgW="660240" imgH="215640" progId="Equation.3">
                  <p:embed/>
                  <p:pic>
                    <p:nvPicPr>
                      <p:cNvPr id="414" name="Object 4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4350" y="6388100"/>
                        <a:ext cx="876300" cy="287338"/>
                      </a:xfrm>
                      <a:prstGeom prst="rect">
                        <a:avLst/>
                      </a:prstGeom>
                      <a:solidFill>
                        <a:srgbClr val="95B3D7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" name="Object 4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05852"/>
              </p:ext>
            </p:extLst>
          </p:nvPr>
        </p:nvGraphicFramePr>
        <p:xfrm>
          <a:off x="498385" y="5713729"/>
          <a:ext cx="9667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8" imgW="698500" imgH="254000" progId="Equation.3">
                  <p:embed/>
                </p:oleObj>
              </mc:Choice>
              <mc:Fallback>
                <p:oleObj name="Equation" r:id="rId8" imgW="698500" imgH="254000" progId="Equation.3">
                  <p:embed/>
                  <p:pic>
                    <p:nvPicPr>
                      <p:cNvPr id="416" name="Object 4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8385" y="5713729"/>
                        <a:ext cx="966787" cy="34925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" name="TextBox 417"/>
          <p:cNvSpPr txBox="1"/>
          <p:nvPr/>
        </p:nvSpPr>
        <p:spPr>
          <a:xfrm>
            <a:off x="3606118" y="5020387"/>
            <a:ext cx="267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c</a:t>
            </a:r>
            <a:r>
              <a:rPr lang="en-US" sz="1400" b="1" dirty="0">
                <a:latin typeface="Arial"/>
                <a:cs typeface="Arial"/>
              </a:rPr>
              <a:t>  </a:t>
            </a:r>
            <a:r>
              <a:rPr lang="en-US" sz="1400" dirty="0">
                <a:latin typeface="Arial"/>
                <a:cs typeface="Arial"/>
              </a:rPr>
              <a:t>PTM significance analysis</a:t>
            </a:r>
          </a:p>
        </p:txBody>
      </p:sp>
      <p:sp>
        <p:nvSpPr>
          <p:cNvPr id="421" name="TextBox 420"/>
          <p:cNvSpPr txBox="1"/>
          <p:nvPr/>
        </p:nvSpPr>
        <p:spPr>
          <a:xfrm>
            <a:off x="3877336" y="6171984"/>
            <a:ext cx="2408288" cy="523220"/>
          </a:xfrm>
          <a:prstGeom prst="rect">
            <a:avLst/>
          </a:prstGeom>
          <a:noFill/>
          <a:ln w="19050" cmpd="sng">
            <a:solidFill>
              <a:srgbClr val="37609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Protein-level adjustment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Increase uncertainty</a:t>
            </a:r>
          </a:p>
        </p:txBody>
      </p:sp>
      <p:cxnSp>
        <p:nvCxnSpPr>
          <p:cNvPr id="424" name="Straight Arrow Connector 423"/>
          <p:cNvCxnSpPr/>
          <p:nvPr/>
        </p:nvCxnSpPr>
        <p:spPr>
          <a:xfrm flipH="1" flipV="1">
            <a:off x="4767736" y="5874727"/>
            <a:ext cx="344604" cy="288548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>
            <a:cxnSpLocks/>
          </p:cNvCxnSpPr>
          <p:nvPr/>
        </p:nvCxnSpPr>
        <p:spPr>
          <a:xfrm flipV="1">
            <a:off x="5232928" y="5883436"/>
            <a:ext cx="377747" cy="288548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960954" y="197064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809498" y="219748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89072" y="2748576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297896" y="345828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297896" y="356544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297896" y="3668804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960954" y="3459871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960954" y="367489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965008" y="2674030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297896" y="377492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600655" y="2674030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171460" y="4111601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809498" y="3793853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809498" y="3900055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ounded Rectangle 241"/>
          <p:cNvSpPr/>
          <p:nvPr/>
        </p:nvSpPr>
        <p:spPr>
          <a:xfrm>
            <a:off x="85018" y="3383001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3" name="Picture 2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56" y="2596357"/>
            <a:ext cx="147912" cy="155344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426" y="2593363"/>
            <a:ext cx="147912" cy="155344"/>
          </a:xfrm>
          <a:prstGeom prst="rect">
            <a:avLst/>
          </a:prstGeom>
        </p:spPr>
      </p:pic>
      <p:sp>
        <p:nvSpPr>
          <p:cNvPr id="245" name="Rectangle 244"/>
          <p:cNvSpPr/>
          <p:nvPr/>
        </p:nvSpPr>
        <p:spPr>
          <a:xfrm>
            <a:off x="1738153" y="3461464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1738153" y="3570286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297896" y="4003209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1738153" y="3670505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1655796" y="3777257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2" name="Picture 2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25" y="2596357"/>
            <a:ext cx="147912" cy="155344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61" y="2596357"/>
            <a:ext cx="147912" cy="155344"/>
          </a:xfrm>
          <a:prstGeom prst="rect">
            <a:avLst/>
          </a:prstGeom>
        </p:spPr>
      </p:pic>
      <p:cxnSp>
        <p:nvCxnSpPr>
          <p:cNvPr id="259" name="Straight Arrow Connector 258"/>
          <p:cNvCxnSpPr/>
          <p:nvPr/>
        </p:nvCxnSpPr>
        <p:spPr>
          <a:xfrm>
            <a:off x="636937" y="2674030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288405" y="2674030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89072" y="2942728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960954" y="4008243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960954" y="4117064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809498" y="4235083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297896" y="3884114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2648122" y="716138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520004" y="1427433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3520004" y="1536254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3520004" y="164245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4" name="Straight Arrow Connector 273"/>
          <p:cNvCxnSpPr/>
          <p:nvPr/>
        </p:nvCxnSpPr>
        <p:spPr>
          <a:xfrm>
            <a:off x="3524058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/>
          <p:nvPr/>
        </p:nvCxnSpPr>
        <p:spPr>
          <a:xfrm>
            <a:off x="4159705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5-Point Star 276"/>
          <p:cNvSpPr/>
          <p:nvPr/>
        </p:nvSpPr>
        <p:spPr>
          <a:xfrm>
            <a:off x="3695287" y="153014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5-Point Star 277"/>
          <p:cNvSpPr/>
          <p:nvPr/>
        </p:nvSpPr>
        <p:spPr>
          <a:xfrm>
            <a:off x="3695287" y="1629580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5-Point Star 278"/>
          <p:cNvSpPr/>
          <p:nvPr/>
        </p:nvSpPr>
        <p:spPr>
          <a:xfrm>
            <a:off x="3695287" y="141749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368548" y="186761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5-Point Star 283"/>
          <p:cNvSpPr/>
          <p:nvPr/>
        </p:nvSpPr>
        <p:spPr>
          <a:xfrm>
            <a:off x="3697708" y="185975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ounded Rectangle 284"/>
          <p:cNvSpPr/>
          <p:nvPr/>
        </p:nvSpPr>
        <p:spPr>
          <a:xfrm>
            <a:off x="2644068" y="1350563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" name="Picture 2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206" y="563919"/>
            <a:ext cx="147912" cy="155344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476" y="560925"/>
            <a:ext cx="147912" cy="155344"/>
          </a:xfrm>
          <a:prstGeom prst="rect">
            <a:avLst/>
          </a:prstGeom>
        </p:spPr>
      </p:pic>
      <p:graphicFrame>
        <p:nvGraphicFramePr>
          <p:cNvPr id="290" name="Object 2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372119"/>
              </p:ext>
            </p:extLst>
          </p:nvPr>
        </p:nvGraphicFramePr>
        <p:xfrm>
          <a:off x="3835662" y="1535113"/>
          <a:ext cx="2524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10" imgW="190440" imgH="228600" progId="Equation.3">
                  <p:embed/>
                </p:oleObj>
              </mc:Choice>
              <mc:Fallback>
                <p:oleObj name="Equation" r:id="rId10" imgW="190440" imgH="228600" progId="Equation.3">
                  <p:embed/>
                  <p:pic>
                    <p:nvPicPr>
                      <p:cNvPr id="290" name="Object 28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35662" y="1535113"/>
                        <a:ext cx="252413" cy="3048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4" name="Picture 2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075" y="563919"/>
            <a:ext cx="147912" cy="155344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411" y="563919"/>
            <a:ext cx="147912" cy="155344"/>
          </a:xfrm>
          <a:prstGeom prst="rect">
            <a:avLst/>
          </a:prstGeom>
        </p:spPr>
      </p:pic>
      <p:sp>
        <p:nvSpPr>
          <p:cNvPr id="298" name="5-Point Star 297"/>
          <p:cNvSpPr/>
          <p:nvPr/>
        </p:nvSpPr>
        <p:spPr>
          <a:xfrm>
            <a:off x="3701762" y="73174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Arrow Connector 298"/>
          <p:cNvCxnSpPr/>
          <p:nvPr/>
        </p:nvCxnSpPr>
        <p:spPr>
          <a:xfrm>
            <a:off x="3195987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2847455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2648122" y="910290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306" name="Rectangle 305"/>
          <p:cNvSpPr/>
          <p:nvPr/>
        </p:nvSpPr>
        <p:spPr>
          <a:xfrm>
            <a:off x="2648122" y="2753734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2856946" y="346344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2856946" y="367396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3520004" y="3465029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3520004" y="357385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3520004" y="3680054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3" name="Straight Arrow Connector 312"/>
          <p:cNvCxnSpPr/>
          <p:nvPr/>
        </p:nvCxnSpPr>
        <p:spPr>
          <a:xfrm>
            <a:off x="3524058" y="267918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4159705" y="267918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2730510" y="4116759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3368548" y="3799011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3368548" y="3905213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ounded Rectangle 323"/>
          <p:cNvSpPr/>
          <p:nvPr/>
        </p:nvSpPr>
        <p:spPr>
          <a:xfrm>
            <a:off x="2644068" y="3388159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5" name="Picture 3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206" y="2601515"/>
            <a:ext cx="147912" cy="155344"/>
          </a:xfrm>
          <a:prstGeom prst="rect">
            <a:avLst/>
          </a:prstGeom>
        </p:spPr>
      </p:pic>
      <p:pic>
        <p:nvPicPr>
          <p:cNvPr id="326" name="Picture 3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476" y="2598521"/>
            <a:ext cx="147912" cy="155344"/>
          </a:xfrm>
          <a:prstGeom prst="rect">
            <a:avLst/>
          </a:prstGeom>
        </p:spPr>
      </p:pic>
      <p:sp>
        <p:nvSpPr>
          <p:cNvPr id="327" name="Rectangle 326"/>
          <p:cNvSpPr/>
          <p:nvPr/>
        </p:nvSpPr>
        <p:spPr>
          <a:xfrm>
            <a:off x="4297203" y="3466622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4297203" y="3675663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4214846" y="3782415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9" name="Picture 3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075" y="2601515"/>
            <a:ext cx="147912" cy="155344"/>
          </a:xfrm>
          <a:prstGeom prst="rect">
            <a:avLst/>
          </a:prstGeom>
        </p:spPr>
      </p:pic>
      <p:pic>
        <p:nvPicPr>
          <p:cNvPr id="381" name="Picture 3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411" y="2601515"/>
            <a:ext cx="147912" cy="155344"/>
          </a:xfrm>
          <a:prstGeom prst="rect">
            <a:avLst/>
          </a:prstGeom>
        </p:spPr>
      </p:pic>
      <p:cxnSp>
        <p:nvCxnSpPr>
          <p:cNvPr id="393" name="Straight Arrow Connector 392"/>
          <p:cNvCxnSpPr/>
          <p:nvPr/>
        </p:nvCxnSpPr>
        <p:spPr>
          <a:xfrm>
            <a:off x="3195987" y="267918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/>
          <p:cNvCxnSpPr/>
          <p:nvPr/>
        </p:nvCxnSpPr>
        <p:spPr>
          <a:xfrm>
            <a:off x="2847455" y="267918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TextBox 406"/>
          <p:cNvSpPr txBox="1"/>
          <p:nvPr/>
        </p:nvSpPr>
        <p:spPr>
          <a:xfrm>
            <a:off x="2648122" y="2947886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409" name="Rectangle 408"/>
          <p:cNvSpPr/>
          <p:nvPr/>
        </p:nvSpPr>
        <p:spPr>
          <a:xfrm>
            <a:off x="3520004" y="4122222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3368548" y="4240241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2856946" y="3889272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1796077" y="2182896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2" name="Rectangle 421"/>
          <p:cNvSpPr/>
          <p:nvPr/>
        </p:nvSpPr>
        <p:spPr>
          <a:xfrm>
            <a:off x="1798426" y="4236772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3" name="Rectangle 422"/>
          <p:cNvSpPr/>
          <p:nvPr/>
        </p:nvSpPr>
        <p:spPr>
          <a:xfrm>
            <a:off x="4357476" y="2186365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5" name="Rectangle 424"/>
          <p:cNvSpPr/>
          <p:nvPr/>
        </p:nvSpPr>
        <p:spPr>
          <a:xfrm>
            <a:off x="4363317" y="4257268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7" name="Rectangle 426"/>
          <p:cNvSpPr/>
          <p:nvPr/>
        </p:nvSpPr>
        <p:spPr>
          <a:xfrm>
            <a:off x="85018" y="238114"/>
            <a:ext cx="1233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Condition 1</a:t>
            </a:r>
            <a:endParaRPr lang="en-US" sz="1400" dirty="0"/>
          </a:p>
        </p:txBody>
      </p:sp>
      <p:sp>
        <p:nvSpPr>
          <p:cNvPr id="428" name="Rectangle 427"/>
          <p:cNvSpPr/>
          <p:nvPr/>
        </p:nvSpPr>
        <p:spPr>
          <a:xfrm>
            <a:off x="2672253" y="229169"/>
            <a:ext cx="1233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Condition 2</a:t>
            </a:r>
            <a:endParaRPr lang="en-US" sz="1400" dirty="0"/>
          </a:p>
        </p:txBody>
      </p:sp>
      <p:pic>
        <p:nvPicPr>
          <p:cNvPr id="11" name="Picture 10" descr="Screen Shot 2018-02-11 at 11.24.26 P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383" y="1017046"/>
            <a:ext cx="3966328" cy="3049213"/>
          </a:xfrm>
          <a:prstGeom prst="rect">
            <a:avLst/>
          </a:prstGeom>
        </p:spPr>
      </p:pic>
      <p:graphicFrame>
        <p:nvGraphicFramePr>
          <p:cNvPr id="183" name="Object 182">
            <a:extLst>
              <a:ext uri="{FF2B5EF4-FFF2-40B4-BE49-F238E27FC236}">
                <a16:creationId xmlns:a16="http://schemas.microsoft.com/office/drawing/2014/main" id="{F453A874-3617-4489-83E2-2834241B32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967909"/>
              </p:ext>
            </p:extLst>
          </p:nvPr>
        </p:nvGraphicFramePr>
        <p:xfrm>
          <a:off x="1780967" y="3545773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13" imgW="203040" imgH="228600" progId="Equation.3">
                  <p:embed/>
                </p:oleObj>
              </mc:Choice>
              <mc:Fallback>
                <p:oleObj name="Equation" r:id="rId13" imgW="203040" imgH="228600" progId="Equation.3">
                  <p:embed/>
                  <p:pic>
                    <p:nvPicPr>
                      <p:cNvPr id="149" name="Object 1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80967" y="3545773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" name="Object 183">
            <a:extLst>
              <a:ext uri="{FF2B5EF4-FFF2-40B4-BE49-F238E27FC236}">
                <a16:creationId xmlns:a16="http://schemas.microsoft.com/office/drawing/2014/main" id="{F378679D-AAF5-40FD-A921-445A4BFA45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621914"/>
              </p:ext>
            </p:extLst>
          </p:nvPr>
        </p:nvGraphicFramePr>
        <p:xfrm>
          <a:off x="1227433" y="3550853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Equation" r:id="rId15" imgW="203040" imgH="228600" progId="Equation.3">
                  <p:embed/>
                </p:oleObj>
              </mc:Choice>
              <mc:Fallback>
                <p:oleObj name="Equation" r:id="rId15" imgW="203040" imgH="228600" progId="Equation.3">
                  <p:embed/>
                  <p:pic>
                    <p:nvPicPr>
                      <p:cNvPr id="183" name="Object 182">
                        <a:extLst>
                          <a:ext uri="{FF2B5EF4-FFF2-40B4-BE49-F238E27FC236}">
                            <a16:creationId xmlns:a16="http://schemas.microsoft.com/office/drawing/2014/main" id="{F453A874-3617-4489-83E2-2834241B3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27433" y="3550853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" name="Object 184">
            <a:extLst>
              <a:ext uri="{FF2B5EF4-FFF2-40B4-BE49-F238E27FC236}">
                <a16:creationId xmlns:a16="http://schemas.microsoft.com/office/drawing/2014/main" id="{7593A41B-FBAB-4C00-9DD0-B7570D3D73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646659"/>
              </p:ext>
            </p:extLst>
          </p:nvPr>
        </p:nvGraphicFramePr>
        <p:xfrm>
          <a:off x="335743" y="3537414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Equation" r:id="rId16" imgW="203040" imgH="228600" progId="Equation.3">
                  <p:embed/>
                </p:oleObj>
              </mc:Choice>
              <mc:Fallback>
                <p:oleObj name="Equation" r:id="rId16" imgW="203040" imgH="228600" progId="Equation.3">
                  <p:embed/>
                  <p:pic>
                    <p:nvPicPr>
                      <p:cNvPr id="184" name="Object 183">
                        <a:extLst>
                          <a:ext uri="{FF2B5EF4-FFF2-40B4-BE49-F238E27FC236}">
                            <a16:creationId xmlns:a16="http://schemas.microsoft.com/office/drawing/2014/main" id="{F378679D-AAF5-40FD-A921-445A4BFA45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5743" y="3537414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" name="Object 185">
            <a:extLst>
              <a:ext uri="{FF2B5EF4-FFF2-40B4-BE49-F238E27FC236}">
                <a16:creationId xmlns:a16="http://schemas.microsoft.com/office/drawing/2014/main" id="{68894408-7B24-46C1-A4E1-8508262866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64224"/>
              </p:ext>
            </p:extLst>
          </p:nvPr>
        </p:nvGraphicFramePr>
        <p:xfrm>
          <a:off x="4345647" y="3550124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Equation" r:id="rId17" imgW="203040" imgH="228600" progId="Equation.3">
                  <p:embed/>
                </p:oleObj>
              </mc:Choice>
              <mc:Fallback>
                <p:oleObj name="Equation" r:id="rId17" imgW="203040" imgH="228600" progId="Equation.3">
                  <p:embed/>
                  <p:pic>
                    <p:nvPicPr>
                      <p:cNvPr id="183" name="Object 182">
                        <a:extLst>
                          <a:ext uri="{FF2B5EF4-FFF2-40B4-BE49-F238E27FC236}">
                            <a16:creationId xmlns:a16="http://schemas.microsoft.com/office/drawing/2014/main" id="{F453A874-3617-4489-83E2-2834241B3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345647" y="3550124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" name="Object 186">
            <a:extLst>
              <a:ext uri="{FF2B5EF4-FFF2-40B4-BE49-F238E27FC236}">
                <a16:creationId xmlns:a16="http://schemas.microsoft.com/office/drawing/2014/main" id="{B8A656C5-29F2-4DB6-8735-8FDDF052F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164317"/>
              </p:ext>
            </p:extLst>
          </p:nvPr>
        </p:nvGraphicFramePr>
        <p:xfrm>
          <a:off x="3792113" y="3555204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quation" r:id="rId19" imgW="203040" imgH="228600" progId="Equation.3">
                  <p:embed/>
                </p:oleObj>
              </mc:Choice>
              <mc:Fallback>
                <p:oleObj name="Equation" r:id="rId19" imgW="203040" imgH="228600" progId="Equation.3">
                  <p:embed/>
                  <p:pic>
                    <p:nvPicPr>
                      <p:cNvPr id="184" name="Object 183">
                        <a:extLst>
                          <a:ext uri="{FF2B5EF4-FFF2-40B4-BE49-F238E27FC236}">
                            <a16:creationId xmlns:a16="http://schemas.microsoft.com/office/drawing/2014/main" id="{F378679D-AAF5-40FD-A921-445A4BFA45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92113" y="3555204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" name="Object 187">
            <a:extLst>
              <a:ext uri="{FF2B5EF4-FFF2-40B4-BE49-F238E27FC236}">
                <a16:creationId xmlns:a16="http://schemas.microsoft.com/office/drawing/2014/main" id="{110D62A8-0584-4790-A177-2B8C05F929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548119"/>
              </p:ext>
            </p:extLst>
          </p:nvPr>
        </p:nvGraphicFramePr>
        <p:xfrm>
          <a:off x="2900423" y="3541765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Equation" r:id="rId21" imgW="203040" imgH="228600" progId="Equation.3">
                  <p:embed/>
                </p:oleObj>
              </mc:Choice>
              <mc:Fallback>
                <p:oleObj name="Equation" r:id="rId21" imgW="203040" imgH="228600" progId="Equation.3">
                  <p:embed/>
                  <p:pic>
                    <p:nvPicPr>
                      <p:cNvPr id="185" name="Object 184">
                        <a:extLst>
                          <a:ext uri="{FF2B5EF4-FFF2-40B4-BE49-F238E27FC236}">
                            <a16:creationId xmlns:a16="http://schemas.microsoft.com/office/drawing/2014/main" id="{7593A41B-FBAB-4C00-9DD0-B7570D3D73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900423" y="3541765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" name="5-Point Star 99">
            <a:extLst>
              <a:ext uri="{FF2B5EF4-FFF2-40B4-BE49-F238E27FC236}">
                <a16:creationId xmlns:a16="http://schemas.microsoft.com/office/drawing/2014/main" id="{4B2F1990-E47A-4FF1-B34B-79D507A224B5}"/>
              </a:ext>
            </a:extLst>
          </p:cNvPr>
          <p:cNvSpPr/>
          <p:nvPr/>
        </p:nvSpPr>
        <p:spPr>
          <a:xfrm>
            <a:off x="1134207" y="219857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4B7A330-46D1-4640-AE61-B70EBAD80488}"/>
              </a:ext>
            </a:extLst>
          </p:cNvPr>
          <p:cNvSpPr/>
          <p:nvPr/>
        </p:nvSpPr>
        <p:spPr>
          <a:xfrm>
            <a:off x="3514024" y="2125689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5-Point Star 277">
            <a:extLst>
              <a:ext uri="{FF2B5EF4-FFF2-40B4-BE49-F238E27FC236}">
                <a16:creationId xmlns:a16="http://schemas.microsoft.com/office/drawing/2014/main" id="{DBF963D4-5555-4B17-8691-0CB82DA96B76}"/>
              </a:ext>
            </a:extLst>
          </p:cNvPr>
          <p:cNvSpPr/>
          <p:nvPr/>
        </p:nvSpPr>
        <p:spPr>
          <a:xfrm>
            <a:off x="3689307" y="211281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208CCA-1828-4AB6-AD7C-58FC889C1CCD}"/>
              </a:ext>
            </a:extLst>
          </p:cNvPr>
          <p:cNvCxnSpPr>
            <a:cxnSpLocks/>
          </p:cNvCxnSpPr>
          <p:nvPr/>
        </p:nvCxnSpPr>
        <p:spPr>
          <a:xfrm flipV="1">
            <a:off x="4923325" y="3991048"/>
            <a:ext cx="348097" cy="65725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955FE18F-724E-45CF-8A87-0B7169E58C90}"/>
              </a:ext>
            </a:extLst>
          </p:cNvPr>
          <p:cNvCxnSpPr>
            <a:cxnSpLocks/>
          </p:cNvCxnSpPr>
          <p:nvPr/>
        </p:nvCxnSpPr>
        <p:spPr>
          <a:xfrm>
            <a:off x="4617689" y="2549521"/>
            <a:ext cx="717022" cy="20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2128AAB-3DB7-4086-9590-0458A2367FDA}"/>
              </a:ext>
            </a:extLst>
          </p:cNvPr>
          <p:cNvCxnSpPr>
            <a:cxnSpLocks/>
          </p:cNvCxnSpPr>
          <p:nvPr/>
        </p:nvCxnSpPr>
        <p:spPr>
          <a:xfrm flipH="1" flipV="1">
            <a:off x="4740868" y="493826"/>
            <a:ext cx="521751" cy="62081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8C42682-6360-4603-9F10-62CDFE559014}"/>
              </a:ext>
            </a:extLst>
          </p:cNvPr>
          <p:cNvSpPr/>
          <p:nvPr/>
        </p:nvSpPr>
        <p:spPr>
          <a:xfrm>
            <a:off x="6659418" y="3762229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0E1B636-2557-4F23-93A1-54296DA6030A}"/>
              </a:ext>
            </a:extLst>
          </p:cNvPr>
          <p:cNvSpPr/>
          <p:nvPr/>
        </p:nvSpPr>
        <p:spPr>
          <a:xfrm>
            <a:off x="7282075" y="3766584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26B205B-EBDA-4BDF-B345-290E9B07EF85}"/>
              </a:ext>
            </a:extLst>
          </p:cNvPr>
          <p:cNvSpPr/>
          <p:nvPr/>
        </p:nvSpPr>
        <p:spPr>
          <a:xfrm>
            <a:off x="8063031" y="3761718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7A3A45B-394D-470A-BD52-B8616C049DA2}"/>
              </a:ext>
            </a:extLst>
          </p:cNvPr>
          <p:cNvSpPr/>
          <p:nvPr/>
        </p:nvSpPr>
        <p:spPr>
          <a:xfrm>
            <a:off x="8666743" y="3775287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8A31DB7-3D36-4199-B944-9E59C4142DDD}"/>
              </a:ext>
            </a:extLst>
          </p:cNvPr>
          <p:cNvSpPr/>
          <p:nvPr/>
        </p:nvSpPr>
        <p:spPr>
          <a:xfrm>
            <a:off x="6734458" y="3377522"/>
            <a:ext cx="104503" cy="563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A1C0997-DE70-48BC-945F-8E00B79B8256}"/>
              </a:ext>
            </a:extLst>
          </p:cNvPr>
          <p:cNvSpPr/>
          <p:nvPr/>
        </p:nvSpPr>
        <p:spPr>
          <a:xfrm>
            <a:off x="7346703" y="3366848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5B3525D-E1EE-4FC7-8280-8E1C2B6056CC}"/>
              </a:ext>
            </a:extLst>
          </p:cNvPr>
          <p:cNvSpPr/>
          <p:nvPr/>
        </p:nvSpPr>
        <p:spPr>
          <a:xfrm>
            <a:off x="8144272" y="3389102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54DFC46-1515-4C9A-8C17-E1459B5AB442}"/>
              </a:ext>
            </a:extLst>
          </p:cNvPr>
          <p:cNvSpPr/>
          <p:nvPr/>
        </p:nvSpPr>
        <p:spPr>
          <a:xfrm>
            <a:off x="8746228" y="3369638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89B2715-E5EE-4100-B3F1-B1C714279957}"/>
              </a:ext>
            </a:extLst>
          </p:cNvPr>
          <p:cNvSpPr/>
          <p:nvPr/>
        </p:nvSpPr>
        <p:spPr>
          <a:xfrm>
            <a:off x="6748543" y="3179832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1E4ADEC-44B2-41E8-9828-07A8C1D21A0A}"/>
              </a:ext>
            </a:extLst>
          </p:cNvPr>
          <p:cNvSpPr/>
          <p:nvPr/>
        </p:nvSpPr>
        <p:spPr>
          <a:xfrm>
            <a:off x="7352674" y="3170429"/>
            <a:ext cx="90943" cy="7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30D41B3-5734-48A0-96CE-113D4A443714}"/>
              </a:ext>
            </a:extLst>
          </p:cNvPr>
          <p:cNvSpPr/>
          <p:nvPr/>
        </p:nvSpPr>
        <p:spPr>
          <a:xfrm>
            <a:off x="8144182" y="3177504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2C1194B-CE3B-4EE7-B2C8-CE346FE3AF12}"/>
              </a:ext>
            </a:extLst>
          </p:cNvPr>
          <p:cNvSpPr/>
          <p:nvPr/>
        </p:nvSpPr>
        <p:spPr>
          <a:xfrm>
            <a:off x="8746228" y="3168356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78C56D2-922D-463D-9EA0-02FD84E828BA}"/>
              </a:ext>
            </a:extLst>
          </p:cNvPr>
          <p:cNvSpPr/>
          <p:nvPr/>
        </p:nvSpPr>
        <p:spPr>
          <a:xfrm>
            <a:off x="6734458" y="2788444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4A3F93A-5CCF-44F0-AEAC-C78383767FCA}"/>
              </a:ext>
            </a:extLst>
          </p:cNvPr>
          <p:cNvSpPr/>
          <p:nvPr/>
        </p:nvSpPr>
        <p:spPr>
          <a:xfrm>
            <a:off x="6743589" y="2591193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332F135-3324-4D11-A51E-3FC6D981CFE8}"/>
              </a:ext>
            </a:extLst>
          </p:cNvPr>
          <p:cNvSpPr/>
          <p:nvPr/>
        </p:nvSpPr>
        <p:spPr>
          <a:xfrm>
            <a:off x="7352584" y="2783812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67D4554-B664-44A0-9A7F-3F3BD635018B}"/>
              </a:ext>
            </a:extLst>
          </p:cNvPr>
          <p:cNvSpPr/>
          <p:nvPr/>
        </p:nvSpPr>
        <p:spPr>
          <a:xfrm>
            <a:off x="7346703" y="2596357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128B391-DA0E-4947-A83E-D5ED9AC643DB}"/>
              </a:ext>
            </a:extLst>
          </p:cNvPr>
          <p:cNvSpPr/>
          <p:nvPr/>
        </p:nvSpPr>
        <p:spPr>
          <a:xfrm>
            <a:off x="8144272" y="2601515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43A87A4-D497-404A-A9B9-2598210A9ABD}"/>
              </a:ext>
            </a:extLst>
          </p:cNvPr>
          <p:cNvSpPr/>
          <p:nvPr/>
        </p:nvSpPr>
        <p:spPr>
          <a:xfrm>
            <a:off x="8751092" y="2783812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EA69AFF-6F19-4DEC-A3F2-B5122701D58A}"/>
              </a:ext>
            </a:extLst>
          </p:cNvPr>
          <p:cNvSpPr/>
          <p:nvPr/>
        </p:nvSpPr>
        <p:spPr>
          <a:xfrm>
            <a:off x="8751774" y="2596357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D06BF3-DA31-49D2-823E-D432FD7B4783}"/>
              </a:ext>
            </a:extLst>
          </p:cNvPr>
          <p:cNvSpPr txBox="1"/>
          <p:nvPr/>
        </p:nvSpPr>
        <p:spPr>
          <a:xfrm>
            <a:off x="6640218" y="1661015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648C610-C1DC-4AD3-9EF9-EDD241D22F31}"/>
              </a:ext>
            </a:extLst>
          </p:cNvPr>
          <p:cNvSpPr txBox="1"/>
          <p:nvPr/>
        </p:nvSpPr>
        <p:spPr>
          <a:xfrm>
            <a:off x="7239818" y="1665085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1BA438D-B39C-4307-A2FA-DBE7B7C70DFC}"/>
              </a:ext>
            </a:extLst>
          </p:cNvPr>
          <p:cNvSpPr txBox="1"/>
          <p:nvPr/>
        </p:nvSpPr>
        <p:spPr>
          <a:xfrm>
            <a:off x="6677252" y="1869092"/>
            <a:ext cx="104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4AA02A1-FBB0-4347-A37D-E4F57602DBF1}"/>
              </a:ext>
            </a:extLst>
          </p:cNvPr>
          <p:cNvSpPr txBox="1"/>
          <p:nvPr/>
        </p:nvSpPr>
        <p:spPr>
          <a:xfrm>
            <a:off x="6634995" y="2248150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635769E-D765-404A-BFF2-19C1D2194472}"/>
              </a:ext>
            </a:extLst>
          </p:cNvPr>
          <p:cNvSpPr txBox="1"/>
          <p:nvPr/>
        </p:nvSpPr>
        <p:spPr>
          <a:xfrm>
            <a:off x="7239817" y="2240587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F501CAC-D24F-456F-83BE-B3C9246A1619}"/>
              </a:ext>
            </a:extLst>
          </p:cNvPr>
          <p:cNvSpPr txBox="1"/>
          <p:nvPr/>
        </p:nvSpPr>
        <p:spPr>
          <a:xfrm>
            <a:off x="8027675" y="2234964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8CAB3A3-18D9-4468-97DA-1121317E3956}"/>
              </a:ext>
            </a:extLst>
          </p:cNvPr>
          <p:cNvSpPr txBox="1"/>
          <p:nvPr/>
        </p:nvSpPr>
        <p:spPr>
          <a:xfrm>
            <a:off x="8029951" y="1862459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62DF2C5-3875-4453-B08F-59C873CFA9BF}"/>
              </a:ext>
            </a:extLst>
          </p:cNvPr>
          <p:cNvSpPr txBox="1"/>
          <p:nvPr/>
        </p:nvSpPr>
        <p:spPr>
          <a:xfrm>
            <a:off x="8029950" y="1658873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5005DFE-C694-449B-991F-F0BAC6458F55}"/>
              </a:ext>
            </a:extLst>
          </p:cNvPr>
          <p:cNvSpPr txBox="1"/>
          <p:nvPr/>
        </p:nvSpPr>
        <p:spPr>
          <a:xfrm>
            <a:off x="8643170" y="1653715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947B472-FB99-431A-A4A1-5EBF9177D423}"/>
              </a:ext>
            </a:extLst>
          </p:cNvPr>
          <p:cNvSpPr txBox="1"/>
          <p:nvPr/>
        </p:nvSpPr>
        <p:spPr>
          <a:xfrm>
            <a:off x="8651720" y="1862459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364BBE4-95FD-440E-A585-8D0A98A2B929}"/>
              </a:ext>
            </a:extLst>
          </p:cNvPr>
          <p:cNvSpPr txBox="1"/>
          <p:nvPr/>
        </p:nvSpPr>
        <p:spPr>
          <a:xfrm>
            <a:off x="8643170" y="2246273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graphicFrame>
        <p:nvGraphicFramePr>
          <p:cNvPr id="258" name="Object 2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490424"/>
              </p:ext>
            </p:extLst>
          </p:nvPr>
        </p:nvGraphicFramePr>
        <p:xfrm>
          <a:off x="3605162" y="5529945"/>
          <a:ext cx="27241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tion" r:id="rId23" imgW="1815840" imgH="241200" progId="Equation.3">
                  <p:embed/>
                </p:oleObj>
              </mc:Choice>
              <mc:Fallback>
                <p:oleObj name="Equation" r:id="rId23" imgW="1815840" imgH="241200" progId="Equation.3">
                  <p:embed/>
                  <p:pic>
                    <p:nvPicPr>
                      <p:cNvPr id="258" name="Object 25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605162" y="5529945"/>
                        <a:ext cx="27241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4125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SAVEMESSAGETIMESTAMP" val="RXP2/9/20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15885</TotalTime>
  <Words>216</Words>
  <Application>Microsoft Office PowerPoint</Application>
  <PresentationFormat>On-screen Show (4:3)</PresentationFormat>
  <Paragraphs>82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Office Theme</vt:lpstr>
      <vt:lpstr>Equation</vt:lpstr>
      <vt:lpstr>Microsoft Equation 3.0</vt:lpstr>
      <vt:lpstr>PowerPoint Presentation</vt:lpstr>
      <vt:lpstr>PowerPoint Presentation</vt:lpstr>
      <vt:lpstr>PowerPoint Presentation</vt:lpstr>
      <vt:lpstr>PowerPoint Presentation</vt:lpstr>
    </vt:vector>
  </TitlesOfParts>
  <Company>Genentech,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Haskins</dc:creator>
  <cp:lastModifiedBy>Devon Kohler</cp:lastModifiedBy>
  <cp:revision>516</cp:revision>
  <dcterms:created xsi:type="dcterms:W3CDTF">2016-04-05T05:12:54Z</dcterms:created>
  <dcterms:modified xsi:type="dcterms:W3CDTF">2022-01-28T21:20:50Z</dcterms:modified>
</cp:coreProperties>
</file>