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7" r:id="rId2"/>
    <p:sldId id="294" r:id="rId3"/>
    <p:sldId id="327" r:id="rId4"/>
    <p:sldId id="328" r:id="rId5"/>
    <p:sldId id="330" r:id="rId6"/>
    <p:sldId id="331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ichels" initials="ANON" lastIdx="1" clrIdx="0"/>
  <p:cmAuthor id="1" name="Michels, David {MMDU~South San Francisco}" initials="" lastIdx="1" clrIdx="1"/>
  <p:cmAuthor id="2" name="Michels, David {MMDU~South San Francisco}" initials="ANON" lastIdx="1" clrIdx="2"/>
  <p:cmAuthor id="3" name="ANON" initials="ANON" lastIdx="11" clrIdx="3"/>
  <p:cmAuthor id="4" name="JeffZ" initials="JZ" lastIdx="2" clrIdx="4"/>
  <p:cmAuthor id="5" name="Zhiqi Hao" initials="ZH" lastIdx="2" clrIdx="5"/>
  <p:cmAuthor id="6" name="Tsung-Heng Tsai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FF0000"/>
    <a:srgbClr val="0000FF"/>
    <a:srgbClr val="FF00FF"/>
    <a:srgbClr val="FFFF00"/>
    <a:srgbClr val="00C800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6557" autoAdjust="0"/>
  </p:normalViewPr>
  <p:slideViewPr>
    <p:cSldViewPr snapToGrid="0" snapToObjects="1">
      <p:cViewPr>
        <p:scale>
          <a:sx n="140" d="100"/>
          <a:sy n="140" d="100"/>
        </p:scale>
        <p:origin x="6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7904-5636-B34C-A9CD-CBEBAD04BF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25F9B-7813-E045-AA9E-7158C6EF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Negative (-) and (+) positive controls for method development. </a:t>
            </a:r>
          </a:p>
          <a:p>
            <a:endParaRPr lang="en-US" sz="1200" b="1" dirty="0"/>
          </a:p>
          <a:p>
            <a:r>
              <a:rPr lang="en-US" dirty="0"/>
              <a:t>34 modifications were considered in ~150 peptides and ~150 replicates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0D559-0CBE-6A40-B983-0F07A1116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.emf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image" Target="../media/image5.png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2.emf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9.emf"/><Relationship Id="rId24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6.e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3.emf"/><Relationship Id="rId27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wmf"/><Relationship Id="rId2" Type="http://schemas.openxmlformats.org/officeDocument/2006/relationships/image" Target="../media/image5.png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4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517" y="24740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6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5" y="543834"/>
            <a:ext cx="7368524" cy="23503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63" name="Text Box 46"/>
          <p:cNvSpPr txBox="1">
            <a:spLocks noChangeArrowheads="1"/>
          </p:cNvSpPr>
          <p:nvPr/>
        </p:nvSpPr>
        <p:spPr bwMode="auto">
          <a:xfrm rot="5400000">
            <a:off x="4584965" y="5356490"/>
            <a:ext cx="1447800" cy="2746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300">
                <a:solidFill>
                  <a:prstClr val="black"/>
                </a:solidFill>
                <a:latin typeface="Arial" pitchFamily="34" charset="0"/>
              </a:rPr>
              <a:t>MS Analysis (2x)</a:t>
            </a:r>
          </a:p>
        </p:txBody>
      </p:sp>
      <p:sp>
        <p:nvSpPr>
          <p:cNvPr id="264" name="Line 47"/>
          <p:cNvSpPr>
            <a:spLocks noChangeShapeType="1"/>
          </p:cNvSpPr>
          <p:nvPr/>
        </p:nvSpPr>
        <p:spPr bwMode="auto">
          <a:xfrm rot="16200000">
            <a:off x="4915958" y="53652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5" name="Oval 2"/>
          <p:cNvSpPr>
            <a:spLocks noChangeArrowheads="1"/>
          </p:cNvSpPr>
          <p:nvPr/>
        </p:nvSpPr>
        <p:spPr bwMode="auto">
          <a:xfrm>
            <a:off x="20187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6" name="Line 3"/>
          <p:cNvSpPr>
            <a:spLocks noChangeShapeType="1"/>
          </p:cNvSpPr>
          <p:nvPr/>
        </p:nvSpPr>
        <p:spPr bwMode="auto">
          <a:xfrm>
            <a:off x="20187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7" name="Line 4"/>
          <p:cNvSpPr>
            <a:spLocks noChangeShapeType="1"/>
          </p:cNvSpPr>
          <p:nvPr/>
        </p:nvSpPr>
        <p:spPr bwMode="auto">
          <a:xfrm>
            <a:off x="29331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8" name="Oval 5"/>
          <p:cNvSpPr>
            <a:spLocks noChangeArrowheads="1"/>
          </p:cNvSpPr>
          <p:nvPr/>
        </p:nvSpPr>
        <p:spPr bwMode="auto">
          <a:xfrm>
            <a:off x="2018771" y="4006321"/>
            <a:ext cx="914400" cy="152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9" name="Oval 6"/>
          <p:cNvSpPr>
            <a:spLocks noChangeArrowheads="1"/>
          </p:cNvSpPr>
          <p:nvPr/>
        </p:nvSpPr>
        <p:spPr bwMode="auto">
          <a:xfrm>
            <a:off x="30855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0" name="Line 7"/>
          <p:cNvSpPr>
            <a:spLocks noChangeShapeType="1"/>
          </p:cNvSpPr>
          <p:nvPr/>
        </p:nvSpPr>
        <p:spPr bwMode="auto">
          <a:xfrm>
            <a:off x="30855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1" name="Line 8"/>
          <p:cNvSpPr>
            <a:spLocks noChangeShapeType="1"/>
          </p:cNvSpPr>
          <p:nvPr/>
        </p:nvSpPr>
        <p:spPr bwMode="auto">
          <a:xfrm>
            <a:off x="39999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2" name="Oval 9"/>
          <p:cNvSpPr>
            <a:spLocks noChangeArrowheads="1"/>
          </p:cNvSpPr>
          <p:nvPr/>
        </p:nvSpPr>
        <p:spPr bwMode="auto">
          <a:xfrm>
            <a:off x="3085571" y="4006321"/>
            <a:ext cx="914400" cy="1524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9519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4" name="Line 11"/>
          <p:cNvSpPr>
            <a:spLocks noChangeShapeType="1"/>
          </p:cNvSpPr>
          <p:nvPr/>
        </p:nvSpPr>
        <p:spPr bwMode="auto">
          <a:xfrm>
            <a:off x="9519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5" name="Line 12"/>
          <p:cNvSpPr>
            <a:spLocks noChangeShapeType="1"/>
          </p:cNvSpPr>
          <p:nvPr/>
        </p:nvSpPr>
        <p:spPr bwMode="auto">
          <a:xfrm>
            <a:off x="18663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" name="Oval 13"/>
          <p:cNvSpPr>
            <a:spLocks noChangeArrowheads="1"/>
          </p:cNvSpPr>
          <p:nvPr/>
        </p:nvSpPr>
        <p:spPr bwMode="auto">
          <a:xfrm>
            <a:off x="951971" y="4006321"/>
            <a:ext cx="914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7" name="Oval 14"/>
          <p:cNvSpPr>
            <a:spLocks noChangeArrowheads="1"/>
          </p:cNvSpPr>
          <p:nvPr/>
        </p:nvSpPr>
        <p:spPr bwMode="auto">
          <a:xfrm>
            <a:off x="41523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8" name="Line 15"/>
          <p:cNvSpPr>
            <a:spLocks noChangeShapeType="1"/>
          </p:cNvSpPr>
          <p:nvPr/>
        </p:nvSpPr>
        <p:spPr bwMode="auto">
          <a:xfrm>
            <a:off x="41523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9" name="Line 16"/>
          <p:cNvSpPr>
            <a:spLocks noChangeShapeType="1"/>
          </p:cNvSpPr>
          <p:nvPr/>
        </p:nvSpPr>
        <p:spPr bwMode="auto">
          <a:xfrm>
            <a:off x="50667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0" name="Oval 17"/>
          <p:cNvSpPr>
            <a:spLocks noChangeArrowheads="1"/>
          </p:cNvSpPr>
          <p:nvPr/>
        </p:nvSpPr>
        <p:spPr bwMode="auto">
          <a:xfrm>
            <a:off x="4152371" y="4006321"/>
            <a:ext cx="914400" cy="152400"/>
          </a:xfrm>
          <a:prstGeom prst="ellipse">
            <a:avLst/>
          </a:prstGeom>
          <a:solidFill>
            <a:srgbClr val="6600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1104371" y="3741209"/>
            <a:ext cx="5683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DMSO</a:t>
            </a:r>
          </a:p>
        </p:txBody>
      </p:sp>
      <p:sp>
        <p:nvSpPr>
          <p:cNvPr id="282" name="Text Box 19"/>
          <p:cNvSpPr txBox="1">
            <a:spLocks noChangeArrowheads="1"/>
          </p:cNvSpPr>
          <p:nvPr/>
        </p:nvSpPr>
        <p:spPr bwMode="auto">
          <a:xfrm>
            <a:off x="2110846" y="373803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#1</a:t>
            </a:r>
          </a:p>
        </p:txBody>
      </p:sp>
      <p:sp>
        <p:nvSpPr>
          <p:cNvPr id="283" name="Text Box 20"/>
          <p:cNvSpPr txBox="1">
            <a:spLocks noChangeArrowheads="1"/>
          </p:cNvSpPr>
          <p:nvPr/>
        </p:nvSpPr>
        <p:spPr bwMode="auto">
          <a:xfrm>
            <a:off x="3177646" y="374438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#2</a:t>
            </a:r>
          </a:p>
        </p:txBody>
      </p:sp>
      <p:sp>
        <p:nvSpPr>
          <p:cNvPr id="284" name="Text Box 21"/>
          <p:cNvSpPr txBox="1">
            <a:spLocks noChangeArrowheads="1"/>
          </p:cNvSpPr>
          <p:nvPr/>
        </p:nvSpPr>
        <p:spPr bwMode="auto">
          <a:xfrm>
            <a:off x="4236508" y="3747559"/>
            <a:ext cx="67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COMBO</a:t>
            </a:r>
          </a:p>
        </p:txBody>
      </p:sp>
      <p:sp>
        <p:nvSpPr>
          <p:cNvPr id="285" name="Line 22"/>
          <p:cNvSpPr>
            <a:spLocks noChangeShapeType="1"/>
          </p:cNvSpPr>
          <p:nvPr/>
        </p:nvSpPr>
        <p:spPr bwMode="auto">
          <a:xfrm>
            <a:off x="13329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6" name="Line 31"/>
          <p:cNvSpPr>
            <a:spLocks noChangeShapeType="1"/>
          </p:cNvSpPr>
          <p:nvPr/>
        </p:nvSpPr>
        <p:spPr bwMode="auto">
          <a:xfrm>
            <a:off x="13329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7" name="Line 32"/>
          <p:cNvSpPr>
            <a:spLocks noChangeShapeType="1"/>
          </p:cNvSpPr>
          <p:nvPr/>
        </p:nvSpPr>
        <p:spPr bwMode="auto">
          <a:xfrm>
            <a:off x="2464858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8" name="Line 33"/>
          <p:cNvSpPr>
            <a:spLocks noChangeShapeType="1"/>
          </p:cNvSpPr>
          <p:nvPr/>
        </p:nvSpPr>
        <p:spPr bwMode="auto">
          <a:xfrm>
            <a:off x="2464858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35427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0" name="Line 35"/>
          <p:cNvSpPr>
            <a:spLocks noChangeShapeType="1"/>
          </p:cNvSpPr>
          <p:nvPr/>
        </p:nvSpPr>
        <p:spPr bwMode="auto">
          <a:xfrm>
            <a:off x="35427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2" name="Line 36"/>
          <p:cNvSpPr>
            <a:spLocks noChangeShapeType="1"/>
          </p:cNvSpPr>
          <p:nvPr/>
        </p:nvSpPr>
        <p:spPr bwMode="auto">
          <a:xfrm>
            <a:off x="46095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3" name="Line 37"/>
          <p:cNvSpPr>
            <a:spLocks noChangeShapeType="1"/>
          </p:cNvSpPr>
          <p:nvPr/>
        </p:nvSpPr>
        <p:spPr bwMode="auto">
          <a:xfrm>
            <a:off x="46095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4" name="Text Box 38"/>
          <p:cNvSpPr txBox="1">
            <a:spLocks noChangeArrowheads="1"/>
          </p:cNvSpPr>
          <p:nvPr/>
        </p:nvSpPr>
        <p:spPr bwMode="auto">
          <a:xfrm>
            <a:off x="1225021" y="4681009"/>
            <a:ext cx="347345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Lyse, Digest, Desalt</a:t>
            </a:r>
          </a:p>
        </p:txBody>
      </p:sp>
      <p:sp>
        <p:nvSpPr>
          <p:cNvPr id="505" name="Line 39"/>
          <p:cNvSpPr>
            <a:spLocks noChangeShapeType="1"/>
          </p:cNvSpPr>
          <p:nvPr/>
        </p:nvSpPr>
        <p:spPr bwMode="auto">
          <a:xfrm>
            <a:off x="13329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6" name="Line 40"/>
          <p:cNvSpPr>
            <a:spLocks noChangeShapeType="1"/>
          </p:cNvSpPr>
          <p:nvPr/>
        </p:nvSpPr>
        <p:spPr bwMode="auto">
          <a:xfrm>
            <a:off x="2464858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7" name="Line 41"/>
          <p:cNvSpPr>
            <a:spLocks noChangeShapeType="1"/>
          </p:cNvSpPr>
          <p:nvPr/>
        </p:nvSpPr>
        <p:spPr bwMode="auto">
          <a:xfrm>
            <a:off x="35427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8" name="Line 42"/>
          <p:cNvSpPr>
            <a:spLocks noChangeShapeType="1"/>
          </p:cNvSpPr>
          <p:nvPr/>
        </p:nvSpPr>
        <p:spPr bwMode="auto">
          <a:xfrm>
            <a:off x="46095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9" name="Text Box 43"/>
          <p:cNvSpPr txBox="1">
            <a:spLocks noChangeArrowheads="1"/>
          </p:cNvSpPr>
          <p:nvPr/>
        </p:nvSpPr>
        <p:spPr bwMode="auto">
          <a:xfrm>
            <a:off x="1223433" y="5331884"/>
            <a:ext cx="3473450" cy="274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IP: Ubiquitin K</a:t>
            </a:r>
            <a:r>
              <a:rPr lang="en-US" sz="1200" baseline="30000">
                <a:solidFill>
                  <a:prstClr val="black"/>
                </a:solidFill>
                <a:latin typeface="Arial" pitchFamily="34" charset="0"/>
              </a:rPr>
              <a:t>GG</a:t>
            </a:r>
          </a:p>
        </p:txBody>
      </p:sp>
      <p:sp>
        <p:nvSpPr>
          <p:cNvPr id="510" name="Text Box 44"/>
          <p:cNvSpPr txBox="1">
            <a:spLocks noChangeArrowheads="1"/>
          </p:cNvSpPr>
          <p:nvPr/>
        </p:nvSpPr>
        <p:spPr bwMode="auto">
          <a:xfrm>
            <a:off x="1234546" y="5957359"/>
            <a:ext cx="347345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Save Peptide Flow Thru</a:t>
            </a:r>
          </a:p>
        </p:txBody>
      </p:sp>
      <p:sp>
        <p:nvSpPr>
          <p:cNvPr id="511" name="Line 47"/>
          <p:cNvSpPr>
            <a:spLocks noChangeShapeType="1"/>
          </p:cNvSpPr>
          <p:nvPr/>
        </p:nvSpPr>
        <p:spPr bwMode="auto">
          <a:xfrm rot="16200000">
            <a:off x="4896908" y="5157259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585354" y="3327404"/>
            <a:ext cx="2877711" cy="270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txBody>
          <a:bodyPr wrap="none" tIns="27432" bIns="27432">
            <a:spAutoFit/>
          </a:bodyPr>
          <a:lstStyle/>
          <a:p>
            <a:pPr algn="ctr" defTabSz="457200">
              <a:defRPr/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Response of cells to targeted agents</a:t>
            </a:r>
          </a:p>
        </p:txBody>
      </p:sp>
      <p:sp>
        <p:nvSpPr>
          <p:cNvPr id="513" name="Rounded Rectangle 512"/>
          <p:cNvSpPr/>
          <p:nvPr/>
        </p:nvSpPr>
        <p:spPr>
          <a:xfrm>
            <a:off x="826558" y="3284802"/>
            <a:ext cx="4741863" cy="3484563"/>
          </a:xfrm>
          <a:prstGeom prst="roundRect">
            <a:avLst>
              <a:gd name="adj" fmla="val 86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333517" y="3142738"/>
            <a:ext cx="32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3533" y="3598247"/>
            <a:ext cx="31157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Overall analytical workflow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 experimental design</a:t>
            </a:r>
          </a:p>
          <a:p>
            <a:r>
              <a:rPr lang="en-US" dirty="0">
                <a:solidFill>
                  <a:srgbClr val="FF0000"/>
                </a:solidFill>
              </a:rPr>
              <a:t>- unmodified peptides</a:t>
            </a:r>
          </a:p>
          <a:p>
            <a:r>
              <a:rPr lang="en-US" dirty="0">
                <a:solidFill>
                  <a:srgbClr val="FF0000"/>
                </a:solidFill>
              </a:rPr>
              <a:t>- multiple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- batch</a:t>
            </a:r>
          </a:p>
        </p:txBody>
      </p:sp>
    </p:spTree>
    <p:extLst>
      <p:ext uri="{BB962C8B-B14F-4D97-AF65-F5344CB8AC3E}">
        <p14:creationId xmlns:p14="http://schemas.microsoft.com/office/powerpoint/2010/main" val="38905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9728" y="1896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29671" y="18968"/>
            <a:ext cx="3256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29671" y="323893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Screen Shot 2017-10-31 at 10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6" y="290203"/>
            <a:ext cx="3591418" cy="46881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772" y="5334001"/>
            <a:ext cx="324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chromatogram/spectrum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Show batch effect</a:t>
            </a:r>
          </a:p>
        </p:txBody>
      </p:sp>
      <p:pic>
        <p:nvPicPr>
          <p:cNvPr id="3" name="Picture 2" descr="usp30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129822"/>
            <a:ext cx="4488660" cy="2992440"/>
          </a:xfrm>
          <a:prstGeom prst="rect">
            <a:avLst/>
          </a:prstGeom>
        </p:spPr>
      </p:pic>
      <p:pic>
        <p:nvPicPr>
          <p:cNvPr id="4" name="Picture 3" descr="usp30_nbpe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3380580"/>
            <a:ext cx="4488661" cy="29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041989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466484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785" y="4604499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919685" y="4526103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841957" y="4600903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314825" y="4526103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465157" y="4596793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673211" y="4505607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33999" y="71815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385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209" y="14206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209" y="15278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7209" y="16312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0267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267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0267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4321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7209" y="173732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996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545550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545550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545550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773" y="20740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218811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218811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547971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547971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94331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9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39" y="555767"/>
            <a:ext cx="147912" cy="155344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2147466" y="14238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147466" y="15326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50829"/>
              </p:ext>
            </p:extLst>
          </p:nvPr>
        </p:nvGraphicFramePr>
        <p:xfrm>
          <a:off x="1701963" y="1521984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" imgH="241300" progId="Equation.3">
                  <p:embed/>
                </p:oleObj>
              </mc:Choice>
              <mc:Fallback>
                <p:oleObj name="Equation" r:id="rId3" imgW="165100" imgH="2413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963" y="1521984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189916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614411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21963"/>
              </p:ext>
            </p:extLst>
          </p:nvPr>
        </p:nvGraphicFramePr>
        <p:xfrm>
          <a:off x="3796377" y="5276004"/>
          <a:ext cx="1924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700" imgH="254000" progId="Equation.3">
                  <p:embed/>
                </p:oleObj>
              </mc:Choice>
              <mc:Fallback>
                <p:oleObj name="Equation" r:id="rId5" imgW="1282700" imgH="254000" progId="Equation.3">
                  <p:embed/>
                  <p:pic>
                    <p:nvPicPr>
                      <p:cNvPr id="258" name="Object 2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6377" y="5276004"/>
                        <a:ext cx="1924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23174" y="4801261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07209" y="19656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47466" y="16329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065109" y="17396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38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4" y="558761"/>
            <a:ext cx="147912" cy="155344"/>
          </a:xfrm>
          <a:prstGeom prst="rect">
            <a:avLst/>
          </a:prstGeom>
        </p:spPr>
      </p:pic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57993"/>
              </p:ext>
            </p:extLst>
          </p:nvPr>
        </p:nvGraphicFramePr>
        <p:xfrm>
          <a:off x="768178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500" imgH="254000" progId="Equation.3">
                  <p:embed/>
                </p:oleObj>
              </mc:Choice>
              <mc:Fallback>
                <p:oleObj name="Equation" r:id="rId7" imgW="190500" imgH="254000" progId="Equation.3">
                  <p:embed/>
                  <p:pic>
                    <p:nvPicPr>
                      <p:cNvPr id="233" name="Object 2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178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48645"/>
              </p:ext>
            </p:extLst>
          </p:nvPr>
        </p:nvGraphicFramePr>
        <p:xfrm>
          <a:off x="2168651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500" imgH="254000" progId="Equation.3">
                  <p:embed/>
                </p:oleObj>
              </mc:Choice>
              <mc:Fallback>
                <p:oleObj name="Equation" r:id="rId9" imgW="190500" imgH="254000" progId="Equation.3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8651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5-Point Star 172"/>
          <p:cNvSpPr/>
          <p:nvPr/>
        </p:nvSpPr>
        <p:spPr>
          <a:xfrm>
            <a:off x="1552025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046250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9771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8385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253056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70941"/>
              </p:ext>
            </p:extLst>
          </p:nvPr>
        </p:nvGraphicFramePr>
        <p:xfrm>
          <a:off x="498385" y="5569626"/>
          <a:ext cx="909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800" imgH="241300" progId="Equation.3">
                  <p:embed/>
                </p:oleObj>
              </mc:Choice>
              <mc:Fallback>
                <p:oleObj name="Equation" r:id="rId10" imgW="685800" imgH="241300" progId="Equation.3">
                  <p:embed/>
                  <p:pic>
                    <p:nvPicPr>
                      <p:cNvPr id="414" name="Object 4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8385" y="5569626"/>
                        <a:ext cx="909637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383"/>
              </p:ext>
            </p:extLst>
          </p:nvPr>
        </p:nvGraphicFramePr>
        <p:xfrm>
          <a:off x="498385" y="6272887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500" imgH="254000" progId="Equation.3">
                  <p:embed/>
                </p:oleObj>
              </mc:Choice>
              <mc:Fallback>
                <p:oleObj name="Equation" r:id="rId12" imgW="698500" imgH="254000" progId="Equation.3">
                  <p:embed/>
                  <p:pic>
                    <p:nvPicPr>
                      <p:cNvPr id="416" name="Object 4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8385" y="6272887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4802665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790246" y="5945553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657005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5145838" y="5657005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70267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370267" y="20794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218811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98385" y="2696322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07209" y="340603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07209" y="35131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07209" y="36165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1370267" y="340761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370267" y="362264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1374321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07209" y="372266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00996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5-Point Star 223"/>
          <p:cNvSpPr/>
          <p:nvPr/>
        </p:nvSpPr>
        <p:spPr>
          <a:xfrm>
            <a:off x="1545550" y="360976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5-Point Star 224"/>
          <p:cNvSpPr/>
          <p:nvPr/>
        </p:nvSpPr>
        <p:spPr>
          <a:xfrm>
            <a:off x="1545550" y="33976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80773" y="4059347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218811" y="374159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218811" y="384780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5-Point Star 239"/>
          <p:cNvSpPr/>
          <p:nvPr/>
        </p:nvSpPr>
        <p:spPr>
          <a:xfrm>
            <a:off x="1547971" y="37404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5-Point Star 240"/>
          <p:cNvSpPr/>
          <p:nvPr/>
        </p:nvSpPr>
        <p:spPr>
          <a:xfrm>
            <a:off x="1547971" y="383993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94331" y="3330747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9" y="2544103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39" y="2541109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2147466" y="340921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147466" y="351803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51655"/>
              </p:ext>
            </p:extLst>
          </p:nvPr>
        </p:nvGraphicFramePr>
        <p:xfrm>
          <a:off x="1701963" y="3507326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" imgH="241300" progId="Equation.3">
                  <p:embed/>
                </p:oleObj>
              </mc:Choice>
              <mc:Fallback>
                <p:oleObj name="Equation" r:id="rId14" imgW="165100" imgH="241300" progId="Equation.3">
                  <p:embed/>
                  <p:pic>
                    <p:nvPicPr>
                      <p:cNvPr id="247" name="Object 2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963" y="3507326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247"/>
          <p:cNvSpPr/>
          <p:nvPr/>
        </p:nvSpPr>
        <p:spPr>
          <a:xfrm>
            <a:off x="707209" y="395095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2147466" y="3618251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065109" y="3725003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38" y="2544103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4" y="2544103"/>
            <a:ext cx="147912" cy="155344"/>
          </a:xfrm>
          <a:prstGeom prst="rect">
            <a:avLst/>
          </a:prstGeom>
        </p:spPr>
      </p:pic>
      <p:graphicFrame>
        <p:nvGraphicFramePr>
          <p:cNvPr id="255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23994"/>
              </p:ext>
            </p:extLst>
          </p:nvPr>
        </p:nvGraphicFramePr>
        <p:xfrm>
          <a:off x="768178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500" imgH="254000" progId="Equation.3">
                  <p:embed/>
                </p:oleObj>
              </mc:Choice>
              <mc:Fallback>
                <p:oleObj name="Equation" r:id="rId15" imgW="190500" imgH="254000" progId="Equation.3">
                  <p:embed/>
                  <p:pic>
                    <p:nvPicPr>
                      <p:cNvPr id="255" name="Object 2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178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23023"/>
              </p:ext>
            </p:extLst>
          </p:nvPr>
        </p:nvGraphicFramePr>
        <p:xfrm>
          <a:off x="2168651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500" imgH="254000" progId="Equation.3">
                  <p:embed/>
                </p:oleObj>
              </mc:Choice>
              <mc:Fallback>
                <p:oleObj name="Equation" r:id="rId16" imgW="190500" imgH="254000" progId="Equation.3">
                  <p:embed/>
                  <p:pic>
                    <p:nvPicPr>
                      <p:cNvPr id="256" name="Object 2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8651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5-Point Star 256"/>
          <p:cNvSpPr/>
          <p:nvPr/>
        </p:nvSpPr>
        <p:spPr>
          <a:xfrm>
            <a:off x="1552025" y="27119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046250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9771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98385" y="2890474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370267" y="39559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70267" y="406481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1218811" y="418282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07209" y="3831860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057435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266259" y="14258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66259" y="163636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929317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929317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29317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933371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66259" y="174248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456901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4104600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4104600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4104600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139823" y="207916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777861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4107021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053381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19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89" y="560925"/>
            <a:ext cx="147912" cy="155344"/>
          </a:xfrm>
          <a:prstGeom prst="rect">
            <a:avLst/>
          </a:prstGeom>
        </p:spPr>
      </p:pic>
      <p:sp>
        <p:nvSpPr>
          <p:cNvPr id="288" name="Rectangle 287"/>
          <p:cNvSpPr/>
          <p:nvPr/>
        </p:nvSpPr>
        <p:spPr>
          <a:xfrm>
            <a:off x="4706516" y="142902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06516" y="153784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83284"/>
              </p:ext>
            </p:extLst>
          </p:nvPr>
        </p:nvGraphicFramePr>
        <p:xfrm>
          <a:off x="4244705" y="1526576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500" imgH="241300" progId="Equation.3">
                  <p:embed/>
                </p:oleObj>
              </mc:Choice>
              <mc:Fallback>
                <p:oleObj name="Equation" r:id="rId17" imgW="190500" imgH="2413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44705" y="1526576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" name="Rectangle 290"/>
          <p:cNvSpPr/>
          <p:nvPr/>
        </p:nvSpPr>
        <p:spPr>
          <a:xfrm>
            <a:off x="3266259" y="197077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706516" y="1638067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624159" y="1744819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4" name="Picture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88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4" y="563919"/>
            <a:ext cx="147912" cy="155344"/>
          </a:xfrm>
          <a:prstGeom prst="rect">
            <a:avLst/>
          </a:prstGeom>
        </p:spPr>
      </p:pic>
      <p:graphicFrame>
        <p:nvGraphicFramePr>
          <p:cNvPr id="296" name="Object 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4997"/>
              </p:ext>
            </p:extLst>
          </p:nvPr>
        </p:nvGraphicFramePr>
        <p:xfrm>
          <a:off x="3327228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500" imgH="254000" progId="Equation.3">
                  <p:embed/>
                </p:oleObj>
              </mc:Choice>
              <mc:Fallback>
                <p:oleObj name="Equation" r:id="rId19" imgW="190500" imgH="254000" progId="Equation.3">
                  <p:embed/>
                  <p:pic>
                    <p:nvPicPr>
                      <p:cNvPr id="296" name="Object 2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27228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79880"/>
              </p:ext>
            </p:extLst>
          </p:nvPr>
        </p:nvGraphicFramePr>
        <p:xfrm>
          <a:off x="4727701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500" imgH="254000" progId="Equation.3">
                  <p:embed/>
                </p:oleObj>
              </mc:Choice>
              <mc:Fallback>
                <p:oleObj name="Equation" r:id="rId21" imgW="190500" imgH="254000" progId="Equation.3">
                  <p:embed/>
                  <p:pic>
                    <p:nvPicPr>
                      <p:cNvPr id="297" name="Object 2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27701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5-Point Star 297"/>
          <p:cNvSpPr/>
          <p:nvPr/>
        </p:nvSpPr>
        <p:spPr>
          <a:xfrm>
            <a:off x="4111075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605300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25676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057435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929317" y="197580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929317" y="208462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777861" y="220264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266259" y="1851676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057435" y="27014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266259" y="34111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266259" y="35183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266259" y="36217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929317" y="34127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929317" y="35215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929317" y="36278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933371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56901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5-Point Star 315"/>
          <p:cNvSpPr/>
          <p:nvPr/>
        </p:nvSpPr>
        <p:spPr>
          <a:xfrm>
            <a:off x="4104600" y="35154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/>
          <p:cNvSpPr/>
          <p:nvPr/>
        </p:nvSpPr>
        <p:spPr>
          <a:xfrm>
            <a:off x="4104600" y="36149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/>
          <p:cNvSpPr/>
          <p:nvPr/>
        </p:nvSpPr>
        <p:spPr>
          <a:xfrm>
            <a:off x="4104600" y="34028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139823" y="40645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77861" y="37467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777861" y="38529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/>
          <p:cNvSpPr/>
          <p:nvPr/>
        </p:nvSpPr>
        <p:spPr>
          <a:xfrm>
            <a:off x="4107021" y="37456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/>
          <p:cNvSpPr/>
          <p:nvPr/>
        </p:nvSpPr>
        <p:spPr>
          <a:xfrm>
            <a:off x="4107021" y="38450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053381" y="33359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19" y="2549261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89" y="2546267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706516" y="34143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706516" y="35231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2" name="Object 3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46526"/>
              </p:ext>
            </p:extLst>
          </p:nvPr>
        </p:nvGraphicFramePr>
        <p:xfrm>
          <a:off x="4244705" y="3511863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0500" imgH="241300" progId="Equation.3">
                  <p:embed/>
                </p:oleObj>
              </mc:Choice>
              <mc:Fallback>
                <p:oleObj name="Equation" r:id="rId23" imgW="190500" imgH="241300" progId="Equation.3">
                  <p:embed/>
                  <p:pic>
                    <p:nvPicPr>
                      <p:cNvPr id="342" name="Object 34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44705" y="3511863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Rectangle 343"/>
          <p:cNvSpPr/>
          <p:nvPr/>
        </p:nvSpPr>
        <p:spPr>
          <a:xfrm>
            <a:off x="3266259" y="39561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706516" y="36234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624159" y="37301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88" y="2549261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4" y="2549261"/>
            <a:ext cx="147912" cy="155344"/>
          </a:xfrm>
          <a:prstGeom prst="rect">
            <a:avLst/>
          </a:prstGeom>
        </p:spPr>
      </p:pic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0559"/>
              </p:ext>
            </p:extLst>
          </p:nvPr>
        </p:nvGraphicFramePr>
        <p:xfrm>
          <a:off x="3327228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90500" imgH="254000" progId="Equation.3">
                  <p:embed/>
                </p:oleObj>
              </mc:Choice>
              <mc:Fallback>
                <p:oleObj name="Equation" r:id="rId25" imgW="190500" imgH="254000" progId="Equation.3">
                  <p:embed/>
                  <p:pic>
                    <p:nvPicPr>
                      <p:cNvPr id="382" name="Object 38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27228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" name="Object 3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97841"/>
              </p:ext>
            </p:extLst>
          </p:nvPr>
        </p:nvGraphicFramePr>
        <p:xfrm>
          <a:off x="4727701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90500" imgH="254000" progId="Equation.3">
                  <p:embed/>
                </p:oleObj>
              </mc:Choice>
              <mc:Fallback>
                <p:oleObj name="Equation" r:id="rId27" imgW="190500" imgH="254000" progId="Equation.3">
                  <p:embed/>
                  <p:pic>
                    <p:nvPicPr>
                      <p:cNvPr id="384" name="Object 38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27701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5-Point Star 391"/>
          <p:cNvSpPr/>
          <p:nvPr/>
        </p:nvSpPr>
        <p:spPr>
          <a:xfrm>
            <a:off x="4111075" y="27170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3605300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325676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057435" y="28956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3929317" y="39611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3929317" y="40699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777861" y="41879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266259" y="3837018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2205390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2207739" y="418451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766789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772630" y="4205014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494331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3081566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9" y="893720"/>
            <a:ext cx="3940725" cy="30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ctangle 506"/>
          <p:cNvSpPr/>
          <p:nvPr/>
        </p:nvSpPr>
        <p:spPr>
          <a:xfrm>
            <a:off x="98310" y="4778673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545210" y="4700277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467482" y="4775077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2940350" y="4700277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090682" y="4770967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298736" y="4705908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3" name="Rectangle 2"/>
          <p:cNvSpPr/>
          <p:nvPr/>
        </p:nvSpPr>
        <p:spPr>
          <a:xfrm>
            <a:off x="89072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0954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954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0954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500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65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136237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136237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136237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9498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9498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138658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138658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5018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6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26" y="555767"/>
            <a:ext cx="147912" cy="155344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34054"/>
              </p:ext>
            </p:extLst>
          </p:nvPr>
        </p:nvGraphicFramePr>
        <p:xfrm>
          <a:off x="1275025" y="1530350"/>
          <a:ext cx="252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5025" y="1530350"/>
                        <a:ext cx="252412" cy="3032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5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1" y="558761"/>
            <a:ext cx="147912" cy="155344"/>
          </a:xfrm>
          <a:prstGeom prst="rect">
            <a:avLst/>
          </a:prstGeom>
        </p:spPr>
      </p:pic>
      <p:sp>
        <p:nvSpPr>
          <p:cNvPr id="173" name="5-Point Star 172"/>
          <p:cNvSpPr/>
          <p:nvPr/>
        </p:nvSpPr>
        <p:spPr>
          <a:xfrm>
            <a:off x="1142712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636937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8840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072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960954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809498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9072" y="2748576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97896" y="34582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97896" y="356544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97896" y="366880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60954" y="3459871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60954" y="36748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965008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97896" y="377492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60065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71460" y="411160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809498" y="379385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809498" y="390005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85018" y="3383001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6" y="2596357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26" y="2593363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1738153" y="3461464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738153" y="357028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97896" y="400320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1738153" y="3670505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1655796" y="3777257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5" y="2596357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1" y="2596357"/>
            <a:ext cx="147912" cy="155344"/>
          </a:xfrm>
          <a:prstGeom prst="rect">
            <a:avLst/>
          </a:prstGeom>
        </p:spPr>
      </p:pic>
      <p:cxnSp>
        <p:nvCxnSpPr>
          <p:cNvPr id="259" name="Straight Arrow Connector 258"/>
          <p:cNvCxnSpPr/>
          <p:nvPr/>
        </p:nvCxnSpPr>
        <p:spPr>
          <a:xfrm>
            <a:off x="636937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8840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89072" y="2942728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960954" y="400824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60954" y="411706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09498" y="423508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97896" y="3884114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648122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520004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520004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520004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52405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415970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3695287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3695287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3695287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368548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3697708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2644068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06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76" y="560925"/>
            <a:ext cx="147912" cy="155344"/>
          </a:xfrm>
          <a:prstGeom prst="rect">
            <a:avLst/>
          </a:prstGeom>
        </p:spPr>
      </p:pic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72119"/>
              </p:ext>
            </p:extLst>
          </p:nvPr>
        </p:nvGraphicFramePr>
        <p:xfrm>
          <a:off x="3835662" y="1535113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662" y="1535113"/>
                        <a:ext cx="252413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4" name="Picture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75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563919"/>
            <a:ext cx="147912" cy="155344"/>
          </a:xfrm>
          <a:prstGeom prst="rect">
            <a:avLst/>
          </a:prstGeom>
        </p:spPr>
      </p:pic>
      <p:sp>
        <p:nvSpPr>
          <p:cNvPr id="298" name="5-Point Star 297"/>
          <p:cNvSpPr/>
          <p:nvPr/>
        </p:nvSpPr>
        <p:spPr>
          <a:xfrm>
            <a:off x="3701762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195987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284745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648122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2648122" y="2753734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2856946" y="34634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856946" y="367396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520004" y="346502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520004" y="357385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520004" y="36800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524058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15970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2730510" y="411675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368548" y="379901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368548" y="390521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2644068" y="3388159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06" y="2601515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76" y="2598521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297203" y="346662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297203" y="3675663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214846" y="3782415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75" y="2601515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2601515"/>
            <a:ext cx="147912" cy="155344"/>
          </a:xfrm>
          <a:prstGeom prst="rect">
            <a:avLst/>
          </a:prstGeom>
        </p:spPr>
      </p:pic>
      <p:cxnSp>
        <p:nvCxnSpPr>
          <p:cNvPr id="393" name="Straight Arrow Connector 392"/>
          <p:cNvCxnSpPr/>
          <p:nvPr/>
        </p:nvCxnSpPr>
        <p:spPr>
          <a:xfrm>
            <a:off x="3195987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284745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2648122" y="2947886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3520004" y="412222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368548" y="424024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2856946" y="3889272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1796077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1798426" y="4236772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357476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363317" y="425726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85018" y="238114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2672253" y="229169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83" y="1017046"/>
            <a:ext cx="3966328" cy="3049213"/>
          </a:xfrm>
          <a:prstGeom prst="rect">
            <a:avLst/>
          </a:prstGeom>
        </p:spPr>
      </p:pic>
      <p:graphicFrame>
        <p:nvGraphicFramePr>
          <p:cNvPr id="183" name="Object 182">
            <a:extLst>
              <a:ext uri="{FF2B5EF4-FFF2-40B4-BE49-F238E27FC236}">
                <a16:creationId xmlns:a16="http://schemas.microsoft.com/office/drawing/2014/main" id="{F453A874-3617-4489-83E2-2834241B3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7909"/>
              </p:ext>
            </p:extLst>
          </p:nvPr>
        </p:nvGraphicFramePr>
        <p:xfrm>
          <a:off x="1780967" y="354577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28600" progId="Equation.3">
                  <p:embed/>
                </p:oleObj>
              </mc:Choice>
              <mc:Fallback>
                <p:oleObj name="Equation" r:id="rId8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0967" y="354577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>
            <a:extLst>
              <a:ext uri="{FF2B5EF4-FFF2-40B4-BE49-F238E27FC236}">
                <a16:creationId xmlns:a16="http://schemas.microsoft.com/office/drawing/2014/main" id="{F378679D-AAF5-40FD-A921-445A4BFA4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21914"/>
              </p:ext>
            </p:extLst>
          </p:nvPr>
        </p:nvGraphicFramePr>
        <p:xfrm>
          <a:off x="1227433" y="355085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228600" progId="Equation.3">
                  <p:embed/>
                </p:oleObj>
              </mc:Choice>
              <mc:Fallback>
                <p:oleObj name="Equation" r:id="rId10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7433" y="355085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>
            <a:extLst>
              <a:ext uri="{FF2B5EF4-FFF2-40B4-BE49-F238E27FC236}">
                <a16:creationId xmlns:a16="http://schemas.microsoft.com/office/drawing/2014/main" id="{7593A41B-FBAB-4C00-9DD0-B7570D3D7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46659"/>
              </p:ext>
            </p:extLst>
          </p:nvPr>
        </p:nvGraphicFramePr>
        <p:xfrm>
          <a:off x="335743" y="353741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3040" imgH="228600" progId="Equation.3">
                  <p:embed/>
                </p:oleObj>
              </mc:Choice>
              <mc:Fallback>
                <p:oleObj name="Equation" r:id="rId11" imgW="203040" imgH="228600" progId="Equation.3">
                  <p:embed/>
                  <p:pic>
                    <p:nvPicPr>
                      <p:cNvPr id="185" name="Object 184">
                        <a:extLst>
                          <a:ext uri="{FF2B5EF4-FFF2-40B4-BE49-F238E27FC236}">
                            <a16:creationId xmlns:a16="http://schemas.microsoft.com/office/drawing/2014/main" id="{7593A41B-FBAB-4C00-9DD0-B7570D3D7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743" y="353741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>
            <a:extLst>
              <a:ext uri="{FF2B5EF4-FFF2-40B4-BE49-F238E27FC236}">
                <a16:creationId xmlns:a16="http://schemas.microsoft.com/office/drawing/2014/main" id="{68894408-7B24-46C1-A4E1-850826286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4224"/>
              </p:ext>
            </p:extLst>
          </p:nvPr>
        </p:nvGraphicFramePr>
        <p:xfrm>
          <a:off x="4345647" y="355012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28600" progId="Equation.3">
                  <p:embed/>
                </p:oleObj>
              </mc:Choice>
              <mc:Fallback>
                <p:oleObj name="Equation" r:id="rId12" imgW="203040" imgH="228600" progId="Equation.3">
                  <p:embed/>
                  <p:pic>
                    <p:nvPicPr>
                      <p:cNvPr id="186" name="Object 185">
                        <a:extLst>
                          <a:ext uri="{FF2B5EF4-FFF2-40B4-BE49-F238E27FC236}">
                            <a16:creationId xmlns:a16="http://schemas.microsoft.com/office/drawing/2014/main" id="{68894408-7B24-46C1-A4E1-850826286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45647" y="355012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>
            <a:extLst>
              <a:ext uri="{FF2B5EF4-FFF2-40B4-BE49-F238E27FC236}">
                <a16:creationId xmlns:a16="http://schemas.microsoft.com/office/drawing/2014/main" id="{B8A656C5-29F2-4DB6-8735-8FDDF052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64317"/>
              </p:ext>
            </p:extLst>
          </p:nvPr>
        </p:nvGraphicFramePr>
        <p:xfrm>
          <a:off x="3792113" y="355520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040" imgH="228600" progId="Equation.3">
                  <p:embed/>
                </p:oleObj>
              </mc:Choice>
              <mc:Fallback>
                <p:oleObj name="Equation" r:id="rId14" imgW="203040" imgH="228600" progId="Equation.3">
                  <p:embed/>
                  <p:pic>
                    <p:nvPicPr>
                      <p:cNvPr id="187" name="Object 186">
                        <a:extLst>
                          <a:ext uri="{FF2B5EF4-FFF2-40B4-BE49-F238E27FC236}">
                            <a16:creationId xmlns:a16="http://schemas.microsoft.com/office/drawing/2014/main" id="{B8A656C5-29F2-4DB6-8735-8FDDF052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92113" y="355520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87">
            <a:extLst>
              <a:ext uri="{FF2B5EF4-FFF2-40B4-BE49-F238E27FC236}">
                <a16:creationId xmlns:a16="http://schemas.microsoft.com/office/drawing/2014/main" id="{110D62A8-0584-4790-A177-2B8C05F92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48119"/>
              </p:ext>
            </p:extLst>
          </p:nvPr>
        </p:nvGraphicFramePr>
        <p:xfrm>
          <a:off x="2900423" y="3541765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3040" imgH="228600" progId="Equation.3">
                  <p:embed/>
                </p:oleObj>
              </mc:Choice>
              <mc:Fallback>
                <p:oleObj name="Equation" r:id="rId16" imgW="203040" imgH="228600" progId="Equation.3">
                  <p:embed/>
                  <p:pic>
                    <p:nvPicPr>
                      <p:cNvPr id="188" name="Object 187">
                        <a:extLst>
                          <a:ext uri="{FF2B5EF4-FFF2-40B4-BE49-F238E27FC236}">
                            <a16:creationId xmlns:a16="http://schemas.microsoft.com/office/drawing/2014/main" id="{110D62A8-0584-4790-A177-2B8C05F929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00423" y="3541765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5-Point Star 99">
            <a:extLst>
              <a:ext uri="{FF2B5EF4-FFF2-40B4-BE49-F238E27FC236}">
                <a16:creationId xmlns:a16="http://schemas.microsoft.com/office/drawing/2014/main" id="{4B2F1990-E47A-4FF1-B34B-79D507A224B5}"/>
              </a:ext>
            </a:extLst>
          </p:cNvPr>
          <p:cNvSpPr/>
          <p:nvPr/>
        </p:nvSpPr>
        <p:spPr>
          <a:xfrm>
            <a:off x="1134207" y="219857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4B7A330-46D1-4640-AE61-B70EBAD80488}"/>
              </a:ext>
            </a:extLst>
          </p:cNvPr>
          <p:cNvSpPr/>
          <p:nvPr/>
        </p:nvSpPr>
        <p:spPr>
          <a:xfrm>
            <a:off x="3514024" y="21256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277">
            <a:extLst>
              <a:ext uri="{FF2B5EF4-FFF2-40B4-BE49-F238E27FC236}">
                <a16:creationId xmlns:a16="http://schemas.microsoft.com/office/drawing/2014/main" id="{DBF963D4-5555-4B17-8691-0CB82DA96B76}"/>
              </a:ext>
            </a:extLst>
          </p:cNvPr>
          <p:cNvSpPr/>
          <p:nvPr/>
        </p:nvSpPr>
        <p:spPr>
          <a:xfrm>
            <a:off x="3689307" y="211281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208CCA-1828-4AB6-AD7C-58FC889C1CCD}"/>
              </a:ext>
            </a:extLst>
          </p:cNvPr>
          <p:cNvCxnSpPr>
            <a:cxnSpLocks/>
          </p:cNvCxnSpPr>
          <p:nvPr/>
        </p:nvCxnSpPr>
        <p:spPr>
          <a:xfrm flipV="1">
            <a:off x="4923325" y="3991048"/>
            <a:ext cx="348097" cy="6572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5FE18F-724E-45CF-8A87-0B7169E58C90}"/>
              </a:ext>
            </a:extLst>
          </p:cNvPr>
          <p:cNvCxnSpPr>
            <a:cxnSpLocks/>
          </p:cNvCxnSpPr>
          <p:nvPr/>
        </p:nvCxnSpPr>
        <p:spPr>
          <a:xfrm>
            <a:off x="4617689" y="2549521"/>
            <a:ext cx="717022" cy="2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2128AAB-3DB7-4086-9590-0458A2367FDA}"/>
              </a:ext>
            </a:extLst>
          </p:cNvPr>
          <p:cNvCxnSpPr>
            <a:cxnSpLocks/>
          </p:cNvCxnSpPr>
          <p:nvPr/>
        </p:nvCxnSpPr>
        <p:spPr>
          <a:xfrm flipH="1" flipV="1">
            <a:off x="4740868" y="493826"/>
            <a:ext cx="521751" cy="6208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8C42682-6360-4603-9F10-62CDFE559014}"/>
              </a:ext>
            </a:extLst>
          </p:cNvPr>
          <p:cNvSpPr/>
          <p:nvPr/>
        </p:nvSpPr>
        <p:spPr>
          <a:xfrm>
            <a:off x="6659418" y="3762229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E1B636-2557-4F23-93A1-54296DA6030A}"/>
              </a:ext>
            </a:extLst>
          </p:cNvPr>
          <p:cNvSpPr/>
          <p:nvPr/>
        </p:nvSpPr>
        <p:spPr>
          <a:xfrm>
            <a:off x="7282075" y="376658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6B205B-EBDA-4BDF-B345-290E9B07EF85}"/>
              </a:ext>
            </a:extLst>
          </p:cNvPr>
          <p:cNvSpPr/>
          <p:nvPr/>
        </p:nvSpPr>
        <p:spPr>
          <a:xfrm>
            <a:off x="8063031" y="376171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7A3A45B-394D-470A-BD52-B8616C049DA2}"/>
              </a:ext>
            </a:extLst>
          </p:cNvPr>
          <p:cNvSpPr/>
          <p:nvPr/>
        </p:nvSpPr>
        <p:spPr>
          <a:xfrm>
            <a:off x="8666743" y="377528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8A31DB7-3D36-4199-B944-9E59C4142DDD}"/>
              </a:ext>
            </a:extLst>
          </p:cNvPr>
          <p:cNvSpPr/>
          <p:nvPr/>
        </p:nvSpPr>
        <p:spPr>
          <a:xfrm>
            <a:off x="6734458" y="3377522"/>
            <a:ext cx="104503" cy="563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A1C0997-DE70-48BC-945F-8E00B79B8256}"/>
              </a:ext>
            </a:extLst>
          </p:cNvPr>
          <p:cNvSpPr/>
          <p:nvPr/>
        </p:nvSpPr>
        <p:spPr>
          <a:xfrm>
            <a:off x="7346703" y="336684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5B3525D-E1EE-4FC7-8280-8E1C2B6056CC}"/>
              </a:ext>
            </a:extLst>
          </p:cNvPr>
          <p:cNvSpPr/>
          <p:nvPr/>
        </p:nvSpPr>
        <p:spPr>
          <a:xfrm>
            <a:off x="8144272" y="338910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4DFC46-1515-4C9A-8C17-E1459B5AB442}"/>
              </a:ext>
            </a:extLst>
          </p:cNvPr>
          <p:cNvSpPr/>
          <p:nvPr/>
        </p:nvSpPr>
        <p:spPr>
          <a:xfrm>
            <a:off x="8746228" y="336963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89B2715-E5EE-4100-B3F1-B1C714279957}"/>
              </a:ext>
            </a:extLst>
          </p:cNvPr>
          <p:cNvSpPr/>
          <p:nvPr/>
        </p:nvSpPr>
        <p:spPr>
          <a:xfrm>
            <a:off x="6748543" y="317983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E4ADEC-44B2-41E8-9828-07A8C1D21A0A}"/>
              </a:ext>
            </a:extLst>
          </p:cNvPr>
          <p:cNvSpPr/>
          <p:nvPr/>
        </p:nvSpPr>
        <p:spPr>
          <a:xfrm>
            <a:off x="7352674" y="3170429"/>
            <a:ext cx="90943" cy="7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30D41B3-5734-48A0-96CE-113D4A443714}"/>
              </a:ext>
            </a:extLst>
          </p:cNvPr>
          <p:cNvSpPr/>
          <p:nvPr/>
        </p:nvSpPr>
        <p:spPr>
          <a:xfrm>
            <a:off x="8144182" y="317750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C1194B-CE3B-4EE7-B2C8-CE346FE3AF12}"/>
              </a:ext>
            </a:extLst>
          </p:cNvPr>
          <p:cNvSpPr/>
          <p:nvPr/>
        </p:nvSpPr>
        <p:spPr>
          <a:xfrm>
            <a:off x="8746228" y="3168356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8C56D2-922D-463D-9EA0-02FD84E828BA}"/>
              </a:ext>
            </a:extLst>
          </p:cNvPr>
          <p:cNvSpPr/>
          <p:nvPr/>
        </p:nvSpPr>
        <p:spPr>
          <a:xfrm>
            <a:off x="6734458" y="278844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A3F93A-5CCF-44F0-AEAC-C78383767FCA}"/>
              </a:ext>
            </a:extLst>
          </p:cNvPr>
          <p:cNvSpPr/>
          <p:nvPr/>
        </p:nvSpPr>
        <p:spPr>
          <a:xfrm>
            <a:off x="6743589" y="2591193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332F135-3324-4D11-A51E-3FC6D981CFE8}"/>
              </a:ext>
            </a:extLst>
          </p:cNvPr>
          <p:cNvSpPr/>
          <p:nvPr/>
        </p:nvSpPr>
        <p:spPr>
          <a:xfrm>
            <a:off x="7352584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67D4554-B664-44A0-9A7F-3F3BD635018B}"/>
              </a:ext>
            </a:extLst>
          </p:cNvPr>
          <p:cNvSpPr/>
          <p:nvPr/>
        </p:nvSpPr>
        <p:spPr>
          <a:xfrm>
            <a:off x="7346703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28B391-DA0E-4947-A83E-D5ED9AC643DB}"/>
              </a:ext>
            </a:extLst>
          </p:cNvPr>
          <p:cNvSpPr/>
          <p:nvPr/>
        </p:nvSpPr>
        <p:spPr>
          <a:xfrm>
            <a:off x="8144272" y="2601515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43A87A4-D497-404A-A9B9-2598210A9ABD}"/>
              </a:ext>
            </a:extLst>
          </p:cNvPr>
          <p:cNvSpPr/>
          <p:nvPr/>
        </p:nvSpPr>
        <p:spPr>
          <a:xfrm>
            <a:off x="8751092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A69AFF-6F19-4DEC-A3F2-B5122701D58A}"/>
              </a:ext>
            </a:extLst>
          </p:cNvPr>
          <p:cNvSpPr/>
          <p:nvPr/>
        </p:nvSpPr>
        <p:spPr>
          <a:xfrm>
            <a:off x="8751774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06BF3-DA31-49D2-823E-D432FD7B4783}"/>
              </a:ext>
            </a:extLst>
          </p:cNvPr>
          <p:cNvSpPr txBox="1"/>
          <p:nvPr/>
        </p:nvSpPr>
        <p:spPr>
          <a:xfrm>
            <a:off x="6640218" y="16610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648C610-C1DC-4AD3-9EF9-EDD241D22F31}"/>
              </a:ext>
            </a:extLst>
          </p:cNvPr>
          <p:cNvSpPr txBox="1"/>
          <p:nvPr/>
        </p:nvSpPr>
        <p:spPr>
          <a:xfrm>
            <a:off x="7239818" y="166508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1BA438D-B39C-4307-A2FA-DBE7B7C70DFC}"/>
              </a:ext>
            </a:extLst>
          </p:cNvPr>
          <p:cNvSpPr txBox="1"/>
          <p:nvPr/>
        </p:nvSpPr>
        <p:spPr>
          <a:xfrm>
            <a:off x="6677252" y="1869092"/>
            <a:ext cx="10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AA02A1-FBB0-4347-A37D-E4F57602DBF1}"/>
              </a:ext>
            </a:extLst>
          </p:cNvPr>
          <p:cNvSpPr txBox="1"/>
          <p:nvPr/>
        </p:nvSpPr>
        <p:spPr>
          <a:xfrm>
            <a:off x="6634995" y="2248150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35769E-D765-404A-BFF2-19C1D2194472}"/>
              </a:ext>
            </a:extLst>
          </p:cNvPr>
          <p:cNvSpPr txBox="1"/>
          <p:nvPr/>
        </p:nvSpPr>
        <p:spPr>
          <a:xfrm>
            <a:off x="7239817" y="2240587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F501CAC-D24F-456F-83BE-B3C9246A1619}"/>
              </a:ext>
            </a:extLst>
          </p:cNvPr>
          <p:cNvSpPr txBox="1"/>
          <p:nvPr/>
        </p:nvSpPr>
        <p:spPr>
          <a:xfrm>
            <a:off x="8027675" y="2234964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CAB3A3-18D9-4468-97DA-1121317E3956}"/>
              </a:ext>
            </a:extLst>
          </p:cNvPr>
          <p:cNvSpPr txBox="1"/>
          <p:nvPr/>
        </p:nvSpPr>
        <p:spPr>
          <a:xfrm>
            <a:off x="8029951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62DF2C5-3875-4453-B08F-59C873CFA9BF}"/>
              </a:ext>
            </a:extLst>
          </p:cNvPr>
          <p:cNvSpPr txBox="1"/>
          <p:nvPr/>
        </p:nvSpPr>
        <p:spPr>
          <a:xfrm>
            <a:off x="8029950" y="16588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005DFE-C694-449B-991F-F0BAC6458F55}"/>
              </a:ext>
            </a:extLst>
          </p:cNvPr>
          <p:cNvSpPr txBox="1"/>
          <p:nvPr/>
        </p:nvSpPr>
        <p:spPr>
          <a:xfrm>
            <a:off x="8643170" y="16537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947B472-FB99-431A-A4A1-5EBF9177D423}"/>
              </a:ext>
            </a:extLst>
          </p:cNvPr>
          <p:cNvSpPr txBox="1"/>
          <p:nvPr/>
        </p:nvSpPr>
        <p:spPr>
          <a:xfrm>
            <a:off x="8651720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64BBE4-95FD-440E-A585-8D0A98A2B929}"/>
              </a:ext>
            </a:extLst>
          </p:cNvPr>
          <p:cNvSpPr txBox="1"/>
          <p:nvPr/>
        </p:nvSpPr>
        <p:spPr>
          <a:xfrm>
            <a:off x="8643170" y="22462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889FC-695E-4A53-461B-3D81A1CE701F}"/>
              </a:ext>
            </a:extLst>
          </p:cNvPr>
          <p:cNvSpPr/>
          <p:nvPr/>
        </p:nvSpPr>
        <p:spPr>
          <a:xfrm>
            <a:off x="6412471" y="1412338"/>
            <a:ext cx="2646511" cy="224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7767B-6806-D4DD-270D-5057C541D997}"/>
              </a:ext>
            </a:extLst>
          </p:cNvPr>
          <p:cNvSpPr txBox="1"/>
          <p:nvPr/>
        </p:nvSpPr>
        <p:spPr>
          <a:xfrm>
            <a:off x="6336488" y="1403475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1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BE44BB5-868E-717E-2C5B-6C3A8D6BD993}"/>
              </a:ext>
            </a:extLst>
          </p:cNvPr>
          <p:cNvSpPr txBox="1"/>
          <p:nvPr/>
        </p:nvSpPr>
        <p:spPr>
          <a:xfrm>
            <a:off x="6989005" y="1398979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1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D7150B1-DFF0-EC44-D26F-8B05EDF39676}"/>
              </a:ext>
            </a:extLst>
          </p:cNvPr>
          <p:cNvSpPr txBox="1"/>
          <p:nvPr/>
        </p:nvSpPr>
        <p:spPr>
          <a:xfrm>
            <a:off x="7697049" y="1398712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16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9BFF306-DCBD-3DF2-D577-66970BAA0CCC}"/>
              </a:ext>
            </a:extLst>
          </p:cNvPr>
          <p:cNvSpPr txBox="1"/>
          <p:nvPr/>
        </p:nvSpPr>
        <p:spPr>
          <a:xfrm>
            <a:off x="8376397" y="1402822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41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C9A399-B02C-25B7-84AE-21280C34C9CB}"/>
              </a:ext>
            </a:extLst>
          </p:cNvPr>
          <p:cNvSpPr/>
          <p:nvPr/>
        </p:nvSpPr>
        <p:spPr>
          <a:xfrm>
            <a:off x="0" y="17048"/>
            <a:ext cx="9144000" cy="270002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210012AB-A175-BC77-5C17-E85D40E00515}"/>
              </a:ext>
            </a:extLst>
          </p:cNvPr>
          <p:cNvSpPr/>
          <p:nvPr/>
        </p:nvSpPr>
        <p:spPr>
          <a:xfrm>
            <a:off x="3010040" y="990385"/>
            <a:ext cx="1107512" cy="93168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8C8C0-FF81-F95D-C932-1E058B8F96C6}"/>
              </a:ext>
            </a:extLst>
          </p:cNvPr>
          <p:cNvSpPr/>
          <p:nvPr/>
        </p:nvSpPr>
        <p:spPr>
          <a:xfrm>
            <a:off x="376918" y="1375425"/>
            <a:ext cx="1903247" cy="304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8B22684-553B-64C3-7A5B-197C4AC86731}"/>
              </a:ext>
            </a:extLst>
          </p:cNvPr>
          <p:cNvSpPr/>
          <p:nvPr/>
        </p:nvSpPr>
        <p:spPr>
          <a:xfrm rot="16200000">
            <a:off x="2503040" y="1324579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59AD67-5AC6-AF1D-4C8D-3E7EADF6BB70}"/>
                  </a:ext>
                </a:extLst>
              </p:cNvPr>
              <p:cNvSpPr txBox="1"/>
              <p:nvPr/>
            </p:nvSpPr>
            <p:spPr>
              <a:xfrm>
                <a:off x="825044" y="574207"/>
                <a:ext cx="92537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59AD67-5AC6-AF1D-4C8D-3E7EADF6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44" y="574207"/>
                <a:ext cx="925379" cy="307777"/>
              </a:xfrm>
              <a:prstGeom prst="rect">
                <a:avLst/>
              </a:prstGeom>
              <a:blipFill>
                <a:blip r:embed="rId2"/>
                <a:stretch>
                  <a:fillRect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ED3FE75C-20EB-6C7A-F7EC-83DDD2C38097}"/>
              </a:ext>
            </a:extLst>
          </p:cNvPr>
          <p:cNvSpPr/>
          <p:nvPr/>
        </p:nvSpPr>
        <p:spPr>
          <a:xfrm>
            <a:off x="1122652" y="927862"/>
            <a:ext cx="298505" cy="3628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4AECA-4136-8FEA-8030-C5CB9BB20CBE}"/>
                  </a:ext>
                </a:extLst>
              </p:cNvPr>
              <p:cNvSpPr txBox="1"/>
              <p:nvPr/>
            </p:nvSpPr>
            <p:spPr>
              <a:xfrm>
                <a:off x="3194668" y="1372432"/>
                <a:ext cx="565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𝒔𝒊𝒎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4AECA-4136-8FEA-8030-C5CB9BB20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68" y="1372432"/>
                <a:ext cx="565504" cy="307777"/>
              </a:xfrm>
              <a:prstGeom prst="rect">
                <a:avLst/>
              </a:prstGeom>
              <a:blipFill>
                <a:blip r:embed="rId3"/>
                <a:stretch>
                  <a:fillRect l="-9677" r="-430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319342-77FE-5010-F0C3-66892A937462}"/>
                  </a:ext>
                </a:extLst>
              </p:cNvPr>
              <p:cNvSpPr txBox="1"/>
              <p:nvPr/>
            </p:nvSpPr>
            <p:spPr>
              <a:xfrm>
                <a:off x="3010040" y="1950542"/>
                <a:ext cx="8745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319342-77FE-5010-F0C3-66892A93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40" y="1950542"/>
                <a:ext cx="874534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6ECFE3-50B1-A928-8CC6-15B8F9EF5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537" y="270829"/>
            <a:ext cx="3500418" cy="126728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0092C0B5-A5B1-E6B9-3B17-DBD308B0111D}"/>
              </a:ext>
            </a:extLst>
          </p:cNvPr>
          <p:cNvSpPr/>
          <p:nvPr/>
        </p:nvSpPr>
        <p:spPr>
          <a:xfrm rot="14463604">
            <a:off x="4455362" y="947687"/>
            <a:ext cx="299693" cy="6418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769EF-5A2C-75AE-A617-A421E7D44330}"/>
              </a:ext>
            </a:extLst>
          </p:cNvPr>
          <p:cNvSpPr txBox="1"/>
          <p:nvPr/>
        </p:nvSpPr>
        <p:spPr>
          <a:xfrm>
            <a:off x="6484167" y="184780"/>
            <a:ext cx="126375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Train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3AF7A-7B54-DB85-4A0B-E8015BCB0D64}"/>
              </a:ext>
            </a:extLst>
          </p:cNvPr>
          <p:cNvSpPr txBox="1"/>
          <p:nvPr/>
        </p:nvSpPr>
        <p:spPr>
          <a:xfrm>
            <a:off x="165459" y="64542"/>
            <a:ext cx="339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 Statistic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6125F-694E-3926-6B11-954A006B4159}"/>
                  </a:ext>
                </a:extLst>
              </p:cNvPr>
              <p:cNvSpPr txBox="1"/>
              <p:nvPr/>
            </p:nvSpPr>
            <p:spPr>
              <a:xfrm>
                <a:off x="106902" y="3534571"/>
                <a:ext cx="771971" cy="3198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6125F-694E-3926-6B11-954A006B4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2" y="3534571"/>
                <a:ext cx="771971" cy="319807"/>
              </a:xfrm>
              <a:prstGeom prst="rect">
                <a:avLst/>
              </a:prstGeom>
              <a:blipFill>
                <a:blip r:embed="rId6"/>
                <a:stretch>
                  <a:fillRect l="-5469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304C018-DCBF-A2B6-1A1F-C7AFE417E46D}"/>
              </a:ext>
            </a:extLst>
          </p:cNvPr>
          <p:cNvSpPr/>
          <p:nvPr/>
        </p:nvSpPr>
        <p:spPr>
          <a:xfrm>
            <a:off x="1073526" y="3861693"/>
            <a:ext cx="153733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37C3B30-7736-7B89-9FE7-DAB0CE1C85AC}"/>
              </a:ext>
            </a:extLst>
          </p:cNvPr>
          <p:cNvSpPr/>
          <p:nvPr/>
        </p:nvSpPr>
        <p:spPr>
          <a:xfrm rot="16200000">
            <a:off x="2871120" y="3859421"/>
            <a:ext cx="235495" cy="4354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03F82-D148-124E-E54F-A33F7E785EC1}"/>
              </a:ext>
            </a:extLst>
          </p:cNvPr>
          <p:cNvSpPr/>
          <p:nvPr/>
        </p:nvSpPr>
        <p:spPr>
          <a:xfrm>
            <a:off x="3356195" y="3897700"/>
            <a:ext cx="112315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6D680E-B420-2014-3CA7-B9561E0E10C3}"/>
              </a:ext>
            </a:extLst>
          </p:cNvPr>
          <p:cNvSpPr/>
          <p:nvPr/>
        </p:nvSpPr>
        <p:spPr>
          <a:xfrm>
            <a:off x="977190" y="3315387"/>
            <a:ext cx="3572613" cy="1256256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CCD070-3FAB-0FDD-65A0-23CAA771896C}"/>
              </a:ext>
            </a:extLst>
          </p:cNvPr>
          <p:cNvSpPr txBox="1"/>
          <p:nvPr/>
        </p:nvSpPr>
        <p:spPr>
          <a:xfrm>
            <a:off x="1019233" y="3341189"/>
            <a:ext cx="146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SBI Simulator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EF50D1-602F-AA64-3F07-8495308C061E}"/>
              </a:ext>
            </a:extLst>
          </p:cNvPr>
          <p:cNvSpPr/>
          <p:nvPr/>
        </p:nvSpPr>
        <p:spPr>
          <a:xfrm>
            <a:off x="6862711" y="1648485"/>
            <a:ext cx="669055" cy="676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C4B0C-4116-7B1B-3F7B-F5C4BBAD0B2D}"/>
                  </a:ext>
                </a:extLst>
              </p:cNvPr>
              <p:cNvSpPr txBox="1"/>
              <p:nvPr/>
            </p:nvSpPr>
            <p:spPr>
              <a:xfrm>
                <a:off x="6862710" y="2363012"/>
                <a:ext cx="6690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C4B0C-4116-7B1B-3F7B-F5C4BBAD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10" y="2363012"/>
                <a:ext cx="6690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B26689F8-18B9-1882-E930-4E8B136E4876}"/>
              </a:ext>
            </a:extLst>
          </p:cNvPr>
          <p:cNvSpPr/>
          <p:nvPr/>
        </p:nvSpPr>
        <p:spPr>
          <a:xfrm rot="5400000">
            <a:off x="6034340" y="1674871"/>
            <a:ext cx="547553" cy="558230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E649D-F03F-7D4B-21FC-ECE5D121FE05}"/>
              </a:ext>
            </a:extLst>
          </p:cNvPr>
          <p:cNvSpPr/>
          <p:nvPr/>
        </p:nvSpPr>
        <p:spPr>
          <a:xfrm>
            <a:off x="5162816" y="135024"/>
            <a:ext cx="3711217" cy="1419996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DB3436A-7045-6D89-51F5-5B98458497C5}"/>
              </a:ext>
            </a:extLst>
          </p:cNvPr>
          <p:cNvSpPr/>
          <p:nvPr/>
        </p:nvSpPr>
        <p:spPr>
          <a:xfrm rot="16200000">
            <a:off x="4689833" y="3733117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3D7849-85E5-9D8F-E6E6-7EE242C46B83}"/>
              </a:ext>
            </a:extLst>
          </p:cNvPr>
          <p:cNvSpPr/>
          <p:nvPr/>
        </p:nvSpPr>
        <p:spPr>
          <a:xfrm>
            <a:off x="5167269" y="3605543"/>
            <a:ext cx="669055" cy="702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4C8BF7-DD84-9635-CA20-723176690331}"/>
                  </a:ext>
                </a:extLst>
              </p:cNvPr>
              <p:cNvSpPr txBox="1"/>
              <p:nvPr/>
            </p:nvSpPr>
            <p:spPr>
              <a:xfrm>
                <a:off x="5178827" y="3749706"/>
                <a:ext cx="657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𝒔𝒃𝒊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4C8BF7-DD84-9635-CA20-72317669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27" y="3749706"/>
                <a:ext cx="657497" cy="369332"/>
              </a:xfrm>
              <a:prstGeom prst="rect">
                <a:avLst/>
              </a:prstGeom>
              <a:blipFill>
                <a:blip r:embed="rId8"/>
                <a:stretch>
                  <a:fillRect t="-6557" r="-6542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207C35F4-0FD4-4EC3-1522-DC69BF8230A7}"/>
              </a:ext>
            </a:extLst>
          </p:cNvPr>
          <p:cNvSpPr/>
          <p:nvPr/>
        </p:nvSpPr>
        <p:spPr>
          <a:xfrm>
            <a:off x="5940512" y="3605543"/>
            <a:ext cx="286119" cy="6957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15F2FD-1E10-E80C-6B17-578CBBB0E4E9}"/>
                  </a:ext>
                </a:extLst>
              </p:cNvPr>
              <p:cNvSpPr txBox="1"/>
              <p:nvPr/>
            </p:nvSpPr>
            <p:spPr>
              <a:xfrm>
                <a:off x="5939244" y="3768750"/>
                <a:ext cx="144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15F2FD-1E10-E80C-6B17-578CBBB0E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244" y="3768750"/>
                <a:ext cx="144955" cy="369332"/>
              </a:xfrm>
              <a:prstGeom prst="rect">
                <a:avLst/>
              </a:prstGeom>
              <a:blipFill>
                <a:blip r:embed="rId9"/>
                <a:stretch>
                  <a:fillRect l="-4167" r="-10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Down 40">
            <a:extLst>
              <a:ext uri="{FF2B5EF4-FFF2-40B4-BE49-F238E27FC236}">
                <a16:creationId xmlns:a16="http://schemas.microsoft.com/office/drawing/2014/main" id="{ECA89CAE-B39B-3DA5-A11E-1BBF403A1DF5}"/>
              </a:ext>
            </a:extLst>
          </p:cNvPr>
          <p:cNvSpPr/>
          <p:nvPr/>
        </p:nvSpPr>
        <p:spPr>
          <a:xfrm rot="16200000">
            <a:off x="6370560" y="3714073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BDBD2-DC29-94A2-5F4A-D7872AA74BEE}"/>
              </a:ext>
            </a:extLst>
          </p:cNvPr>
          <p:cNvSpPr txBox="1"/>
          <p:nvPr/>
        </p:nvSpPr>
        <p:spPr>
          <a:xfrm>
            <a:off x="6923316" y="3291401"/>
            <a:ext cx="2027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SNLE</a:t>
            </a:r>
          </a:p>
          <a:p>
            <a:pPr algn="ctr"/>
            <a:r>
              <a:rPr lang="en-US" sz="1600" dirty="0"/>
              <a:t>Conditional Neural Density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F86E5-4F46-0538-A2EC-CBCBD91F9680}"/>
                  </a:ext>
                </a:extLst>
              </p:cNvPr>
              <p:cNvSpPr txBox="1"/>
              <p:nvPr/>
            </p:nvSpPr>
            <p:spPr>
              <a:xfrm>
                <a:off x="7412487" y="4164404"/>
                <a:ext cx="984372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F86E5-4F46-0538-A2EC-CBCBD91F9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487" y="4164404"/>
                <a:ext cx="984372" cy="335285"/>
              </a:xfrm>
              <a:prstGeom prst="rect">
                <a:avLst/>
              </a:prstGeom>
              <a:blipFill>
                <a:blip r:embed="rId10"/>
                <a:stretch>
                  <a:fillRect l="-6832" t="-158182" r="-16770" b="-2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AD15E57-934F-36E4-506F-E260698DE6DD}"/>
              </a:ext>
            </a:extLst>
          </p:cNvPr>
          <p:cNvSpPr/>
          <p:nvPr/>
        </p:nvSpPr>
        <p:spPr>
          <a:xfrm>
            <a:off x="6882571" y="3220213"/>
            <a:ext cx="2089701" cy="14679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2455E4-AAC4-D89F-1D22-12D594E2B14B}"/>
              </a:ext>
            </a:extLst>
          </p:cNvPr>
          <p:cNvSpPr/>
          <p:nvPr/>
        </p:nvSpPr>
        <p:spPr>
          <a:xfrm>
            <a:off x="495608" y="5024821"/>
            <a:ext cx="669055" cy="702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E5528B-B481-A251-F032-0CA3B73BE3B6}"/>
                  </a:ext>
                </a:extLst>
              </p:cNvPr>
              <p:cNvSpPr txBox="1"/>
              <p:nvPr/>
            </p:nvSpPr>
            <p:spPr>
              <a:xfrm>
                <a:off x="563778" y="5175605"/>
                <a:ext cx="565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E5528B-B481-A251-F032-0CA3B73BE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8" y="5175605"/>
                <a:ext cx="565504" cy="307777"/>
              </a:xfrm>
              <a:prstGeom prst="rect">
                <a:avLst/>
              </a:prstGeom>
              <a:blipFill>
                <a:blip r:embed="rId11"/>
                <a:stretch>
                  <a:fillRect l="-8602" r="-430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Down 46">
            <a:extLst>
              <a:ext uri="{FF2B5EF4-FFF2-40B4-BE49-F238E27FC236}">
                <a16:creationId xmlns:a16="http://schemas.microsoft.com/office/drawing/2014/main" id="{F6D156D2-6804-0EEE-7E54-8E91E80AB8B2}"/>
              </a:ext>
            </a:extLst>
          </p:cNvPr>
          <p:cNvSpPr/>
          <p:nvPr/>
        </p:nvSpPr>
        <p:spPr>
          <a:xfrm rot="16200000">
            <a:off x="1378951" y="5156802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88C70C-6956-4B3C-05AC-35B45DB9C098}"/>
              </a:ext>
            </a:extLst>
          </p:cNvPr>
          <p:cNvSpPr/>
          <p:nvPr/>
        </p:nvSpPr>
        <p:spPr>
          <a:xfrm>
            <a:off x="1851212" y="5193223"/>
            <a:ext cx="112315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6931A157-C7AD-499F-84DA-43A868B3B271}"/>
              </a:ext>
            </a:extLst>
          </p:cNvPr>
          <p:cNvSpPr/>
          <p:nvPr/>
        </p:nvSpPr>
        <p:spPr>
          <a:xfrm rot="16200000">
            <a:off x="3164478" y="5153363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047D85-5833-F9B1-98AC-4E710319A1DB}"/>
              </a:ext>
            </a:extLst>
          </p:cNvPr>
          <p:cNvSpPr txBox="1"/>
          <p:nvPr/>
        </p:nvSpPr>
        <p:spPr>
          <a:xfrm>
            <a:off x="4517697" y="4750852"/>
            <a:ext cx="2027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MCMC</a:t>
            </a:r>
          </a:p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93C81-0E38-4B50-4ED9-5C9B5617602B}"/>
                  </a:ext>
                </a:extLst>
              </p:cNvPr>
              <p:cNvSpPr txBox="1"/>
              <p:nvPr/>
            </p:nvSpPr>
            <p:spPr>
              <a:xfrm>
                <a:off x="3771253" y="5242322"/>
                <a:ext cx="3247171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𝒐𝒃𝒔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𝒐𝒃𝒔</m:t>
                              </m:r>
                            </m:sub>
                          </m:sSub>
                        </m: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93C81-0E38-4B50-4ED9-5C9B5617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253" y="5242322"/>
                <a:ext cx="3247171" cy="335285"/>
              </a:xfrm>
              <a:prstGeom prst="rect">
                <a:avLst/>
              </a:prstGeom>
              <a:blipFill>
                <a:blip r:embed="rId12"/>
                <a:stretch>
                  <a:fillRect l="-1880" t="-21818" r="-2820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DA6B9AE8-2116-28CF-8624-EFCD10BE7CD8}"/>
              </a:ext>
            </a:extLst>
          </p:cNvPr>
          <p:cNvSpPr/>
          <p:nvPr/>
        </p:nvSpPr>
        <p:spPr>
          <a:xfrm>
            <a:off x="3752961" y="4768444"/>
            <a:ext cx="3572612" cy="1054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9BA68D70-23F1-FB21-98AA-FC8372BD6467}"/>
              </a:ext>
            </a:extLst>
          </p:cNvPr>
          <p:cNvSpPr/>
          <p:nvPr/>
        </p:nvSpPr>
        <p:spPr>
          <a:xfrm rot="10800000">
            <a:off x="7687807" y="4867953"/>
            <a:ext cx="543587" cy="61530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Bent-Up 55">
            <a:extLst>
              <a:ext uri="{FF2B5EF4-FFF2-40B4-BE49-F238E27FC236}">
                <a16:creationId xmlns:a16="http://schemas.microsoft.com/office/drawing/2014/main" id="{26E22763-1412-3998-84D0-D4D1632ABAC9}"/>
              </a:ext>
            </a:extLst>
          </p:cNvPr>
          <p:cNvSpPr/>
          <p:nvPr/>
        </p:nvSpPr>
        <p:spPr>
          <a:xfrm rot="5400000">
            <a:off x="462443" y="3874523"/>
            <a:ext cx="358927" cy="418947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08499B-36A3-71DF-B2FF-A8E9F292FC7D}"/>
              </a:ext>
            </a:extLst>
          </p:cNvPr>
          <p:cNvSpPr/>
          <p:nvPr/>
        </p:nvSpPr>
        <p:spPr>
          <a:xfrm>
            <a:off x="0" y="2800373"/>
            <a:ext cx="9143999" cy="318096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DB4F53-7607-B0D1-F281-861602B11A4F}"/>
              </a:ext>
            </a:extLst>
          </p:cNvPr>
          <p:cNvSpPr txBox="1"/>
          <p:nvPr/>
        </p:nvSpPr>
        <p:spPr>
          <a:xfrm>
            <a:off x="165459" y="2844496"/>
            <a:ext cx="339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SNLE (SNRE/SNPE)</a:t>
            </a:r>
          </a:p>
        </p:txBody>
      </p:sp>
      <p:sp>
        <p:nvSpPr>
          <p:cNvPr id="59" name="Arrow: Bent-Up 58">
            <a:extLst>
              <a:ext uri="{FF2B5EF4-FFF2-40B4-BE49-F238E27FC236}">
                <a16:creationId xmlns:a16="http://schemas.microsoft.com/office/drawing/2014/main" id="{F46D930D-BD14-7460-00F7-E0D76352D2EE}"/>
              </a:ext>
            </a:extLst>
          </p:cNvPr>
          <p:cNvSpPr/>
          <p:nvPr/>
        </p:nvSpPr>
        <p:spPr>
          <a:xfrm rot="5400000">
            <a:off x="5342748" y="5904731"/>
            <a:ext cx="458641" cy="818504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ata visualization - Python: &quot;Normalizing&quot; kde, so it always lines up with  histogram - Cross Validated">
            <a:extLst>
              <a:ext uri="{FF2B5EF4-FFF2-40B4-BE49-F238E27FC236}">
                <a16:creationId xmlns:a16="http://schemas.microsoft.com/office/drawing/2014/main" id="{80257948-AF34-D357-43FA-8F663CC2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34" y="5981479"/>
            <a:ext cx="1261053" cy="83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267B17-5A17-1C25-CB12-668F4ADCC1BB}"/>
                  </a:ext>
                </a:extLst>
              </p:cNvPr>
              <p:cNvSpPr txBox="1"/>
              <p:nvPr/>
            </p:nvSpPr>
            <p:spPr>
              <a:xfrm>
                <a:off x="6882571" y="1791675"/>
                <a:ext cx="657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𝒔𝒊𝒎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267B17-5A17-1C25-CB12-668F4ADCC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71" y="1791675"/>
                <a:ext cx="657497" cy="369332"/>
              </a:xfrm>
              <a:prstGeom prst="rect">
                <a:avLst/>
              </a:prstGeom>
              <a:blipFill>
                <a:blip r:embed="rId14"/>
                <a:stretch>
                  <a:fillRect t="-6667" r="-185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16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39CC3-AF48-F3DF-A9BD-4D113220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795337"/>
            <a:ext cx="9058275" cy="526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4A35D-2E86-26C7-F655-C8752ABB868D}"/>
              </a:ext>
            </a:extLst>
          </p:cNvPr>
          <p:cNvSpPr txBox="1"/>
          <p:nvPr/>
        </p:nvSpPr>
        <p:spPr>
          <a:xfrm>
            <a:off x="190500" y="101600"/>
            <a:ext cx="275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Lotka</a:t>
            </a:r>
            <a:r>
              <a:rPr lang="en-US" sz="3200" b="1" dirty="0"/>
              <a:t> Volterra</a:t>
            </a:r>
          </a:p>
        </p:txBody>
      </p:sp>
    </p:spTree>
    <p:extLst>
      <p:ext uri="{BB962C8B-B14F-4D97-AF65-F5344CB8AC3E}">
        <p14:creationId xmlns:p14="http://schemas.microsoft.com/office/powerpoint/2010/main" val="2266283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/9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21309</TotalTime>
  <Words>246</Words>
  <Application>Microsoft Office PowerPoint</Application>
  <PresentationFormat>On-screen Show (4:3)</PresentationFormat>
  <Paragraphs>100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Genentech,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Haskins</dc:creator>
  <cp:lastModifiedBy>Devon Kohler</cp:lastModifiedBy>
  <cp:revision>523</cp:revision>
  <dcterms:created xsi:type="dcterms:W3CDTF">2016-04-05T05:12:54Z</dcterms:created>
  <dcterms:modified xsi:type="dcterms:W3CDTF">2022-06-23T19:37:12Z</dcterms:modified>
</cp:coreProperties>
</file>