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4" r:id="rId3"/>
    <p:sldId id="327" r:id="rId4"/>
    <p:sldId id="328" r:id="rId5"/>
    <p:sldId id="332" r:id="rId6"/>
    <p:sldId id="333" r:id="rId7"/>
  </p:sldIdLst>
  <p:sldSz cx="10972800" cy="82296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5B3D7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557" autoAdjust="0"/>
  </p:normalViewPr>
  <p:slideViewPr>
    <p:cSldViewPr snapToGrid="0" snapToObjects="1">
      <p:cViewPr varScale="1">
        <p:scale>
          <a:sx n="69" d="100"/>
          <a:sy n="69" d="100"/>
        </p:scale>
        <p:origin x="996" y="84"/>
      </p:cViewPr>
      <p:guideLst>
        <p:guide orient="horz" pos="259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56514"/>
            <a:ext cx="932688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663440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329568"/>
            <a:ext cx="246888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329568"/>
            <a:ext cx="722376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288284"/>
            <a:ext cx="932688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488060"/>
            <a:ext cx="932688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245"/>
            <a:ext cx="484632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245"/>
            <a:ext cx="484632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842136"/>
            <a:ext cx="4848226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2609851"/>
            <a:ext cx="4848226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842136"/>
            <a:ext cx="4850130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609851"/>
            <a:ext cx="4850130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327660"/>
            <a:ext cx="3609976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327664"/>
            <a:ext cx="6134101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722124"/>
            <a:ext cx="3609976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2" indent="0">
              <a:buNone/>
              <a:defRPr sz="1000"/>
            </a:lvl3pPr>
            <a:lvl4pPr marL="1371633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6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760721"/>
            <a:ext cx="658368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6440807"/>
            <a:ext cx="658368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2" indent="0">
              <a:buNone/>
              <a:defRPr sz="1000"/>
            </a:lvl3pPr>
            <a:lvl4pPr marL="1371633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6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29565"/>
            <a:ext cx="98755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920245"/>
            <a:ext cx="987552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627623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627623"/>
            <a:ext cx="3474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627623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1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9" indent="-342909" algn="l" defTabSz="45721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8" indent="-285756" algn="l" defTabSz="45721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45721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45721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45721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45721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45721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45721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45721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2.emf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9.emf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917" y="9332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05" y="12296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5499365" y="6042294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5830358" y="6051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933171" y="48397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933171" y="47683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3847571" y="47714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933171" y="46921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999971" y="48397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999971" y="47683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4914371" y="47714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999971" y="46921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1866371" y="48397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1866371" y="47683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2780771" y="47714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1866371" y="46921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5066771" y="48397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5066771" y="47683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981171" y="47714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5066771" y="46921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2018775" y="4427011"/>
            <a:ext cx="5693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3040788" y="4423838"/>
            <a:ext cx="6928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4107588" y="4430187"/>
            <a:ext cx="6928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5154660" y="4433361"/>
            <a:ext cx="668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2247371" y="51159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2247371" y="57128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3379258" y="51159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3379258" y="57128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4457171" y="51159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4457171" y="57128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5523971" y="51159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5523971" y="57128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2139421" y="5366813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2247371" y="63558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3379258" y="63558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4457171" y="63558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5523971" y="63558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2137833" y="6017688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2148946" y="6643163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5811308" y="58430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533098" y="4013207"/>
            <a:ext cx="2811026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1740962" y="3970606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1247917" y="382853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7936" y="4284048"/>
            <a:ext cx="311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84128" y="704768"/>
            <a:ext cx="3129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44071" y="704768"/>
            <a:ext cx="3257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44070" y="3924739"/>
            <a:ext cx="3129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26" y="976004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97172" y="6019802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15" y="8156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19" y="4066384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956389" y="6033479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6380885" y="6033479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1387185" y="52902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1834088" y="521190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3756357" y="528670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4229226" y="521190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6379561" y="528259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6587611" y="519141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948399" y="7576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2788" y="1396783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21613" y="21064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613" y="22136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1613" y="23170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4667" y="21080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4667" y="2216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4667" y="23231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8721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21613" y="24231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24368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2459950" y="2210787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2459950" y="23102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2459950" y="2098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95173" y="27598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133211" y="24420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133211" y="25482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2462371" y="2440959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2462371" y="25403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1408735" y="203120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9" y="12445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39" y="12415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3061870" y="21096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061870" y="22184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2616367" y="2207788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" imgH="241300" progId="Equation.3">
                  <p:embed/>
                </p:oleObj>
              </mc:Choice>
              <mc:Fallback>
                <p:oleObj name="Equation" r:id="rId3" imgW="165100" imgH="2413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6367" y="2207788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5104316" y="6033479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28812" y="6033479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4710777" y="59618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254000" progId="Equation.3">
                  <p:embed/>
                </p:oleObj>
              </mc:Choice>
              <mc:Fallback>
                <p:oleObj name="Equation" r:id="rId5" imgW="1282700" imgH="2540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0777" y="59618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937577" y="5487062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621609" y="26514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61870" y="23187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979509" y="24254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38" y="12445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74" y="12445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1682581" y="2206147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" imgH="254000" progId="Equation.3">
                  <p:embed/>
                </p:oleObj>
              </mc:Choice>
              <mc:Fallback>
                <p:oleObj name="Equation" r:id="rId7" imgW="190500" imgH="254000" progId="Equation.3">
                  <p:embed/>
                  <p:pic>
                    <p:nvPicPr>
                      <p:cNvPr id="233" name="Object 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2581" y="2206147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3083055" y="2206147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54000" progId="Equation.3">
                  <p:embed/>
                </p:oleObj>
              </mc:Choice>
              <mc:Fallback>
                <p:oleObj name="Equation" r:id="rId9" imgW="190500" imgH="2540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3055" y="2206147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2466425" y="141238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960650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612118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12786" y="159093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094555" y="5938860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1412789" y="6255429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41300" progId="Equation.3">
                  <p:embed/>
                </p:oleObj>
              </mc:Choice>
              <mc:Fallback>
                <p:oleObj name="Equation" r:id="rId10" imgW="685800" imgH="24130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2789" y="6255429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1412789" y="6958688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54000" progId="Equation.3">
                  <p:embed/>
                </p:oleObj>
              </mc:Choice>
              <mc:Fallback>
                <p:oleObj name="Equation" r:id="rId12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12789" y="6958688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4520522" y="5488466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4704646" y="66313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6" indent="-285756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6" indent="-285756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5682136" y="63428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6060242" y="63428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284667" y="26564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84667" y="27652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133211" y="28832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412788" y="338212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621613" y="40918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621613" y="41989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621613" y="43023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284667" y="40934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284667" y="43084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88721" y="3307579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621613" y="44084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924368" y="3307579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2459950" y="4295567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2459950" y="4083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495173" y="47451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133211" y="44273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133211" y="45336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2462371" y="442630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2462371" y="452574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1408735" y="401655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9" y="3229904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39" y="32269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3061870" y="40950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061870" y="42038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2616367" y="4193130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" imgH="241300" progId="Equation.3">
                  <p:embed/>
                </p:oleObj>
              </mc:Choice>
              <mc:Fallback>
                <p:oleObj name="Equation" r:id="rId14" imgW="165100" imgH="241300" progId="Equation.3">
                  <p:embed/>
                  <p:pic>
                    <p:nvPicPr>
                      <p:cNvPr id="247" name="Object 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6367" y="4193130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1621609" y="46367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061870" y="43040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979509" y="44108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38" y="3229904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74" y="3229904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1682581" y="4191489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500" imgH="254000" progId="Equation.3">
                  <p:embed/>
                </p:oleObj>
              </mc:Choice>
              <mc:Fallback>
                <p:oleObj name="Equation" r:id="rId15" imgW="190500" imgH="254000" progId="Equation.3">
                  <p:embed/>
                  <p:pic>
                    <p:nvPicPr>
                      <p:cNvPr id="255" name="Object 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2581" y="4191489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3083055" y="4191489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256" name="Object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3055" y="4191489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2466425" y="339772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60650" y="3307579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1612118" y="3307579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412786" y="357627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2284667" y="46417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284667" y="47506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133211" y="48686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1621609" y="451766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971839" y="140194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4180663" y="21116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180663" y="23221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843717" y="21132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843717" y="2222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4843717" y="23282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4847771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4180663" y="24282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5483418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5019000" y="221594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5019000" y="231538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5019000" y="210330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054223" y="276496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692261" y="25534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5021421" y="254555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967784" y="203636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19" y="12497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89" y="1246726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5620919" y="21148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20919" y="22236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5159108" y="2212380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" imgH="241300" progId="Equation.3">
                  <p:embed/>
                </p:oleObj>
              </mc:Choice>
              <mc:Fallback>
                <p:oleObj name="Equation" r:id="rId17" imgW="190500" imgH="2413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59108" y="2212380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4180659" y="26565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5620919" y="23238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538559" y="24306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88" y="12497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4" y="12497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4241632" y="22113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500" imgH="254000" progId="Equation.3">
                  <p:embed/>
                </p:oleObj>
              </mc:Choice>
              <mc:Fallback>
                <p:oleObj name="Equation" r:id="rId19" imgW="190500" imgH="254000" progId="Equation.3">
                  <p:embed/>
                  <p:pic>
                    <p:nvPicPr>
                      <p:cNvPr id="296" name="Object 2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41632" y="22113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5642105" y="22113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500" imgH="254000" progId="Equation.3">
                  <p:embed/>
                </p:oleObj>
              </mc:Choice>
              <mc:Fallback>
                <p:oleObj name="Equation" r:id="rId21" imgW="190500" imgH="254000" progId="Equation.3">
                  <p:embed/>
                  <p:pic>
                    <p:nvPicPr>
                      <p:cNvPr id="297" name="Object 2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42105" y="22113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5025475" y="141754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4519700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4171168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971835" y="159609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843717" y="26616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4843717" y="27704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4692261" y="28884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180659" y="25374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971839" y="3387283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4180663" y="40969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180663" y="42041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4180663" y="43075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4843717" y="40985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843717" y="42073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843717" y="43136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4847771" y="33127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483418" y="33127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5019000" y="4201287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5019000" y="43007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5019000" y="40886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054223" y="47503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692261" y="44325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4692261" y="45387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5021421" y="4431459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5021421" y="45308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967784" y="402170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19" y="32350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89" y="32320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5620919" y="41001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620919" y="42089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5159108" y="4197667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241300" progId="Equation.3">
                  <p:embed/>
                </p:oleObj>
              </mc:Choice>
              <mc:Fallback>
                <p:oleObj name="Equation" r:id="rId23" imgW="190500" imgH="241300" progId="Equation.3">
                  <p:embed/>
                  <p:pic>
                    <p:nvPicPr>
                      <p:cNvPr id="342" name="Object 3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59108" y="4197667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4180659" y="46419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620919" y="43092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5538559" y="44159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88" y="32350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4" y="32350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4241632" y="4196647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500" imgH="254000" progId="Equation.3">
                  <p:embed/>
                </p:oleObj>
              </mc:Choice>
              <mc:Fallback>
                <p:oleObj name="Equation" r:id="rId25" imgW="190500" imgH="254000" progId="Equation.3">
                  <p:embed/>
                  <p:pic>
                    <p:nvPicPr>
                      <p:cNvPr id="382" name="Object 3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41632" y="4196647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5642105" y="4196647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500" imgH="254000" progId="Equation.3">
                  <p:embed/>
                </p:oleObj>
              </mc:Choice>
              <mc:Fallback>
                <p:oleObj name="Equation" r:id="rId27" imgW="190500" imgH="254000" progId="Equation.3">
                  <p:embed/>
                  <p:pic>
                    <p:nvPicPr>
                      <p:cNvPr id="384" name="Object 3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42105" y="4196647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5025475" y="340288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4519700" y="33127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4171168" y="33127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971835" y="358143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4843717" y="46469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843717" y="47557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4692261" y="48737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4180659" y="45228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119790" y="2868699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3122139" y="487032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5681189" y="28721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5687030" y="48908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1408731" y="81917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995966" y="81917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93" y="1579521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/>
          <p:cNvSpPr/>
          <p:nvPr/>
        </p:nvSpPr>
        <p:spPr>
          <a:xfrm>
            <a:off x="1012710" y="5464474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1459613" y="5386081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3381882" y="5460881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854751" y="5386081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6005086" y="5456771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6213136" y="5391712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475" y="1396783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5354" y="21080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5354" y="2216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5354" y="23231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79408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5055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2050637" y="2210787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2050637" y="23102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2050637" y="2098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723898" y="24420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23898" y="25482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2053058" y="2440959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2053058" y="25403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99422" y="203120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56" y="12445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6" y="12415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2189425" y="2216154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9425" y="2216154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25" y="12445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1" y="12445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2057112" y="141238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551337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202805" y="132223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3472" y="159093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875354" y="26564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723898" y="28832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003475" y="34343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212300" y="41440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212300" y="42512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212300" y="43546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875354" y="41456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875354" y="43606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879408" y="3359833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212300" y="44607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515055" y="3359833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085860" y="47974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723898" y="44796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723898" y="45858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999422" y="40688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56" y="3282158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6" y="3279164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652557" y="41472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652557" y="42560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212296" y="46890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652557" y="43563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570196" y="44630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25" y="3282158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1" y="3282158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1551337" y="3359833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1202805" y="3359833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003472" y="36285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875354" y="46940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875354" y="48028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723898" y="49208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1212296" y="456991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562526" y="140194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434404" y="21132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434404" y="2222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4434404" y="23282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4438458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5074105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609687" y="221594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609687" y="231538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609687" y="210330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282948" y="25534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612108" y="254555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558471" y="203636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06" y="12497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6" y="1246726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4750065" y="22209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0065" y="22209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75" y="12497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11" y="12497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4616162" y="141754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4110387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761855" y="132739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562522" y="159609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3562526" y="3439537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771350" y="41492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771350" y="43597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4434404" y="41508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434404" y="42596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434404" y="43658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4438458" y="33649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074105" y="33649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3644910" y="48025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282948" y="44848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4282948" y="45910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558471" y="40739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06" y="32873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6" y="32843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5211606" y="41524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211606" y="43614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5129246" y="44682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75" y="32873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11" y="32873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4110387" y="33649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761855" y="33649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562522" y="36336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4434404" y="48080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4282948" y="49260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771346" y="457507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710477" y="2868699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712826" y="492257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5271876" y="28721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5277717" y="49430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999418" y="923918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586653" y="914972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83" y="1702850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2695370" y="4231577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5370" y="4231577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2141837" y="4236657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1837" y="4236657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1250147" y="4223218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0147" y="4223218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5260051" y="4235928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186" name="Object 185">
                        <a:extLst>
                          <a:ext uri="{FF2B5EF4-FFF2-40B4-BE49-F238E27FC236}">
                            <a16:creationId xmlns:a16="http://schemas.microsoft.com/office/drawing/2014/main" id="{68894408-7B24-46C1-A4E1-85082628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60051" y="4235928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4706517" y="4241008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3">
                  <p:embed/>
                </p:oleObj>
              </mc:Choice>
              <mc:Fallback>
                <p:oleObj name="Equation" r:id="rId14" imgW="203040" imgH="228600" progId="Equation.3">
                  <p:embed/>
                  <p:pic>
                    <p:nvPicPr>
                      <p:cNvPr id="187" name="Object 186">
                        <a:extLst>
                          <a:ext uri="{FF2B5EF4-FFF2-40B4-BE49-F238E27FC236}">
                            <a16:creationId xmlns:a16="http://schemas.microsoft.com/office/drawing/2014/main" id="{B8A656C5-29F2-4DB6-8735-8FDDF052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6517" y="4241008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3814827" y="4227569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8" name="Object 187">
                        <a:extLst>
                          <a:ext uri="{FF2B5EF4-FFF2-40B4-BE49-F238E27FC236}">
                            <a16:creationId xmlns:a16="http://schemas.microsoft.com/office/drawing/2014/main" id="{110D62A8-0584-4790-A177-2B8C05F92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4827" y="4227569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2048607" y="288438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4428425" y="28114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4603707" y="279861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5837729" y="4676852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5532090" y="3235325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5655271" y="1179627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7573822" y="4448030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8196479" y="44523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977435" y="444751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9581147" y="446108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7648862" y="40633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8261107" y="40526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9058676" y="407490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9660632" y="40554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7662947" y="386563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8267078" y="3856233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9058586" y="38633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9660632" y="38541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7648862" y="347424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7657993" y="327699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8266988" y="34696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8261107" y="32821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9058676" y="328731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9665496" y="34696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9666178" y="32821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7554622" y="234681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8154222" y="2350888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7591656" y="2554895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7549399" y="293395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8154221" y="292639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942079" y="292076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944355" y="2548262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944354" y="2344676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9557574" y="2339518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9566124" y="2548262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9557574" y="2932076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889FC-695E-4A53-461B-3D81A1CE701F}"/>
              </a:ext>
            </a:extLst>
          </p:cNvPr>
          <p:cNvSpPr/>
          <p:nvPr/>
        </p:nvSpPr>
        <p:spPr>
          <a:xfrm>
            <a:off x="7326875" y="2098139"/>
            <a:ext cx="2646511" cy="224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7767B-6806-D4DD-270D-5057C541D997}"/>
              </a:ext>
            </a:extLst>
          </p:cNvPr>
          <p:cNvSpPr txBox="1"/>
          <p:nvPr/>
        </p:nvSpPr>
        <p:spPr>
          <a:xfrm>
            <a:off x="7250892" y="2089275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E44BB5-868E-717E-2C5B-6C3A8D6BD993}"/>
              </a:ext>
            </a:extLst>
          </p:cNvPr>
          <p:cNvSpPr txBox="1"/>
          <p:nvPr/>
        </p:nvSpPr>
        <p:spPr>
          <a:xfrm>
            <a:off x="7903409" y="2084779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150B1-DFF0-EC44-D26F-8B05EDF39676}"/>
              </a:ext>
            </a:extLst>
          </p:cNvPr>
          <p:cNvSpPr txBox="1"/>
          <p:nvPr/>
        </p:nvSpPr>
        <p:spPr>
          <a:xfrm>
            <a:off x="8611453" y="208451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BFF306-DCBD-3DF2-D577-66970BAA0CCC}"/>
              </a:ext>
            </a:extLst>
          </p:cNvPr>
          <p:cNvSpPr txBox="1"/>
          <p:nvPr/>
        </p:nvSpPr>
        <p:spPr>
          <a:xfrm>
            <a:off x="9290800" y="208862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B31439-0315-2781-DD9C-C6B7BE43A0E0}"/>
              </a:ext>
            </a:extLst>
          </p:cNvPr>
          <p:cNvSpPr/>
          <p:nvPr/>
        </p:nvSpPr>
        <p:spPr>
          <a:xfrm>
            <a:off x="975375" y="2645230"/>
            <a:ext cx="9048188" cy="4863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3F758-B992-0E9F-0E2A-DEA06189EBC4}"/>
              </a:ext>
            </a:extLst>
          </p:cNvPr>
          <p:cNvSpPr/>
          <p:nvPr/>
        </p:nvSpPr>
        <p:spPr>
          <a:xfrm>
            <a:off x="3631477" y="720639"/>
            <a:ext cx="3709851" cy="335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Sample preparation and acquisition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F327E-2A0E-9385-F1F7-1D7E32CFD978}"/>
              </a:ext>
            </a:extLst>
          </p:cNvPr>
          <p:cNvSpPr/>
          <p:nvPr/>
        </p:nvSpPr>
        <p:spPr>
          <a:xfrm>
            <a:off x="2973972" y="1304118"/>
            <a:ext cx="5024840" cy="335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Spectral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1A5E1-E620-DC56-DDFC-A823FFD3ACBA}"/>
              </a:ext>
            </a:extLst>
          </p:cNvPr>
          <p:cNvSpPr/>
          <p:nvPr/>
        </p:nvSpPr>
        <p:spPr>
          <a:xfrm>
            <a:off x="2973973" y="1639395"/>
            <a:ext cx="2512424" cy="87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PTM identification and quantification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8C3B6-33DD-05C0-FFE0-90507AABA897}"/>
              </a:ext>
            </a:extLst>
          </p:cNvPr>
          <p:cNvSpPr/>
          <p:nvPr/>
        </p:nvSpPr>
        <p:spPr>
          <a:xfrm>
            <a:off x="5486391" y="1643749"/>
            <a:ext cx="2512424" cy="87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Unmodified peptide identification and quantification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97389-FB81-8232-E555-2DB5E301E9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86392" y="1055912"/>
            <a:ext cx="8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0F4253-5D02-694C-168B-1E1D57B17247}"/>
              </a:ext>
            </a:extLst>
          </p:cNvPr>
          <p:cNvSpPr/>
          <p:nvPr/>
        </p:nvSpPr>
        <p:spPr>
          <a:xfrm>
            <a:off x="2973980" y="2767150"/>
            <a:ext cx="5024845" cy="335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Tool specific 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606B-5243-1824-588B-E54E8945C3CD}"/>
              </a:ext>
            </a:extLst>
          </p:cNvPr>
          <p:cNvSpPr txBox="1"/>
          <p:nvPr/>
        </p:nvSpPr>
        <p:spPr>
          <a:xfrm>
            <a:off x="914402" y="2733088"/>
            <a:ext cx="1576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MSstatsPTM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650E6B-94F1-F473-5E12-7DEB78D0E44E}"/>
              </a:ext>
            </a:extLst>
          </p:cNvPr>
          <p:cNvCxnSpPr/>
          <p:nvPr/>
        </p:nvCxnSpPr>
        <p:spPr>
          <a:xfrm flipH="1">
            <a:off x="6742602" y="2527660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A5754-5C38-2DC1-F41A-DB6424B5DB32}"/>
              </a:ext>
            </a:extLst>
          </p:cNvPr>
          <p:cNvCxnSpPr/>
          <p:nvPr/>
        </p:nvCxnSpPr>
        <p:spPr>
          <a:xfrm flipH="1">
            <a:off x="4230184" y="2521128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679F57-3C9A-72E6-AE09-377292423727}"/>
              </a:ext>
            </a:extLst>
          </p:cNvPr>
          <p:cNvSpPr/>
          <p:nvPr/>
        </p:nvSpPr>
        <p:spPr>
          <a:xfrm>
            <a:off x="2973967" y="3102427"/>
            <a:ext cx="2512424" cy="474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PTM conversion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FC1F3F-039C-173C-3786-A8C15E715541}"/>
              </a:ext>
            </a:extLst>
          </p:cNvPr>
          <p:cNvSpPr/>
          <p:nvPr/>
        </p:nvSpPr>
        <p:spPr>
          <a:xfrm>
            <a:off x="5486400" y="3102426"/>
            <a:ext cx="2512424" cy="474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Unmodified protein conversion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6156E-7756-8846-61CC-B11CA40A887E}"/>
              </a:ext>
            </a:extLst>
          </p:cNvPr>
          <p:cNvSpPr/>
          <p:nvPr/>
        </p:nvSpPr>
        <p:spPr>
          <a:xfrm>
            <a:off x="1833140" y="3857886"/>
            <a:ext cx="5024845" cy="546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dataSummarizationPTM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Quantification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E82FE-710B-3C3B-C38D-544409436A62}"/>
              </a:ext>
            </a:extLst>
          </p:cNvPr>
          <p:cNvCxnSpPr>
            <a:cxnSpLocks/>
          </p:cNvCxnSpPr>
          <p:nvPr/>
        </p:nvCxnSpPr>
        <p:spPr>
          <a:xfrm flipH="1">
            <a:off x="3089337" y="3593363"/>
            <a:ext cx="1140842" cy="26234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8560D5-F0A4-68A2-EA7B-C2A850FFC911}"/>
              </a:ext>
            </a:extLst>
          </p:cNvPr>
          <p:cNvCxnSpPr>
            <a:cxnSpLocks/>
          </p:cNvCxnSpPr>
          <p:nvPr/>
        </p:nvCxnSpPr>
        <p:spPr>
          <a:xfrm flipH="1">
            <a:off x="5601777" y="3595537"/>
            <a:ext cx="1140825" cy="25364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FC303-BBB8-A68E-4167-63D122CC5096}"/>
              </a:ext>
            </a:extLst>
          </p:cNvPr>
          <p:cNvSpPr/>
          <p:nvPr/>
        </p:nvSpPr>
        <p:spPr>
          <a:xfrm>
            <a:off x="1833132" y="4397132"/>
            <a:ext cx="2512424" cy="560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Summarize PTM intensities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8C1A9-646D-2872-5DEE-60E7F5E1DC55}"/>
              </a:ext>
            </a:extLst>
          </p:cNvPr>
          <p:cNvSpPr/>
          <p:nvPr/>
        </p:nvSpPr>
        <p:spPr>
          <a:xfrm>
            <a:off x="4345556" y="4406546"/>
            <a:ext cx="2512424" cy="546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Summarize unmodified protein intensities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17C71-9E56-D9E8-BA89-CA43FAE80846}"/>
              </a:ext>
            </a:extLst>
          </p:cNvPr>
          <p:cNvSpPr/>
          <p:nvPr/>
        </p:nvSpPr>
        <p:spPr>
          <a:xfrm>
            <a:off x="1737454" y="5197539"/>
            <a:ext cx="5195780" cy="2214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groupComparisonPTM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BDAC3E-0E7B-3599-7A0E-B3DDF2E05C3E}"/>
              </a:ext>
            </a:extLst>
          </p:cNvPr>
          <p:cNvSpPr/>
          <p:nvPr/>
        </p:nvSpPr>
        <p:spPr>
          <a:xfrm>
            <a:off x="1824454" y="5767185"/>
            <a:ext cx="2512424" cy="5529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Fit PTM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1A965-4D9A-831D-5E9C-58C42E37EE02}"/>
              </a:ext>
            </a:extLst>
          </p:cNvPr>
          <p:cNvSpPr/>
          <p:nvPr/>
        </p:nvSpPr>
        <p:spPr>
          <a:xfrm>
            <a:off x="4345573" y="5764276"/>
            <a:ext cx="2512424" cy="560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Fit unmodified protein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ABAC30-87A8-7B40-888A-0C8D7A9DA8F3}"/>
              </a:ext>
            </a:extLst>
          </p:cNvPr>
          <p:cNvSpPr/>
          <p:nvPr/>
        </p:nvSpPr>
        <p:spPr>
          <a:xfrm>
            <a:off x="1833155" y="6660987"/>
            <a:ext cx="5024845" cy="6985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PTM Adjustment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Adjust PTMs for changes in unmodified protein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087ECD-D01A-AB35-8DC9-0DD0D2B29D77}"/>
              </a:ext>
            </a:extLst>
          </p:cNvPr>
          <p:cNvCxnSpPr>
            <a:cxnSpLocks/>
          </p:cNvCxnSpPr>
          <p:nvPr/>
        </p:nvCxnSpPr>
        <p:spPr>
          <a:xfrm>
            <a:off x="5601773" y="6385024"/>
            <a:ext cx="0" cy="2394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514568-97ED-0E1E-354E-1FA601043E11}"/>
              </a:ext>
            </a:extLst>
          </p:cNvPr>
          <p:cNvCxnSpPr>
            <a:cxnSpLocks/>
          </p:cNvCxnSpPr>
          <p:nvPr/>
        </p:nvCxnSpPr>
        <p:spPr>
          <a:xfrm>
            <a:off x="3089355" y="6394836"/>
            <a:ext cx="0" cy="2394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F6266-1E3D-2081-25B4-3762CBD7A061}"/>
              </a:ext>
            </a:extLst>
          </p:cNvPr>
          <p:cNvCxnSpPr/>
          <p:nvPr/>
        </p:nvCxnSpPr>
        <p:spPr>
          <a:xfrm flipH="1">
            <a:off x="3089340" y="4955198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176D3A-520E-3F97-F377-521A0488D6D1}"/>
              </a:ext>
            </a:extLst>
          </p:cNvPr>
          <p:cNvCxnSpPr/>
          <p:nvPr/>
        </p:nvCxnSpPr>
        <p:spPr>
          <a:xfrm flipH="1">
            <a:off x="5597420" y="4957328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C370A8-0F78-6660-B387-9ACB931D54FC}"/>
              </a:ext>
            </a:extLst>
          </p:cNvPr>
          <p:cNvSpPr/>
          <p:nvPr/>
        </p:nvSpPr>
        <p:spPr>
          <a:xfrm>
            <a:off x="7167168" y="3843742"/>
            <a:ext cx="2786712" cy="10978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dataProcessPlotsPTM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Visualization of summarized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21711E-DE9D-28AC-DB9B-B7A8A80EECD6}"/>
              </a:ext>
            </a:extLst>
          </p:cNvPr>
          <p:cNvSpPr/>
          <p:nvPr/>
        </p:nvSpPr>
        <p:spPr>
          <a:xfrm>
            <a:off x="7175877" y="5864968"/>
            <a:ext cx="2786712" cy="10978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groupComparisonPlotsPTM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Visualization of model results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09143C-F69D-2558-04B7-C34D01BF7EA3}"/>
              </a:ext>
            </a:extLst>
          </p:cNvPr>
          <p:cNvCxnSpPr>
            <a:cxnSpLocks/>
          </p:cNvCxnSpPr>
          <p:nvPr/>
        </p:nvCxnSpPr>
        <p:spPr>
          <a:xfrm flipV="1">
            <a:off x="6933234" y="4404361"/>
            <a:ext cx="233934" cy="218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BE39CF-8433-C7C5-175A-7C0AA1F130A0}"/>
              </a:ext>
            </a:extLst>
          </p:cNvPr>
          <p:cNvCxnSpPr>
            <a:cxnSpLocks/>
          </p:cNvCxnSpPr>
          <p:nvPr/>
        </p:nvCxnSpPr>
        <p:spPr>
          <a:xfrm>
            <a:off x="6933234" y="6413898"/>
            <a:ext cx="236138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BA6AE30-D1C2-8787-1CC3-A1ED6B2ECAF4}"/>
              </a:ext>
            </a:extLst>
          </p:cNvPr>
          <p:cNvSpPr/>
          <p:nvPr/>
        </p:nvSpPr>
        <p:spPr>
          <a:xfrm>
            <a:off x="1410661" y="7075936"/>
            <a:ext cx="8818376" cy="101545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17C71-9E56-D9E8-BA89-CA43FAE80846}"/>
              </a:ext>
            </a:extLst>
          </p:cNvPr>
          <p:cNvSpPr/>
          <p:nvPr/>
        </p:nvSpPr>
        <p:spPr>
          <a:xfrm>
            <a:off x="7170335" y="5440832"/>
            <a:ext cx="3081030" cy="605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groupComparisonPTM()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groupComparisonPlotsPTM()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8B3939-3789-334D-C6D7-9AB4A994EE21}"/>
              </a:ext>
            </a:extLst>
          </p:cNvPr>
          <p:cNvSpPr/>
          <p:nvPr/>
        </p:nvSpPr>
        <p:spPr>
          <a:xfrm rot="16200000">
            <a:off x="-383133" y="3518384"/>
            <a:ext cx="2479648" cy="509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MSstatsPTM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9F9499-D085-C418-A667-9744867E13D8}"/>
              </a:ext>
            </a:extLst>
          </p:cNvPr>
          <p:cNvSpPr/>
          <p:nvPr/>
        </p:nvSpPr>
        <p:spPr>
          <a:xfrm>
            <a:off x="1446840" y="2074731"/>
            <a:ext cx="8768342" cy="101545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0BAF32-E6C0-5AE9-2CC8-F0604BC82BB7}"/>
              </a:ext>
            </a:extLst>
          </p:cNvPr>
          <p:cNvSpPr/>
          <p:nvPr/>
        </p:nvSpPr>
        <p:spPr>
          <a:xfrm>
            <a:off x="1446841" y="4420448"/>
            <a:ext cx="8768345" cy="25703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0A1BD4-10EC-7D9A-4E25-F1F054941748}"/>
              </a:ext>
            </a:extLst>
          </p:cNvPr>
          <p:cNvSpPr/>
          <p:nvPr/>
        </p:nvSpPr>
        <p:spPr>
          <a:xfrm>
            <a:off x="1446842" y="3334646"/>
            <a:ext cx="8768344" cy="101545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1A5E1-E620-DC56-DDFC-A823FFD3ACBA}"/>
              </a:ext>
            </a:extLst>
          </p:cNvPr>
          <p:cNvSpPr/>
          <p:nvPr/>
        </p:nvSpPr>
        <p:spPr>
          <a:xfrm>
            <a:off x="1563132" y="278378"/>
            <a:ext cx="2712469" cy="3278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PTM enriched lysates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8C3B6-33DD-05C0-FFE0-90507AABA897}"/>
              </a:ext>
            </a:extLst>
          </p:cNvPr>
          <p:cNvSpPr/>
          <p:nvPr/>
        </p:nvSpPr>
        <p:spPr>
          <a:xfrm>
            <a:off x="4668251" y="278379"/>
            <a:ext cx="2701749" cy="3278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proteome lysate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650E6B-94F1-F473-5E12-7DEB78D0E44E}"/>
              </a:ext>
            </a:extLst>
          </p:cNvPr>
          <p:cNvCxnSpPr/>
          <p:nvPr/>
        </p:nvCxnSpPr>
        <p:spPr>
          <a:xfrm flipH="1">
            <a:off x="6010018" y="645935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A5754-5C38-2DC1-F41A-DB6424B5DB32}"/>
              </a:ext>
            </a:extLst>
          </p:cNvPr>
          <p:cNvCxnSpPr/>
          <p:nvPr/>
        </p:nvCxnSpPr>
        <p:spPr>
          <a:xfrm flipH="1">
            <a:off x="2912924" y="656262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679F57-3C9A-72E6-AE09-377292423727}"/>
              </a:ext>
            </a:extLst>
          </p:cNvPr>
          <p:cNvSpPr/>
          <p:nvPr/>
        </p:nvSpPr>
        <p:spPr>
          <a:xfrm>
            <a:off x="1552355" y="956104"/>
            <a:ext cx="2712469" cy="824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Identification and quantifications of modified peptides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FC1F3F-039C-173C-3786-A8C15E715541}"/>
              </a:ext>
            </a:extLst>
          </p:cNvPr>
          <p:cNvSpPr/>
          <p:nvPr/>
        </p:nvSpPr>
        <p:spPr>
          <a:xfrm>
            <a:off x="4659216" y="951564"/>
            <a:ext cx="2701848" cy="824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Identification and quantifications of unmodified peptides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6156E-7756-8846-61CC-B11CA40A887E}"/>
              </a:ext>
            </a:extLst>
          </p:cNvPr>
          <p:cNvSpPr/>
          <p:nvPr/>
        </p:nvSpPr>
        <p:spPr>
          <a:xfrm>
            <a:off x="7409370" y="3605350"/>
            <a:ext cx="2624539" cy="509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dataSummarizationPTM()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dataProcessPlotsPTM()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50FC303-BBB8-A68E-4167-63D122CC5096}"/>
                  </a:ext>
                </a:extLst>
              </p:cNvPr>
              <p:cNvSpPr/>
              <p:nvPr/>
            </p:nvSpPr>
            <p:spPr>
              <a:xfrm>
                <a:off x="1563132" y="2133456"/>
                <a:ext cx="2701693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Tool-specific PTM conversion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50FC303-BBB8-A68E-4167-63D122CC5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32" y="2133456"/>
                <a:ext cx="2701693" cy="870855"/>
              </a:xfrm>
              <a:prstGeom prst="rect">
                <a:avLst/>
              </a:prstGeom>
              <a:blipFill>
                <a:blip r:embed="rId2"/>
                <a:stretch>
                  <a:fillRect t="-7586" b="-7586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F8C1A9-646D-2872-5DEE-60E7F5E1DC55}"/>
                  </a:ext>
                </a:extLst>
              </p:cNvPr>
              <p:cNvSpPr/>
              <p:nvPr/>
            </p:nvSpPr>
            <p:spPr>
              <a:xfrm>
                <a:off x="4668251" y="2133456"/>
                <a:ext cx="2692817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Tool-specific unmodified peptide conversion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F8C1A9-646D-2872-5DEE-60E7F5E1D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1" y="2133456"/>
                <a:ext cx="2692817" cy="870855"/>
              </a:xfrm>
              <a:prstGeom prst="rect">
                <a:avLst/>
              </a:prstGeom>
              <a:blipFill>
                <a:blip r:embed="rId3"/>
                <a:stretch>
                  <a:fillRect t="-6897" b="-6897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DAC3E-0E7B-3599-7A0E-B3DDF2E05C3E}"/>
                  </a:ext>
                </a:extLst>
              </p:cNvPr>
              <p:cNvSpPr/>
              <p:nvPr/>
            </p:nvSpPr>
            <p:spPr>
              <a:xfrm>
                <a:off x="1563132" y="3408909"/>
                <a:ext cx="2701715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Summarize PTM log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intensities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DAC3E-0E7B-3599-7A0E-B3DDF2E0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32" y="3408909"/>
                <a:ext cx="2701715" cy="870855"/>
              </a:xfrm>
              <a:prstGeom prst="rect">
                <a:avLst/>
              </a:prstGeom>
              <a:blipFill>
                <a:blip r:embed="rId4"/>
                <a:stretch>
                  <a:fillRect t="-7586" b="-8966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11A965-4D9A-831D-5E9C-58C42E37EE02}"/>
                  </a:ext>
                </a:extLst>
              </p:cNvPr>
              <p:cNvSpPr/>
              <p:nvPr/>
            </p:nvSpPr>
            <p:spPr>
              <a:xfrm>
                <a:off x="4650338" y="3408910"/>
                <a:ext cx="2701703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Summarize unmodified protein log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intensities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11A965-4D9A-831D-5E9C-58C42E37E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38" y="3408910"/>
                <a:ext cx="2701703" cy="870855"/>
              </a:xfrm>
              <a:prstGeom prst="rect">
                <a:avLst/>
              </a:prstGeom>
              <a:blipFill>
                <a:blip r:embed="rId5"/>
                <a:stretch>
                  <a:fillRect t="-7586" b="-8966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ABAC30-87A8-7B40-888A-0C8D7A9DA8F3}"/>
                  </a:ext>
                </a:extLst>
              </p:cNvPr>
              <p:cNvSpPr/>
              <p:nvPr/>
            </p:nvSpPr>
            <p:spPr>
              <a:xfrm>
                <a:off x="2368730" y="5912549"/>
                <a:ext cx="4158283" cy="9960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Combine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log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FC and SE for protein-level adjustment of changes in PTM abundance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ABAC30-87A8-7B40-888A-0C8D7A9DA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30" y="5912549"/>
                <a:ext cx="4158283" cy="996033"/>
              </a:xfrm>
              <a:prstGeom prst="rect">
                <a:avLst/>
              </a:prstGeom>
              <a:blipFill>
                <a:blip r:embed="rId6"/>
                <a:stretch>
                  <a:fillRect l="-439" t="-606" r="-146" b="-5455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29C371-5C0E-9D04-3AD9-2E7AF5AD0770}"/>
                  </a:ext>
                </a:extLst>
              </p:cNvPr>
              <p:cNvSpPr/>
              <p:nvPr/>
            </p:nvSpPr>
            <p:spPr>
              <a:xfrm>
                <a:off x="1563128" y="4648889"/>
                <a:ext cx="2701722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Group comparison among PTM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𝑃𝑇𝑀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29C371-5C0E-9D04-3AD9-2E7AF5AD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28" y="4648889"/>
                <a:ext cx="2701722" cy="870855"/>
              </a:xfrm>
              <a:prstGeom prst="rect">
                <a:avLst/>
              </a:prstGeom>
              <a:blipFill>
                <a:blip r:embed="rId7"/>
                <a:stretch>
                  <a:fillRect t="-6250" r="-1345" b="-13889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AEBD9D-832D-3186-6C05-38E64F2DC2A2}"/>
                  </a:ext>
                </a:extLst>
              </p:cNvPr>
              <p:cNvSpPr/>
              <p:nvPr/>
            </p:nvSpPr>
            <p:spPr>
              <a:xfrm>
                <a:off x="4650319" y="4648888"/>
                <a:ext cx="2701723" cy="8708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Group comparison among unmodified proteins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𝑟𝑜𝑡𝑒𝑖𝑛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𝑟𝑜𝑡𝑒𝑖𝑛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AEBD9D-832D-3186-6C05-38E64F2DC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19" y="4648888"/>
                <a:ext cx="2701723" cy="870855"/>
              </a:xfrm>
              <a:prstGeom prst="rect">
                <a:avLst/>
              </a:prstGeom>
              <a:blipFill>
                <a:blip r:embed="rId8"/>
                <a:stretch>
                  <a:fillRect l="-225" t="-7639" r="-1348" b="-1319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BEB6A9-4279-797D-29E8-ACBA402754E6}"/>
              </a:ext>
            </a:extLst>
          </p:cNvPr>
          <p:cNvCxnSpPr>
            <a:cxnSpLocks/>
          </p:cNvCxnSpPr>
          <p:nvPr/>
        </p:nvCxnSpPr>
        <p:spPr>
          <a:xfrm>
            <a:off x="2901933" y="5570323"/>
            <a:ext cx="760177" cy="31001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46934-824D-CCAB-745C-9E88C30F42D2}"/>
              </a:ext>
            </a:extLst>
          </p:cNvPr>
          <p:cNvCxnSpPr>
            <a:cxnSpLocks/>
          </p:cNvCxnSpPr>
          <p:nvPr/>
        </p:nvCxnSpPr>
        <p:spPr>
          <a:xfrm flipH="1">
            <a:off x="5194726" y="5558830"/>
            <a:ext cx="815288" cy="33003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077D010-E69C-3205-3470-3B9CAD491FEB}"/>
              </a:ext>
            </a:extLst>
          </p:cNvPr>
          <p:cNvSpPr/>
          <p:nvPr/>
        </p:nvSpPr>
        <p:spPr>
          <a:xfrm>
            <a:off x="7409368" y="2314149"/>
            <a:ext cx="2479648" cy="509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Converters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91C6A-E77C-F39F-17C4-1FA1BD4A5717}"/>
              </a:ext>
            </a:extLst>
          </p:cNvPr>
          <p:cNvSpPr txBox="1"/>
          <p:nvPr/>
        </p:nvSpPr>
        <p:spPr>
          <a:xfrm>
            <a:off x="995163" y="280516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705B1C-AB6D-4FA4-36DF-414E6F27EBAB}"/>
              </a:ext>
            </a:extLst>
          </p:cNvPr>
          <p:cNvSpPr txBox="1"/>
          <p:nvPr/>
        </p:nvSpPr>
        <p:spPr>
          <a:xfrm>
            <a:off x="1017124" y="1089613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28FC4-44DE-359D-EE37-FBE026653C4A}"/>
              </a:ext>
            </a:extLst>
          </p:cNvPr>
          <p:cNvSpPr txBox="1"/>
          <p:nvPr/>
        </p:nvSpPr>
        <p:spPr>
          <a:xfrm>
            <a:off x="1017124" y="2339030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232BB9-C974-98D5-5224-569623471D76}"/>
              </a:ext>
            </a:extLst>
          </p:cNvPr>
          <p:cNvSpPr txBox="1"/>
          <p:nvPr/>
        </p:nvSpPr>
        <p:spPr>
          <a:xfrm>
            <a:off x="995978" y="3588448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896AB0-1C36-D233-2248-52831931AB83}"/>
              </a:ext>
            </a:extLst>
          </p:cNvPr>
          <p:cNvSpPr txBox="1"/>
          <p:nvPr/>
        </p:nvSpPr>
        <p:spPr>
          <a:xfrm>
            <a:off x="1017124" y="5558827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9F690C-D1BF-10FA-03E9-3C83F86C339C}"/>
              </a:ext>
            </a:extLst>
          </p:cNvPr>
          <p:cNvSpPr txBox="1"/>
          <p:nvPr/>
        </p:nvSpPr>
        <p:spPr>
          <a:xfrm>
            <a:off x="995162" y="7398999"/>
            <a:ext cx="3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3DC3E57-5118-58BE-90E5-D31A44B752ED}"/>
                  </a:ext>
                </a:extLst>
              </p:cNvPr>
              <p:cNvSpPr/>
              <p:nvPr/>
            </p:nvSpPr>
            <p:spPr>
              <a:xfrm>
                <a:off x="2722068" y="7247949"/>
                <a:ext cx="3460623" cy="6715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Sample size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3DC3E57-5118-58BE-90E5-D31A44B75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68" y="7247949"/>
                <a:ext cx="3460623" cy="671589"/>
              </a:xfrm>
              <a:prstGeom prst="rect">
                <a:avLst/>
              </a:prstGeom>
              <a:blipFill>
                <a:blip r:embed="rId9"/>
                <a:stretch>
                  <a:fillRect t="-1786" b="-2679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DABF815D-D2E1-5EA1-020F-283E8D388C18}"/>
              </a:ext>
            </a:extLst>
          </p:cNvPr>
          <p:cNvSpPr/>
          <p:nvPr/>
        </p:nvSpPr>
        <p:spPr>
          <a:xfrm>
            <a:off x="7045056" y="7283733"/>
            <a:ext cx="3081030" cy="605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designSampleSizePTM()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65864F-78F6-E4DD-2001-A1494F1A1BC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52379" y="6943699"/>
            <a:ext cx="1" cy="30425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FCF949-6E46-1462-8BD4-D76D780FB769}"/>
              </a:ext>
            </a:extLst>
          </p:cNvPr>
          <p:cNvCxnSpPr/>
          <p:nvPr/>
        </p:nvCxnSpPr>
        <p:spPr>
          <a:xfrm flipH="1">
            <a:off x="6003376" y="4350104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A396A7-8AB0-6518-AD29-2429C9D8B506}"/>
              </a:ext>
            </a:extLst>
          </p:cNvPr>
          <p:cNvCxnSpPr/>
          <p:nvPr/>
        </p:nvCxnSpPr>
        <p:spPr>
          <a:xfrm flipH="1">
            <a:off x="2901932" y="4350104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A57FCF-8C06-411F-3A30-88E7BC74CDB7}"/>
              </a:ext>
            </a:extLst>
          </p:cNvPr>
          <p:cNvCxnSpPr/>
          <p:nvPr/>
        </p:nvCxnSpPr>
        <p:spPr>
          <a:xfrm flipH="1">
            <a:off x="2908583" y="3086444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67E8B-0069-7C6B-D263-6A5E92FA5C41}"/>
              </a:ext>
            </a:extLst>
          </p:cNvPr>
          <p:cNvCxnSpPr/>
          <p:nvPr/>
        </p:nvCxnSpPr>
        <p:spPr>
          <a:xfrm flipH="1">
            <a:off x="6010027" y="3086444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E9896-E065-C073-AA83-6F0070F8644C}"/>
              </a:ext>
            </a:extLst>
          </p:cNvPr>
          <p:cNvCxnSpPr/>
          <p:nvPr/>
        </p:nvCxnSpPr>
        <p:spPr>
          <a:xfrm flipH="1">
            <a:off x="2912929" y="1837376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9C17A3-EEC8-D5B2-3BF4-8FB16F8E9482}"/>
              </a:ext>
            </a:extLst>
          </p:cNvPr>
          <p:cNvCxnSpPr/>
          <p:nvPr/>
        </p:nvCxnSpPr>
        <p:spPr>
          <a:xfrm flipH="1">
            <a:off x="6010022" y="1834144"/>
            <a:ext cx="5" cy="2482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12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29102</TotalTime>
  <Words>366</Words>
  <Application>Microsoft Office PowerPoint</Application>
  <PresentationFormat>Custom</PresentationFormat>
  <Paragraphs>136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536</cp:revision>
  <dcterms:created xsi:type="dcterms:W3CDTF">2016-04-05T05:12:54Z</dcterms:created>
  <dcterms:modified xsi:type="dcterms:W3CDTF">2022-08-09T16:52:41Z</dcterms:modified>
</cp:coreProperties>
</file>