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41"/>
  </p:normalViewPr>
  <p:slideViewPr>
    <p:cSldViewPr snapToGrid="0" snapToObjects="1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014CF-F74E-664F-8DC0-6EB4FADF710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69190-E98C-444A-93F6-7F07A79AF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69190-E98C-444A-93F6-7F07A79AF1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4DBF-A626-7D4B-B067-3E418093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47964-F3CC-5B44-8A55-1DF119642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7E723-F18D-374F-A3E6-CBBF390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25D6-76ED-854E-9D32-6D53F39E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B13E-9D38-1349-BC19-41F2885D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FDCF-F3A1-BC4F-BDA1-7229B48F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DEA24-1322-B44E-AB3D-58E6A730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ECA7-B094-6C44-ABDC-10DBC3A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DC31-3B11-1340-A582-35EB339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3699-F3B4-8D48-8DB7-8B09774A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E6C0A-86A3-AB4B-A5F7-0CEC04A13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4B3D-EE12-BB4E-9286-3ECF1A76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589A-0A17-4243-B547-EDFEE77A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8271-7C19-ED4D-BFC8-A79331AD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AB4F-6239-0048-A19B-366406DB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4460-DE58-3347-A1AB-D1CEB598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E37A-DE05-0E4A-89B1-B290DC6C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94C8-9D50-8044-9B3D-250FEC7D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23C3-DC4E-4943-8ECB-824199AA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6055-89B7-BC4A-AEBA-D50705BA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9E7-544C-074E-9559-6464C96B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E0D0-5AB2-B444-9EE6-7F6BE8E9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9838-F30F-8D47-817B-41D62EE4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E75A-3A06-CC49-A0A6-1B1FF28B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BD74-8B4B-D24A-9C3B-F5C3551F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4617-C063-BC40-A2C9-06F43526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5CE3-FB41-AC44-B133-A98F53FB3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CCCF4-5DEA-D948-927C-0EDDF55B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7D7A-A268-5547-A6B0-CAFFA1E4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DFDEE-DEEA-CA49-9157-7A26C42F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6622-9073-3748-B02C-B673D2D8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E36-7435-D044-9EE2-9A4D0CED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5AA5A-DE00-B64A-8059-95E1AD7B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AD3E1-3616-D34F-AD78-095E6182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2CA64-4692-D54E-84B4-65E780661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ADDEF-6791-A148-864C-B04B87121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CC0CD-816E-834D-96DB-DF798999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046FC-B6BE-D74E-8371-8717FCBE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81A23-28CF-5C44-A7AB-E8D67E3A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3C78-147B-4746-BAF3-D6427456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9D721-5F5B-C245-AF92-E8DCD28A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DB9DA-C171-F344-8FC2-94E39D05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3E1C8-12C9-A844-9ED6-FF5EE50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7361-3618-FE4C-BD63-3133575F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7F8D9-9F05-CB41-8A29-0833C63F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6011-8CD6-BD4B-A1B1-0E707206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1EAE-C17E-5545-AF93-85B1BD76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8B42-5365-984B-B014-3AD500C4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D8EA8-64A3-5F40-91DA-BD6AEC9C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B731-AE3D-8948-B0CB-96403FFB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75EB-F053-6D45-B90D-B940702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08C6-9C49-1846-BEFE-1BAD038D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6CD-9762-124C-8282-1119D53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42024-A3B9-F84F-90E2-01BDBFC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290AF-D171-934B-B624-8BD96145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7ED7-2E27-5144-9924-A659A05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F2BC-79AA-0845-9B95-DC3C0B0B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F463E-82B7-FB47-8986-AB0C322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201F5-6CAB-5D4D-92B4-BAFA3DAC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CF2B-E4D4-EE44-B4F4-F1B17372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E42D-63A7-B84F-8579-9F9D16B72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1E2C-BA87-6B43-8471-EA7B19323AF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8B7E-5D43-584D-84A4-90B3966F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F22E-2628-7B49-9F4A-A0FA12EAB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D8DF-E9C4-CE42-92AA-3FF8E1B27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91C337B-F0A6-5746-9C67-9B30CCFC44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18042"/>
                  </p:ext>
                </p:extLst>
              </p:nvPr>
            </p:nvGraphicFramePr>
            <p:xfrm>
              <a:off x="105145" y="122583"/>
              <a:ext cx="11921203" cy="6292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7124">
                      <a:extLst>
                        <a:ext uri="{9D8B030D-6E8A-4147-A177-3AD203B41FA5}">
                          <a16:colId xmlns:a16="http://schemas.microsoft.com/office/drawing/2014/main" val="231297075"/>
                        </a:ext>
                      </a:extLst>
                    </a:gridCol>
                    <a:gridCol w="1062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0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630">
                      <a:extLst>
                        <a:ext uri="{9D8B030D-6E8A-4147-A177-3AD203B41FA5}">
                          <a16:colId xmlns:a16="http://schemas.microsoft.com/office/drawing/2014/main" val="3281410733"/>
                        </a:ext>
                      </a:extLst>
                    </a:gridCol>
                    <a:gridCol w="1133061">
                      <a:extLst>
                        <a:ext uri="{9D8B030D-6E8A-4147-A177-3AD203B41FA5}">
                          <a16:colId xmlns:a16="http://schemas.microsoft.com/office/drawing/2014/main" val="2400597563"/>
                        </a:ext>
                      </a:extLst>
                    </a:gridCol>
                    <a:gridCol w="3021495">
                      <a:extLst>
                        <a:ext uri="{9D8B030D-6E8A-4147-A177-3AD203B41FA5}">
                          <a16:colId xmlns:a16="http://schemas.microsoft.com/office/drawing/2014/main" val="1979096204"/>
                        </a:ext>
                      </a:extLst>
                    </a:gridCol>
                    <a:gridCol w="168965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1373"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85725" marR="85725" marT="42863" marB="42863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Model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Estimated Log-fold change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Theoretical variance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Estimated variance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Degrees of freedom</a:t>
                          </a:r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5896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Label-free</a:t>
                          </a:r>
                        </a:p>
                        <a:p>
                          <a:pPr algn="ctr"/>
                          <a:endParaRPr 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is</a:t>
                          </a:r>
                          <a:r>
                            <a:rPr lang="en-US" sz="1200" b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log</a:t>
                          </a:r>
                          <a:r>
                            <a:rPr lang="en-US" sz="1200" b="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b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intensity in Condition </a:t>
                          </a:r>
                          <a:r>
                            <a:rPr lang="en-US" sz="1200" b="0" i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200" b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BioReplicate </a:t>
                          </a:r>
                          <a:r>
                            <a:rPr lang="en-US" sz="1200" b="0" i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algn="ctr"/>
                          <a:endParaRPr 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Group comparison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𝐽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𝐼</m:t>
                                        </m:r>
                                      </m:sup>
                                      <m:e>
                                        <m:r>
                                          <a:rPr lang="en-US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𝐽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𝐼𝐽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𝐼𝐽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charset="0"/>
                          </a:endParaRPr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107228"/>
                      </a:ext>
                    </a:extLst>
                  </a:tr>
                  <a:tr h="1533593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 course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𝐵𝑖𝑜𝑅𝑒𝑝𝑙𝑖𝑐𝑎𝑡𝑒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𝑖𝑜𝑅𝑒𝑝𝑙𝑖𝑐𝑎𝑡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𝐼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is-I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𝐽</m:t>
                                            </m:r>
                                          </m:sup>
                                          <m:e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..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𝐽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𝐽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charset="0"/>
                          </a:endParaRPr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1668965"/>
                      </a:ext>
                    </a:extLst>
                  </a:tr>
                  <a:tr h="16135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TMT</a:t>
                          </a:r>
                        </a:p>
                        <a:p>
                          <a:pPr algn="ctr"/>
                          <a:endParaRPr 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is</a:t>
                          </a:r>
                          <a:r>
                            <a:rPr lang="en-US" sz="1200" b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log</a:t>
                          </a:r>
                          <a:r>
                            <a:rPr lang="en-US" sz="1200" b="0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200" b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intensity in Condition </a:t>
                          </a:r>
                          <a:r>
                            <a:rPr lang="en-US" sz="1200" b="0" i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200" b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and BioReplicate </a:t>
                          </a:r>
                          <a:r>
                            <a:rPr lang="en-US" sz="1200" b="0" i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 </a:t>
                          </a:r>
                          <a:r>
                            <a:rPr lang="en-US" sz="1200" b="0" i="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from Mixture </a:t>
                          </a:r>
                          <a:r>
                            <a:rPr lang="en-US" sz="1200" b="0" i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noProof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Group comparison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𝑀𝑖𝑥𝑡𝑢𝑟𝑒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𝑀𝑖𝑥𝑡𝑢𝑟𝑒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bSup>
                                  <m:sSub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𝑚𝑖𝑗</m:t>
                                    </m:r>
                                  </m:sub>
                                </m:s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𝐽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𝐼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is-I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𝑀</m:t>
                                            </m:r>
                                          </m:sup>
                                          <m:e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</m:t>
                                                    </m:r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...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𝐽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𝑀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𝐼𝐽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𝑀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+1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𝑀𝐼𝐽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𝐼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𝑀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charset="0"/>
                          </a:endParaRPr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975939"/>
                      </a:ext>
                    </a:extLst>
                  </a:tr>
                  <a:tr h="122186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 course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𝑚𝑖𝑗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𝐵𝑖𝑜𝑅𝑒𝑝𝑙𝑖𝑐𝑎𝑡𝑒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𝑖𝑜𝑅𝑒𝑝𝑙𝑖𝑐𝑎𝑡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𝑗𝑚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𝑚𝑖𝑗</m:t>
                                    </m:r>
                                  </m:sub>
                                </m:sSub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𝐽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is-I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𝐼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is-I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𝑀</m:t>
                                            </m:r>
                                          </m:sup>
                                          <m:e>
                                            <m:r>
                                              <a:rPr lang="en-US" sz="14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</m:t>
                                                    </m:r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" charset="0"/>
                                                      </a:rPr>
                                                      <m:t>...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𝑀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𝑀𝐽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𝑀𝐽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charset="0"/>
                          </a:endParaRPr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03396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91C337B-F0A6-5746-9C67-9B30CCFC44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18042"/>
                  </p:ext>
                </p:extLst>
              </p:nvPr>
            </p:nvGraphicFramePr>
            <p:xfrm>
              <a:off x="105145" y="122583"/>
              <a:ext cx="11921203" cy="6292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7124">
                      <a:extLst>
                        <a:ext uri="{9D8B030D-6E8A-4147-A177-3AD203B41FA5}">
                          <a16:colId xmlns:a16="http://schemas.microsoft.com/office/drawing/2014/main" val="231297075"/>
                        </a:ext>
                      </a:extLst>
                    </a:gridCol>
                    <a:gridCol w="1062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03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6630">
                      <a:extLst>
                        <a:ext uri="{9D8B030D-6E8A-4147-A177-3AD203B41FA5}">
                          <a16:colId xmlns:a16="http://schemas.microsoft.com/office/drawing/2014/main" val="3281410733"/>
                        </a:ext>
                      </a:extLst>
                    </a:gridCol>
                    <a:gridCol w="1133061">
                      <a:extLst>
                        <a:ext uri="{9D8B030D-6E8A-4147-A177-3AD203B41FA5}">
                          <a16:colId xmlns:a16="http://schemas.microsoft.com/office/drawing/2014/main" val="2400597563"/>
                        </a:ext>
                      </a:extLst>
                    </a:gridCol>
                    <a:gridCol w="3021495">
                      <a:extLst>
                        <a:ext uri="{9D8B030D-6E8A-4147-A177-3AD203B41FA5}">
                          <a16:colId xmlns:a16="http://schemas.microsoft.com/office/drawing/2014/main" val="1979096204"/>
                        </a:ext>
                      </a:extLst>
                    </a:gridCol>
                    <a:gridCol w="168965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2446"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85725" marR="85725" marT="42863" marB="42863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Model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Estimated Log-fold change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Theoretical variance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Estimated variance</a:t>
                          </a:r>
                        </a:p>
                      </a:txBody>
                      <a:tcPr marL="85725" marR="85725" marT="42863" marB="428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Degrees of freedom</a:t>
                          </a:r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58963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457" r="-930000" b="-115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Group comparison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86667" t="-45263" r="-279286" b="-40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368075" t="-45263" r="-450704" b="-40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536022" t="-45263" r="-416129" b="-40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238508" t="-45263" r="-56048" b="-40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06137" t="-45263" r="-361" b="-40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07228"/>
                      </a:ext>
                    </a:extLst>
                  </a:tr>
                  <a:tr h="1533593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 course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86667" t="-109524" r="-279286" b="-201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368075" t="-109524" r="-450704" b="-201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536022" t="-109524" r="-416129" b="-201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238508" t="-109524" r="-56048" b="-201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06137" t="-109524" r="-361" b="-201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668965"/>
                      </a:ext>
                    </a:extLst>
                  </a:tr>
                  <a:tr h="161358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4142" r="-930000" b="-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kern="1200" noProof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Group comparison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86667" t="-199245" r="-279286" b="-9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368075" t="-199245" r="-450704" b="-9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536022" t="-199245" r="-416129" b="-9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238508" t="-199245" r="-56048" b="-9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06137" t="-199245" r="-361" b="-92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5939"/>
                      </a:ext>
                    </a:extLst>
                  </a:tr>
                  <a:tr h="147409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marL="85725" marR="85725" marT="42863" marB="4286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 course</a:t>
                          </a:r>
                        </a:p>
                      </a:txBody>
                      <a:tcPr marL="85725" marR="85725" marT="42863" marB="42863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86667" t="-327686" r="-279286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368075" t="-327686" r="-450704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536022" t="-327686" r="-416129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blipFill>
                          <a:blip r:embed="rId3"/>
                          <a:stretch>
                            <a:fillRect l="-238508" t="-327686" r="-56048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5" marR="85725" marT="42863" marB="42863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06137" t="-327686" r="-361" b="-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3396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233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186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Huang</dc:creator>
  <cp:lastModifiedBy>Devon Kohler</cp:lastModifiedBy>
  <cp:revision>15</cp:revision>
  <dcterms:created xsi:type="dcterms:W3CDTF">2021-10-18T21:56:20Z</dcterms:created>
  <dcterms:modified xsi:type="dcterms:W3CDTF">2022-07-28T17:22:05Z</dcterms:modified>
</cp:coreProperties>
</file>